
<file path=[Content_Types].xml><?xml version="1.0" encoding="utf-8"?>
<Types xmlns="http://schemas.openxmlformats.org/package/2006/content-types">
  <Default Extension="png" ContentType="image/png"/>
  <Default Extension="svg" ContentType="image/svg+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6" r:id="rId2"/>
    <p:sldMasterId id="2147483734" r:id="rId3"/>
  </p:sldMasterIdLst>
  <p:notesMasterIdLst>
    <p:notesMasterId r:id="rId111"/>
  </p:notesMasterIdLst>
  <p:sldIdLst>
    <p:sldId id="508" r:id="rId4"/>
    <p:sldId id="259" r:id="rId5"/>
    <p:sldId id="428" r:id="rId6"/>
    <p:sldId id="462" r:id="rId7"/>
    <p:sldId id="463" r:id="rId8"/>
    <p:sldId id="464" r:id="rId9"/>
    <p:sldId id="465" r:id="rId10"/>
    <p:sldId id="503" r:id="rId11"/>
    <p:sldId id="466" r:id="rId12"/>
    <p:sldId id="467" r:id="rId13"/>
    <p:sldId id="468" r:id="rId14"/>
    <p:sldId id="504" r:id="rId15"/>
    <p:sldId id="469" r:id="rId16"/>
    <p:sldId id="470" r:id="rId17"/>
    <p:sldId id="471" r:id="rId18"/>
    <p:sldId id="472" r:id="rId19"/>
    <p:sldId id="473" r:id="rId20"/>
    <p:sldId id="474" r:id="rId21"/>
    <p:sldId id="475" r:id="rId22"/>
    <p:sldId id="476" r:id="rId23"/>
    <p:sldId id="477" r:id="rId24"/>
    <p:sldId id="478" r:id="rId25"/>
    <p:sldId id="479" r:id="rId26"/>
    <p:sldId id="480" r:id="rId27"/>
    <p:sldId id="481" r:id="rId28"/>
    <p:sldId id="482" r:id="rId29"/>
    <p:sldId id="483" r:id="rId30"/>
    <p:sldId id="484" r:id="rId31"/>
    <p:sldId id="485" r:id="rId32"/>
    <p:sldId id="505" r:id="rId33"/>
    <p:sldId id="486" r:id="rId34"/>
    <p:sldId id="487" r:id="rId35"/>
    <p:sldId id="488" r:id="rId36"/>
    <p:sldId id="490" r:id="rId37"/>
    <p:sldId id="489" r:id="rId38"/>
    <p:sldId id="491" r:id="rId39"/>
    <p:sldId id="492" r:id="rId40"/>
    <p:sldId id="493" r:id="rId41"/>
    <p:sldId id="494" r:id="rId42"/>
    <p:sldId id="495" r:id="rId43"/>
    <p:sldId id="496" r:id="rId44"/>
    <p:sldId id="497" r:id="rId45"/>
    <p:sldId id="498" r:id="rId46"/>
    <p:sldId id="500" r:id="rId47"/>
    <p:sldId id="501" r:id="rId48"/>
    <p:sldId id="506" r:id="rId49"/>
    <p:sldId id="502" r:id="rId50"/>
    <p:sldId id="507" r:id="rId51"/>
    <p:sldId id="509" r:id="rId52"/>
    <p:sldId id="510" r:id="rId53"/>
    <p:sldId id="511" r:id="rId54"/>
    <p:sldId id="513" r:id="rId55"/>
    <p:sldId id="514" r:id="rId56"/>
    <p:sldId id="515" r:id="rId57"/>
    <p:sldId id="516" r:id="rId58"/>
    <p:sldId id="517" r:id="rId59"/>
    <p:sldId id="518" r:id="rId60"/>
    <p:sldId id="519" r:id="rId61"/>
    <p:sldId id="520" r:id="rId62"/>
    <p:sldId id="522" r:id="rId63"/>
    <p:sldId id="523" r:id="rId64"/>
    <p:sldId id="524" r:id="rId65"/>
    <p:sldId id="525" r:id="rId66"/>
    <p:sldId id="526" r:id="rId67"/>
    <p:sldId id="527" r:id="rId68"/>
    <p:sldId id="528" r:id="rId69"/>
    <p:sldId id="529" r:id="rId70"/>
    <p:sldId id="530" r:id="rId71"/>
    <p:sldId id="531" r:id="rId72"/>
    <p:sldId id="532" r:id="rId73"/>
    <p:sldId id="533" r:id="rId74"/>
    <p:sldId id="534" r:id="rId75"/>
    <p:sldId id="535" r:id="rId76"/>
    <p:sldId id="536" r:id="rId77"/>
    <p:sldId id="537" r:id="rId78"/>
    <p:sldId id="538" r:id="rId79"/>
    <p:sldId id="539" r:id="rId80"/>
    <p:sldId id="540" r:id="rId81"/>
    <p:sldId id="541" r:id="rId82"/>
    <p:sldId id="542" r:id="rId83"/>
    <p:sldId id="543" r:id="rId84"/>
    <p:sldId id="544" r:id="rId85"/>
    <p:sldId id="545" r:id="rId86"/>
    <p:sldId id="546" r:id="rId87"/>
    <p:sldId id="547" r:id="rId88"/>
    <p:sldId id="548" r:id="rId89"/>
    <p:sldId id="549" r:id="rId90"/>
    <p:sldId id="550" r:id="rId91"/>
    <p:sldId id="551" r:id="rId92"/>
    <p:sldId id="552" r:id="rId93"/>
    <p:sldId id="553" r:id="rId94"/>
    <p:sldId id="554" r:id="rId95"/>
    <p:sldId id="555" r:id="rId96"/>
    <p:sldId id="556" r:id="rId97"/>
    <p:sldId id="557" r:id="rId98"/>
    <p:sldId id="558" r:id="rId99"/>
    <p:sldId id="559" r:id="rId100"/>
    <p:sldId id="560" r:id="rId101"/>
    <p:sldId id="561" r:id="rId102"/>
    <p:sldId id="562" r:id="rId103"/>
    <p:sldId id="563" r:id="rId104"/>
    <p:sldId id="564" r:id="rId105"/>
    <p:sldId id="565" r:id="rId106"/>
    <p:sldId id="566" r:id="rId107"/>
    <p:sldId id="567" r:id="rId108"/>
    <p:sldId id="568" r:id="rId109"/>
    <p:sldId id="569" r:id="rId110"/>
  </p:sldIdLst>
  <p:sldSz cx="9144000" cy="5143500" type="screen16x9"/>
  <p:notesSz cx="6724650" cy="97742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E4E3"/>
    <a:srgbClr val="F2F7FC"/>
    <a:srgbClr val="E2E2E2"/>
    <a:srgbClr val="FBFBFB"/>
    <a:srgbClr val="F1F17F"/>
    <a:srgbClr val="F9F5D5"/>
    <a:srgbClr val="F7F7F7"/>
    <a:srgbClr val="F3F3F3"/>
    <a:srgbClr val="FDFDFD"/>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Açık Stil 1 - Vurgu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Açık Stil 1 - Vurgu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4" autoAdjust="0"/>
    <p:restoredTop sz="94660"/>
  </p:normalViewPr>
  <p:slideViewPr>
    <p:cSldViewPr>
      <p:cViewPr varScale="1">
        <p:scale>
          <a:sx n="110" d="100"/>
          <a:sy n="110" d="100"/>
        </p:scale>
        <p:origin x="658" y="72"/>
      </p:cViewPr>
      <p:guideLst>
        <p:guide orient="horz" pos="1620"/>
        <p:guide pos="2880"/>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presProps" Target="presProps.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viewProps" Target="viewProps.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theme" Target="theme/theme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tableStyles" Target="tableStyles.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14015" cy="488712"/>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09079" y="0"/>
            <a:ext cx="2914015" cy="488712"/>
          </a:xfrm>
          <a:prstGeom prst="rect">
            <a:avLst/>
          </a:prstGeom>
        </p:spPr>
        <p:txBody>
          <a:bodyPr vert="horz" lIns="91440" tIns="45720" rIns="91440" bIns="45720" rtlCol="0"/>
          <a:lstStyle>
            <a:lvl1pPr algn="r">
              <a:defRPr sz="1200"/>
            </a:lvl1pPr>
          </a:lstStyle>
          <a:p>
            <a:fld id="{CD81F8D9-3691-4C56-8004-83463CC9A1BD}" type="datetimeFigureOut">
              <a:rPr lang="tr-TR" smtClean="0"/>
              <a:t>29.04.2025</a:t>
            </a:fld>
            <a:endParaRPr lang="tr-TR"/>
          </a:p>
        </p:txBody>
      </p:sp>
      <p:sp>
        <p:nvSpPr>
          <p:cNvPr id="4" name="Slayt Görüntüsü Yer Tutucusu 3"/>
          <p:cNvSpPr>
            <a:spLocks noGrp="1" noRot="1" noChangeAspect="1"/>
          </p:cNvSpPr>
          <p:nvPr>
            <p:ph type="sldImg" idx="2"/>
          </p:nvPr>
        </p:nvSpPr>
        <p:spPr>
          <a:xfrm>
            <a:off x="104775" y="733425"/>
            <a:ext cx="6515100" cy="3665538"/>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2465" y="4642763"/>
            <a:ext cx="5379720" cy="4398407"/>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9283830"/>
            <a:ext cx="2914015" cy="488712"/>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09079" y="9283830"/>
            <a:ext cx="2914015" cy="488712"/>
          </a:xfrm>
          <a:prstGeom prst="rect">
            <a:avLst/>
          </a:prstGeom>
        </p:spPr>
        <p:txBody>
          <a:bodyPr vert="horz" lIns="91440" tIns="45720" rIns="91440" bIns="45720" rtlCol="0" anchor="b"/>
          <a:lstStyle>
            <a:lvl1pPr algn="r">
              <a:defRPr sz="1200"/>
            </a:lvl1pPr>
          </a:lstStyle>
          <a:p>
            <a:fld id="{487C4F16-1A13-4EA1-BEA2-9982513F5187}" type="slidenum">
              <a:rPr lang="tr-TR" smtClean="0"/>
              <a:t>‹#›</a:t>
            </a:fld>
            <a:endParaRPr lang="tr-TR"/>
          </a:p>
        </p:txBody>
      </p:sp>
    </p:spTree>
    <p:extLst>
      <p:ext uri="{BB962C8B-B14F-4D97-AF65-F5344CB8AC3E}">
        <p14:creationId xmlns:p14="http://schemas.microsoft.com/office/powerpoint/2010/main" val="1738796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5E09E30-941F-4526-A093-D09F6EA8C4A2}" type="slidenum">
              <a:rPr lang="en-US">
                <a:solidFill>
                  <a:srgbClr val="000000"/>
                </a:solidFill>
              </a:rPr>
              <a:pPr/>
              <a:t>2</a:t>
            </a:fld>
            <a:endParaRPr lang="en-US">
              <a:solidFill>
                <a:srgbClr val="000000"/>
              </a:solidFill>
            </a:endParaRPr>
          </a:p>
        </p:txBody>
      </p:sp>
      <p:sp>
        <p:nvSpPr>
          <p:cNvPr id="502786" name="Rectangle 2"/>
          <p:cNvSpPr>
            <a:spLocks noGrp="1" noRot="1" noChangeAspect="1" noChangeArrowheads="1" noTextEdit="1"/>
          </p:cNvSpPr>
          <p:nvPr>
            <p:ph type="sldImg"/>
          </p:nvPr>
        </p:nvSpPr>
        <p:spPr bwMode="auto">
          <a:xfrm>
            <a:off x="104775" y="733425"/>
            <a:ext cx="6515100" cy="3665538"/>
          </a:xfrm>
          <a:noFill/>
          <a:ln>
            <a:solidFill>
              <a:srgbClr val="000000"/>
            </a:solidFill>
            <a:miter lim="800000"/>
            <a:headEnd/>
            <a:tailEnd/>
          </a:ln>
        </p:spPr>
      </p:sp>
      <p:sp>
        <p:nvSpPr>
          <p:cNvPr id="5027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p:txBody>
      </p:sp>
      <p:sp>
        <p:nvSpPr>
          <p:cNvPr id="4" name="Slayt Numarası Yer Tutucusu 3"/>
          <p:cNvSpPr>
            <a:spLocks noGrp="1"/>
          </p:cNvSpPr>
          <p:nvPr>
            <p:ph type="sldNum" sz="quarter" idx="10"/>
          </p:nvPr>
        </p:nvSpPr>
        <p:spPr/>
        <p:txBody>
          <a:bodyPr/>
          <a:lstStyle/>
          <a:p>
            <a:fld id="{487C4F16-1A13-4EA1-BEA2-9982513F5187}" type="slidenum">
              <a:rPr lang="tr-TR" smtClean="0"/>
              <a:t>11</a:t>
            </a:fld>
            <a:endParaRPr lang="tr-TR"/>
          </a:p>
        </p:txBody>
      </p:sp>
    </p:spTree>
    <p:extLst>
      <p:ext uri="{BB962C8B-B14F-4D97-AF65-F5344CB8AC3E}">
        <p14:creationId xmlns:p14="http://schemas.microsoft.com/office/powerpoint/2010/main" val="303364211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p:txBody>
      </p:sp>
      <p:sp>
        <p:nvSpPr>
          <p:cNvPr id="4" name="Slayt Numarası Yer Tutucusu 3"/>
          <p:cNvSpPr>
            <a:spLocks noGrp="1"/>
          </p:cNvSpPr>
          <p:nvPr>
            <p:ph type="sldNum" sz="quarter" idx="10"/>
          </p:nvPr>
        </p:nvSpPr>
        <p:spPr/>
        <p:txBody>
          <a:bodyPr/>
          <a:lstStyle/>
          <a:p>
            <a:fld id="{487C4F16-1A13-4EA1-BEA2-9982513F5187}" type="slidenum">
              <a:rPr lang="tr-TR" smtClean="0"/>
              <a:t>103</a:t>
            </a:fld>
            <a:endParaRPr lang="tr-TR"/>
          </a:p>
        </p:txBody>
      </p:sp>
    </p:spTree>
    <p:extLst>
      <p:ext uri="{BB962C8B-B14F-4D97-AF65-F5344CB8AC3E}">
        <p14:creationId xmlns:p14="http://schemas.microsoft.com/office/powerpoint/2010/main" val="107220052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p:txBody>
      </p:sp>
      <p:sp>
        <p:nvSpPr>
          <p:cNvPr id="4" name="Slayt Numarası Yer Tutucusu 3"/>
          <p:cNvSpPr>
            <a:spLocks noGrp="1"/>
          </p:cNvSpPr>
          <p:nvPr>
            <p:ph type="sldNum" sz="quarter" idx="10"/>
          </p:nvPr>
        </p:nvSpPr>
        <p:spPr/>
        <p:txBody>
          <a:bodyPr/>
          <a:lstStyle/>
          <a:p>
            <a:fld id="{487C4F16-1A13-4EA1-BEA2-9982513F5187}" type="slidenum">
              <a:rPr lang="tr-TR" smtClean="0"/>
              <a:t>104</a:t>
            </a:fld>
            <a:endParaRPr lang="tr-TR"/>
          </a:p>
        </p:txBody>
      </p:sp>
    </p:spTree>
    <p:extLst>
      <p:ext uri="{BB962C8B-B14F-4D97-AF65-F5344CB8AC3E}">
        <p14:creationId xmlns:p14="http://schemas.microsoft.com/office/powerpoint/2010/main" val="660438389"/>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p:txBody>
      </p:sp>
      <p:sp>
        <p:nvSpPr>
          <p:cNvPr id="4" name="Slayt Numarası Yer Tutucusu 3"/>
          <p:cNvSpPr>
            <a:spLocks noGrp="1"/>
          </p:cNvSpPr>
          <p:nvPr>
            <p:ph type="sldNum" sz="quarter" idx="10"/>
          </p:nvPr>
        </p:nvSpPr>
        <p:spPr/>
        <p:txBody>
          <a:bodyPr/>
          <a:lstStyle/>
          <a:p>
            <a:fld id="{487C4F16-1A13-4EA1-BEA2-9982513F5187}" type="slidenum">
              <a:rPr lang="tr-TR" smtClean="0"/>
              <a:t>105</a:t>
            </a:fld>
            <a:endParaRPr lang="tr-TR"/>
          </a:p>
        </p:txBody>
      </p:sp>
    </p:spTree>
    <p:extLst>
      <p:ext uri="{BB962C8B-B14F-4D97-AF65-F5344CB8AC3E}">
        <p14:creationId xmlns:p14="http://schemas.microsoft.com/office/powerpoint/2010/main" val="953954265"/>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p:txBody>
      </p:sp>
      <p:sp>
        <p:nvSpPr>
          <p:cNvPr id="4" name="Slayt Numarası Yer Tutucusu 3"/>
          <p:cNvSpPr>
            <a:spLocks noGrp="1"/>
          </p:cNvSpPr>
          <p:nvPr>
            <p:ph type="sldNum" sz="quarter" idx="10"/>
          </p:nvPr>
        </p:nvSpPr>
        <p:spPr/>
        <p:txBody>
          <a:bodyPr/>
          <a:lstStyle/>
          <a:p>
            <a:fld id="{487C4F16-1A13-4EA1-BEA2-9982513F5187}" type="slidenum">
              <a:rPr lang="tr-TR" smtClean="0"/>
              <a:t>106</a:t>
            </a:fld>
            <a:endParaRPr lang="tr-TR"/>
          </a:p>
        </p:txBody>
      </p:sp>
    </p:spTree>
    <p:extLst>
      <p:ext uri="{BB962C8B-B14F-4D97-AF65-F5344CB8AC3E}">
        <p14:creationId xmlns:p14="http://schemas.microsoft.com/office/powerpoint/2010/main" val="27208491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p:txBody>
      </p:sp>
      <p:sp>
        <p:nvSpPr>
          <p:cNvPr id="4" name="Slayt Numarası Yer Tutucusu 3"/>
          <p:cNvSpPr>
            <a:spLocks noGrp="1"/>
          </p:cNvSpPr>
          <p:nvPr>
            <p:ph type="sldNum" sz="quarter" idx="10"/>
          </p:nvPr>
        </p:nvSpPr>
        <p:spPr/>
        <p:txBody>
          <a:bodyPr/>
          <a:lstStyle/>
          <a:p>
            <a:fld id="{487C4F16-1A13-4EA1-BEA2-9982513F5187}" type="slidenum">
              <a:rPr lang="tr-TR" smtClean="0"/>
              <a:t>12</a:t>
            </a:fld>
            <a:endParaRPr lang="tr-TR"/>
          </a:p>
        </p:txBody>
      </p:sp>
    </p:spTree>
    <p:extLst>
      <p:ext uri="{BB962C8B-B14F-4D97-AF65-F5344CB8AC3E}">
        <p14:creationId xmlns:p14="http://schemas.microsoft.com/office/powerpoint/2010/main" val="13260165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p:txBody>
      </p:sp>
      <p:sp>
        <p:nvSpPr>
          <p:cNvPr id="4" name="Slayt Numarası Yer Tutucusu 3"/>
          <p:cNvSpPr>
            <a:spLocks noGrp="1"/>
          </p:cNvSpPr>
          <p:nvPr>
            <p:ph type="sldNum" sz="quarter" idx="10"/>
          </p:nvPr>
        </p:nvSpPr>
        <p:spPr/>
        <p:txBody>
          <a:bodyPr/>
          <a:lstStyle/>
          <a:p>
            <a:fld id="{487C4F16-1A13-4EA1-BEA2-9982513F5187}" type="slidenum">
              <a:rPr lang="tr-TR" smtClean="0"/>
              <a:t>13</a:t>
            </a:fld>
            <a:endParaRPr lang="tr-TR"/>
          </a:p>
        </p:txBody>
      </p:sp>
    </p:spTree>
    <p:extLst>
      <p:ext uri="{BB962C8B-B14F-4D97-AF65-F5344CB8AC3E}">
        <p14:creationId xmlns:p14="http://schemas.microsoft.com/office/powerpoint/2010/main" val="22353174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p:txBody>
      </p:sp>
      <p:sp>
        <p:nvSpPr>
          <p:cNvPr id="4" name="Slayt Numarası Yer Tutucusu 3"/>
          <p:cNvSpPr>
            <a:spLocks noGrp="1"/>
          </p:cNvSpPr>
          <p:nvPr>
            <p:ph type="sldNum" sz="quarter" idx="10"/>
          </p:nvPr>
        </p:nvSpPr>
        <p:spPr/>
        <p:txBody>
          <a:bodyPr/>
          <a:lstStyle/>
          <a:p>
            <a:fld id="{487C4F16-1A13-4EA1-BEA2-9982513F5187}" type="slidenum">
              <a:rPr lang="tr-TR" smtClean="0"/>
              <a:t>14</a:t>
            </a:fld>
            <a:endParaRPr lang="tr-TR"/>
          </a:p>
        </p:txBody>
      </p:sp>
    </p:spTree>
    <p:extLst>
      <p:ext uri="{BB962C8B-B14F-4D97-AF65-F5344CB8AC3E}">
        <p14:creationId xmlns:p14="http://schemas.microsoft.com/office/powerpoint/2010/main" val="20725105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p:txBody>
      </p:sp>
      <p:sp>
        <p:nvSpPr>
          <p:cNvPr id="4" name="Slayt Numarası Yer Tutucusu 3"/>
          <p:cNvSpPr>
            <a:spLocks noGrp="1"/>
          </p:cNvSpPr>
          <p:nvPr>
            <p:ph type="sldNum" sz="quarter" idx="10"/>
          </p:nvPr>
        </p:nvSpPr>
        <p:spPr/>
        <p:txBody>
          <a:bodyPr/>
          <a:lstStyle/>
          <a:p>
            <a:fld id="{487C4F16-1A13-4EA1-BEA2-9982513F5187}" type="slidenum">
              <a:rPr lang="tr-TR" smtClean="0"/>
              <a:t>15</a:t>
            </a:fld>
            <a:endParaRPr lang="tr-TR"/>
          </a:p>
        </p:txBody>
      </p:sp>
    </p:spTree>
    <p:extLst>
      <p:ext uri="{BB962C8B-B14F-4D97-AF65-F5344CB8AC3E}">
        <p14:creationId xmlns:p14="http://schemas.microsoft.com/office/powerpoint/2010/main" val="24797677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p:txBody>
      </p:sp>
      <p:sp>
        <p:nvSpPr>
          <p:cNvPr id="4" name="Slayt Numarası Yer Tutucusu 3"/>
          <p:cNvSpPr>
            <a:spLocks noGrp="1"/>
          </p:cNvSpPr>
          <p:nvPr>
            <p:ph type="sldNum" sz="quarter" idx="10"/>
          </p:nvPr>
        </p:nvSpPr>
        <p:spPr/>
        <p:txBody>
          <a:bodyPr/>
          <a:lstStyle/>
          <a:p>
            <a:fld id="{487C4F16-1A13-4EA1-BEA2-9982513F5187}" type="slidenum">
              <a:rPr lang="tr-TR" smtClean="0"/>
              <a:t>16</a:t>
            </a:fld>
            <a:endParaRPr lang="tr-TR"/>
          </a:p>
        </p:txBody>
      </p:sp>
    </p:spTree>
    <p:extLst>
      <p:ext uri="{BB962C8B-B14F-4D97-AF65-F5344CB8AC3E}">
        <p14:creationId xmlns:p14="http://schemas.microsoft.com/office/powerpoint/2010/main" val="37642194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p:txBody>
      </p:sp>
      <p:sp>
        <p:nvSpPr>
          <p:cNvPr id="4" name="Slayt Numarası Yer Tutucusu 3"/>
          <p:cNvSpPr>
            <a:spLocks noGrp="1"/>
          </p:cNvSpPr>
          <p:nvPr>
            <p:ph type="sldNum" sz="quarter" idx="10"/>
          </p:nvPr>
        </p:nvSpPr>
        <p:spPr/>
        <p:txBody>
          <a:bodyPr/>
          <a:lstStyle/>
          <a:p>
            <a:fld id="{487C4F16-1A13-4EA1-BEA2-9982513F5187}" type="slidenum">
              <a:rPr lang="tr-TR" smtClean="0"/>
              <a:t>17</a:t>
            </a:fld>
            <a:endParaRPr lang="tr-TR"/>
          </a:p>
        </p:txBody>
      </p:sp>
    </p:spTree>
    <p:extLst>
      <p:ext uri="{BB962C8B-B14F-4D97-AF65-F5344CB8AC3E}">
        <p14:creationId xmlns:p14="http://schemas.microsoft.com/office/powerpoint/2010/main" val="9791604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p:txBody>
      </p:sp>
      <p:sp>
        <p:nvSpPr>
          <p:cNvPr id="4" name="Slayt Numarası Yer Tutucusu 3"/>
          <p:cNvSpPr>
            <a:spLocks noGrp="1"/>
          </p:cNvSpPr>
          <p:nvPr>
            <p:ph type="sldNum" sz="quarter" idx="10"/>
          </p:nvPr>
        </p:nvSpPr>
        <p:spPr/>
        <p:txBody>
          <a:bodyPr/>
          <a:lstStyle/>
          <a:p>
            <a:fld id="{487C4F16-1A13-4EA1-BEA2-9982513F5187}" type="slidenum">
              <a:rPr lang="tr-TR" smtClean="0"/>
              <a:t>18</a:t>
            </a:fld>
            <a:endParaRPr lang="tr-TR"/>
          </a:p>
        </p:txBody>
      </p:sp>
    </p:spTree>
    <p:extLst>
      <p:ext uri="{BB962C8B-B14F-4D97-AF65-F5344CB8AC3E}">
        <p14:creationId xmlns:p14="http://schemas.microsoft.com/office/powerpoint/2010/main" val="4112990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p:txBody>
      </p:sp>
      <p:sp>
        <p:nvSpPr>
          <p:cNvPr id="4" name="Slayt Numarası Yer Tutucusu 3"/>
          <p:cNvSpPr>
            <a:spLocks noGrp="1"/>
          </p:cNvSpPr>
          <p:nvPr>
            <p:ph type="sldNum" sz="quarter" idx="10"/>
          </p:nvPr>
        </p:nvSpPr>
        <p:spPr/>
        <p:txBody>
          <a:bodyPr/>
          <a:lstStyle/>
          <a:p>
            <a:fld id="{487C4F16-1A13-4EA1-BEA2-9982513F5187}" type="slidenum">
              <a:rPr lang="tr-TR" smtClean="0"/>
              <a:t>19</a:t>
            </a:fld>
            <a:endParaRPr lang="tr-TR"/>
          </a:p>
        </p:txBody>
      </p:sp>
    </p:spTree>
    <p:extLst>
      <p:ext uri="{BB962C8B-B14F-4D97-AF65-F5344CB8AC3E}">
        <p14:creationId xmlns:p14="http://schemas.microsoft.com/office/powerpoint/2010/main" val="10025147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p:txBody>
      </p:sp>
      <p:sp>
        <p:nvSpPr>
          <p:cNvPr id="4" name="Slayt Numarası Yer Tutucusu 3"/>
          <p:cNvSpPr>
            <a:spLocks noGrp="1"/>
          </p:cNvSpPr>
          <p:nvPr>
            <p:ph type="sldNum" sz="quarter" idx="10"/>
          </p:nvPr>
        </p:nvSpPr>
        <p:spPr/>
        <p:txBody>
          <a:bodyPr/>
          <a:lstStyle/>
          <a:p>
            <a:fld id="{487C4F16-1A13-4EA1-BEA2-9982513F5187}" type="slidenum">
              <a:rPr lang="tr-TR" smtClean="0"/>
              <a:t>20</a:t>
            </a:fld>
            <a:endParaRPr lang="tr-TR"/>
          </a:p>
        </p:txBody>
      </p:sp>
    </p:spTree>
    <p:extLst>
      <p:ext uri="{BB962C8B-B14F-4D97-AF65-F5344CB8AC3E}">
        <p14:creationId xmlns:p14="http://schemas.microsoft.com/office/powerpoint/2010/main" val="1599970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p:txBody>
      </p:sp>
      <p:sp>
        <p:nvSpPr>
          <p:cNvPr id="4" name="Slayt Numarası Yer Tutucusu 3"/>
          <p:cNvSpPr>
            <a:spLocks noGrp="1"/>
          </p:cNvSpPr>
          <p:nvPr>
            <p:ph type="sldNum" sz="quarter" idx="10"/>
          </p:nvPr>
        </p:nvSpPr>
        <p:spPr/>
        <p:txBody>
          <a:bodyPr/>
          <a:lstStyle/>
          <a:p>
            <a:fld id="{487C4F16-1A13-4EA1-BEA2-9982513F5187}" type="slidenum">
              <a:rPr lang="tr-TR" smtClean="0"/>
              <a:t>3</a:t>
            </a:fld>
            <a:endParaRPr lang="tr-TR"/>
          </a:p>
        </p:txBody>
      </p:sp>
    </p:spTree>
    <p:extLst>
      <p:ext uri="{BB962C8B-B14F-4D97-AF65-F5344CB8AC3E}">
        <p14:creationId xmlns:p14="http://schemas.microsoft.com/office/powerpoint/2010/main" val="15252839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p:txBody>
      </p:sp>
      <p:sp>
        <p:nvSpPr>
          <p:cNvPr id="4" name="Slayt Numarası Yer Tutucusu 3"/>
          <p:cNvSpPr>
            <a:spLocks noGrp="1"/>
          </p:cNvSpPr>
          <p:nvPr>
            <p:ph type="sldNum" sz="quarter" idx="10"/>
          </p:nvPr>
        </p:nvSpPr>
        <p:spPr/>
        <p:txBody>
          <a:bodyPr/>
          <a:lstStyle/>
          <a:p>
            <a:fld id="{487C4F16-1A13-4EA1-BEA2-9982513F5187}" type="slidenum">
              <a:rPr lang="tr-TR" smtClean="0"/>
              <a:t>21</a:t>
            </a:fld>
            <a:endParaRPr lang="tr-TR"/>
          </a:p>
        </p:txBody>
      </p:sp>
    </p:spTree>
    <p:extLst>
      <p:ext uri="{BB962C8B-B14F-4D97-AF65-F5344CB8AC3E}">
        <p14:creationId xmlns:p14="http://schemas.microsoft.com/office/powerpoint/2010/main" val="4534696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p:txBody>
      </p:sp>
      <p:sp>
        <p:nvSpPr>
          <p:cNvPr id="4" name="Slayt Numarası Yer Tutucusu 3"/>
          <p:cNvSpPr>
            <a:spLocks noGrp="1"/>
          </p:cNvSpPr>
          <p:nvPr>
            <p:ph type="sldNum" sz="quarter" idx="10"/>
          </p:nvPr>
        </p:nvSpPr>
        <p:spPr/>
        <p:txBody>
          <a:bodyPr/>
          <a:lstStyle/>
          <a:p>
            <a:fld id="{487C4F16-1A13-4EA1-BEA2-9982513F5187}" type="slidenum">
              <a:rPr lang="tr-TR" smtClean="0"/>
              <a:t>24</a:t>
            </a:fld>
            <a:endParaRPr lang="tr-TR"/>
          </a:p>
        </p:txBody>
      </p:sp>
    </p:spTree>
    <p:extLst>
      <p:ext uri="{BB962C8B-B14F-4D97-AF65-F5344CB8AC3E}">
        <p14:creationId xmlns:p14="http://schemas.microsoft.com/office/powerpoint/2010/main" val="22335135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p:txBody>
      </p:sp>
      <p:sp>
        <p:nvSpPr>
          <p:cNvPr id="4" name="Slayt Numarası Yer Tutucusu 3"/>
          <p:cNvSpPr>
            <a:spLocks noGrp="1"/>
          </p:cNvSpPr>
          <p:nvPr>
            <p:ph type="sldNum" sz="quarter" idx="10"/>
          </p:nvPr>
        </p:nvSpPr>
        <p:spPr/>
        <p:txBody>
          <a:bodyPr/>
          <a:lstStyle/>
          <a:p>
            <a:fld id="{487C4F16-1A13-4EA1-BEA2-9982513F5187}" type="slidenum">
              <a:rPr lang="tr-TR" smtClean="0"/>
              <a:t>25</a:t>
            </a:fld>
            <a:endParaRPr lang="tr-TR"/>
          </a:p>
        </p:txBody>
      </p:sp>
    </p:spTree>
    <p:extLst>
      <p:ext uri="{BB962C8B-B14F-4D97-AF65-F5344CB8AC3E}">
        <p14:creationId xmlns:p14="http://schemas.microsoft.com/office/powerpoint/2010/main" val="5996404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p:txBody>
      </p:sp>
      <p:sp>
        <p:nvSpPr>
          <p:cNvPr id="4" name="Slayt Numarası Yer Tutucusu 3"/>
          <p:cNvSpPr>
            <a:spLocks noGrp="1"/>
          </p:cNvSpPr>
          <p:nvPr>
            <p:ph type="sldNum" sz="quarter" idx="10"/>
          </p:nvPr>
        </p:nvSpPr>
        <p:spPr/>
        <p:txBody>
          <a:bodyPr/>
          <a:lstStyle/>
          <a:p>
            <a:fld id="{487C4F16-1A13-4EA1-BEA2-9982513F5187}" type="slidenum">
              <a:rPr lang="tr-TR" smtClean="0"/>
              <a:t>26</a:t>
            </a:fld>
            <a:endParaRPr lang="tr-TR"/>
          </a:p>
        </p:txBody>
      </p:sp>
    </p:spTree>
    <p:extLst>
      <p:ext uri="{BB962C8B-B14F-4D97-AF65-F5344CB8AC3E}">
        <p14:creationId xmlns:p14="http://schemas.microsoft.com/office/powerpoint/2010/main" val="36286785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p:txBody>
      </p:sp>
      <p:sp>
        <p:nvSpPr>
          <p:cNvPr id="4" name="Slayt Numarası Yer Tutucusu 3"/>
          <p:cNvSpPr>
            <a:spLocks noGrp="1"/>
          </p:cNvSpPr>
          <p:nvPr>
            <p:ph type="sldNum" sz="quarter" idx="10"/>
          </p:nvPr>
        </p:nvSpPr>
        <p:spPr/>
        <p:txBody>
          <a:bodyPr/>
          <a:lstStyle/>
          <a:p>
            <a:fld id="{487C4F16-1A13-4EA1-BEA2-9982513F5187}" type="slidenum">
              <a:rPr lang="tr-TR" smtClean="0"/>
              <a:t>27</a:t>
            </a:fld>
            <a:endParaRPr lang="tr-TR"/>
          </a:p>
        </p:txBody>
      </p:sp>
    </p:spTree>
    <p:extLst>
      <p:ext uri="{BB962C8B-B14F-4D97-AF65-F5344CB8AC3E}">
        <p14:creationId xmlns:p14="http://schemas.microsoft.com/office/powerpoint/2010/main" val="1795590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p:txBody>
      </p:sp>
      <p:sp>
        <p:nvSpPr>
          <p:cNvPr id="4" name="Slayt Numarası Yer Tutucusu 3"/>
          <p:cNvSpPr>
            <a:spLocks noGrp="1"/>
          </p:cNvSpPr>
          <p:nvPr>
            <p:ph type="sldNum" sz="quarter" idx="10"/>
          </p:nvPr>
        </p:nvSpPr>
        <p:spPr/>
        <p:txBody>
          <a:bodyPr/>
          <a:lstStyle/>
          <a:p>
            <a:fld id="{487C4F16-1A13-4EA1-BEA2-9982513F5187}" type="slidenum">
              <a:rPr lang="tr-TR" smtClean="0"/>
              <a:t>28</a:t>
            </a:fld>
            <a:endParaRPr lang="tr-TR"/>
          </a:p>
        </p:txBody>
      </p:sp>
    </p:spTree>
    <p:extLst>
      <p:ext uri="{BB962C8B-B14F-4D97-AF65-F5344CB8AC3E}">
        <p14:creationId xmlns:p14="http://schemas.microsoft.com/office/powerpoint/2010/main" val="10597120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p:txBody>
      </p:sp>
      <p:sp>
        <p:nvSpPr>
          <p:cNvPr id="4" name="Slayt Numarası Yer Tutucusu 3"/>
          <p:cNvSpPr>
            <a:spLocks noGrp="1"/>
          </p:cNvSpPr>
          <p:nvPr>
            <p:ph type="sldNum" sz="quarter" idx="10"/>
          </p:nvPr>
        </p:nvSpPr>
        <p:spPr/>
        <p:txBody>
          <a:bodyPr/>
          <a:lstStyle/>
          <a:p>
            <a:fld id="{487C4F16-1A13-4EA1-BEA2-9982513F5187}" type="slidenum">
              <a:rPr lang="tr-TR" smtClean="0"/>
              <a:t>29</a:t>
            </a:fld>
            <a:endParaRPr lang="tr-TR"/>
          </a:p>
        </p:txBody>
      </p:sp>
    </p:spTree>
    <p:extLst>
      <p:ext uri="{BB962C8B-B14F-4D97-AF65-F5344CB8AC3E}">
        <p14:creationId xmlns:p14="http://schemas.microsoft.com/office/powerpoint/2010/main" val="31296506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p:txBody>
      </p:sp>
      <p:sp>
        <p:nvSpPr>
          <p:cNvPr id="4" name="Slayt Numarası Yer Tutucusu 3"/>
          <p:cNvSpPr>
            <a:spLocks noGrp="1"/>
          </p:cNvSpPr>
          <p:nvPr>
            <p:ph type="sldNum" sz="quarter" idx="10"/>
          </p:nvPr>
        </p:nvSpPr>
        <p:spPr/>
        <p:txBody>
          <a:bodyPr/>
          <a:lstStyle/>
          <a:p>
            <a:fld id="{487C4F16-1A13-4EA1-BEA2-9982513F5187}" type="slidenum">
              <a:rPr lang="tr-TR" smtClean="0"/>
              <a:t>30</a:t>
            </a:fld>
            <a:endParaRPr lang="tr-TR"/>
          </a:p>
        </p:txBody>
      </p:sp>
    </p:spTree>
    <p:extLst>
      <p:ext uri="{BB962C8B-B14F-4D97-AF65-F5344CB8AC3E}">
        <p14:creationId xmlns:p14="http://schemas.microsoft.com/office/powerpoint/2010/main" val="26384125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p:txBody>
      </p:sp>
      <p:sp>
        <p:nvSpPr>
          <p:cNvPr id="4" name="Slayt Numarası Yer Tutucusu 3"/>
          <p:cNvSpPr>
            <a:spLocks noGrp="1"/>
          </p:cNvSpPr>
          <p:nvPr>
            <p:ph type="sldNum" sz="quarter" idx="10"/>
          </p:nvPr>
        </p:nvSpPr>
        <p:spPr/>
        <p:txBody>
          <a:bodyPr/>
          <a:lstStyle/>
          <a:p>
            <a:fld id="{487C4F16-1A13-4EA1-BEA2-9982513F5187}" type="slidenum">
              <a:rPr lang="tr-TR" smtClean="0"/>
              <a:t>31</a:t>
            </a:fld>
            <a:endParaRPr lang="tr-TR"/>
          </a:p>
        </p:txBody>
      </p:sp>
    </p:spTree>
    <p:extLst>
      <p:ext uri="{BB962C8B-B14F-4D97-AF65-F5344CB8AC3E}">
        <p14:creationId xmlns:p14="http://schemas.microsoft.com/office/powerpoint/2010/main" val="4686092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p:txBody>
      </p:sp>
      <p:sp>
        <p:nvSpPr>
          <p:cNvPr id="4" name="Slayt Numarası Yer Tutucusu 3"/>
          <p:cNvSpPr>
            <a:spLocks noGrp="1"/>
          </p:cNvSpPr>
          <p:nvPr>
            <p:ph type="sldNum" sz="quarter" idx="10"/>
          </p:nvPr>
        </p:nvSpPr>
        <p:spPr/>
        <p:txBody>
          <a:bodyPr/>
          <a:lstStyle/>
          <a:p>
            <a:fld id="{487C4F16-1A13-4EA1-BEA2-9982513F5187}" type="slidenum">
              <a:rPr lang="tr-TR" smtClean="0"/>
              <a:t>32</a:t>
            </a:fld>
            <a:endParaRPr lang="tr-TR"/>
          </a:p>
        </p:txBody>
      </p:sp>
    </p:spTree>
    <p:extLst>
      <p:ext uri="{BB962C8B-B14F-4D97-AF65-F5344CB8AC3E}">
        <p14:creationId xmlns:p14="http://schemas.microsoft.com/office/powerpoint/2010/main" val="3434217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p:txBody>
      </p:sp>
      <p:sp>
        <p:nvSpPr>
          <p:cNvPr id="4" name="Slayt Numarası Yer Tutucusu 3"/>
          <p:cNvSpPr>
            <a:spLocks noGrp="1"/>
          </p:cNvSpPr>
          <p:nvPr>
            <p:ph type="sldNum" sz="quarter" idx="10"/>
          </p:nvPr>
        </p:nvSpPr>
        <p:spPr/>
        <p:txBody>
          <a:bodyPr/>
          <a:lstStyle/>
          <a:p>
            <a:fld id="{487C4F16-1A13-4EA1-BEA2-9982513F5187}" type="slidenum">
              <a:rPr lang="tr-TR" smtClean="0"/>
              <a:t>4</a:t>
            </a:fld>
            <a:endParaRPr lang="tr-TR"/>
          </a:p>
        </p:txBody>
      </p:sp>
    </p:spTree>
    <p:extLst>
      <p:ext uri="{BB962C8B-B14F-4D97-AF65-F5344CB8AC3E}">
        <p14:creationId xmlns:p14="http://schemas.microsoft.com/office/powerpoint/2010/main" val="30103861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p:txBody>
      </p:sp>
      <p:sp>
        <p:nvSpPr>
          <p:cNvPr id="4" name="Slayt Numarası Yer Tutucusu 3"/>
          <p:cNvSpPr>
            <a:spLocks noGrp="1"/>
          </p:cNvSpPr>
          <p:nvPr>
            <p:ph type="sldNum" sz="quarter" idx="10"/>
          </p:nvPr>
        </p:nvSpPr>
        <p:spPr/>
        <p:txBody>
          <a:bodyPr/>
          <a:lstStyle/>
          <a:p>
            <a:fld id="{487C4F16-1A13-4EA1-BEA2-9982513F5187}" type="slidenum">
              <a:rPr lang="tr-TR" smtClean="0"/>
              <a:t>33</a:t>
            </a:fld>
            <a:endParaRPr lang="tr-TR"/>
          </a:p>
        </p:txBody>
      </p:sp>
    </p:spTree>
    <p:extLst>
      <p:ext uri="{BB962C8B-B14F-4D97-AF65-F5344CB8AC3E}">
        <p14:creationId xmlns:p14="http://schemas.microsoft.com/office/powerpoint/2010/main" val="29776755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p:txBody>
      </p:sp>
      <p:sp>
        <p:nvSpPr>
          <p:cNvPr id="4" name="Slayt Numarası Yer Tutucusu 3"/>
          <p:cNvSpPr>
            <a:spLocks noGrp="1"/>
          </p:cNvSpPr>
          <p:nvPr>
            <p:ph type="sldNum" sz="quarter" idx="10"/>
          </p:nvPr>
        </p:nvSpPr>
        <p:spPr/>
        <p:txBody>
          <a:bodyPr/>
          <a:lstStyle/>
          <a:p>
            <a:fld id="{487C4F16-1A13-4EA1-BEA2-9982513F5187}" type="slidenum">
              <a:rPr lang="tr-TR" smtClean="0"/>
              <a:t>34</a:t>
            </a:fld>
            <a:endParaRPr lang="tr-TR"/>
          </a:p>
        </p:txBody>
      </p:sp>
    </p:spTree>
    <p:extLst>
      <p:ext uri="{BB962C8B-B14F-4D97-AF65-F5344CB8AC3E}">
        <p14:creationId xmlns:p14="http://schemas.microsoft.com/office/powerpoint/2010/main" val="218732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p:txBody>
      </p:sp>
      <p:sp>
        <p:nvSpPr>
          <p:cNvPr id="4" name="Slayt Numarası Yer Tutucusu 3"/>
          <p:cNvSpPr>
            <a:spLocks noGrp="1"/>
          </p:cNvSpPr>
          <p:nvPr>
            <p:ph type="sldNum" sz="quarter" idx="10"/>
          </p:nvPr>
        </p:nvSpPr>
        <p:spPr/>
        <p:txBody>
          <a:bodyPr/>
          <a:lstStyle/>
          <a:p>
            <a:fld id="{487C4F16-1A13-4EA1-BEA2-9982513F5187}" type="slidenum">
              <a:rPr lang="tr-TR" smtClean="0"/>
              <a:t>35</a:t>
            </a:fld>
            <a:endParaRPr lang="tr-TR"/>
          </a:p>
        </p:txBody>
      </p:sp>
    </p:spTree>
    <p:extLst>
      <p:ext uri="{BB962C8B-B14F-4D97-AF65-F5344CB8AC3E}">
        <p14:creationId xmlns:p14="http://schemas.microsoft.com/office/powerpoint/2010/main" val="28826019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p:txBody>
      </p:sp>
      <p:sp>
        <p:nvSpPr>
          <p:cNvPr id="4" name="Slayt Numarası Yer Tutucusu 3"/>
          <p:cNvSpPr>
            <a:spLocks noGrp="1"/>
          </p:cNvSpPr>
          <p:nvPr>
            <p:ph type="sldNum" sz="quarter" idx="10"/>
          </p:nvPr>
        </p:nvSpPr>
        <p:spPr/>
        <p:txBody>
          <a:bodyPr/>
          <a:lstStyle/>
          <a:p>
            <a:fld id="{487C4F16-1A13-4EA1-BEA2-9982513F5187}" type="slidenum">
              <a:rPr lang="tr-TR" smtClean="0"/>
              <a:t>36</a:t>
            </a:fld>
            <a:endParaRPr lang="tr-TR"/>
          </a:p>
        </p:txBody>
      </p:sp>
    </p:spTree>
    <p:extLst>
      <p:ext uri="{BB962C8B-B14F-4D97-AF65-F5344CB8AC3E}">
        <p14:creationId xmlns:p14="http://schemas.microsoft.com/office/powerpoint/2010/main" val="28574751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p:txBody>
      </p:sp>
      <p:sp>
        <p:nvSpPr>
          <p:cNvPr id="4" name="Slayt Numarası Yer Tutucusu 3"/>
          <p:cNvSpPr>
            <a:spLocks noGrp="1"/>
          </p:cNvSpPr>
          <p:nvPr>
            <p:ph type="sldNum" sz="quarter" idx="10"/>
          </p:nvPr>
        </p:nvSpPr>
        <p:spPr/>
        <p:txBody>
          <a:bodyPr/>
          <a:lstStyle/>
          <a:p>
            <a:fld id="{487C4F16-1A13-4EA1-BEA2-9982513F5187}" type="slidenum">
              <a:rPr lang="tr-TR" smtClean="0"/>
              <a:t>37</a:t>
            </a:fld>
            <a:endParaRPr lang="tr-TR"/>
          </a:p>
        </p:txBody>
      </p:sp>
    </p:spTree>
    <p:extLst>
      <p:ext uri="{BB962C8B-B14F-4D97-AF65-F5344CB8AC3E}">
        <p14:creationId xmlns:p14="http://schemas.microsoft.com/office/powerpoint/2010/main" val="30594259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p:txBody>
      </p:sp>
      <p:sp>
        <p:nvSpPr>
          <p:cNvPr id="4" name="Slayt Numarası Yer Tutucusu 3"/>
          <p:cNvSpPr>
            <a:spLocks noGrp="1"/>
          </p:cNvSpPr>
          <p:nvPr>
            <p:ph type="sldNum" sz="quarter" idx="10"/>
          </p:nvPr>
        </p:nvSpPr>
        <p:spPr/>
        <p:txBody>
          <a:bodyPr/>
          <a:lstStyle/>
          <a:p>
            <a:fld id="{487C4F16-1A13-4EA1-BEA2-9982513F5187}" type="slidenum">
              <a:rPr lang="tr-TR" smtClean="0"/>
              <a:t>38</a:t>
            </a:fld>
            <a:endParaRPr lang="tr-TR"/>
          </a:p>
        </p:txBody>
      </p:sp>
    </p:spTree>
    <p:extLst>
      <p:ext uri="{BB962C8B-B14F-4D97-AF65-F5344CB8AC3E}">
        <p14:creationId xmlns:p14="http://schemas.microsoft.com/office/powerpoint/2010/main" val="32390754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p:txBody>
      </p:sp>
      <p:sp>
        <p:nvSpPr>
          <p:cNvPr id="4" name="Slayt Numarası Yer Tutucusu 3"/>
          <p:cNvSpPr>
            <a:spLocks noGrp="1"/>
          </p:cNvSpPr>
          <p:nvPr>
            <p:ph type="sldNum" sz="quarter" idx="10"/>
          </p:nvPr>
        </p:nvSpPr>
        <p:spPr/>
        <p:txBody>
          <a:bodyPr/>
          <a:lstStyle/>
          <a:p>
            <a:fld id="{487C4F16-1A13-4EA1-BEA2-9982513F5187}" type="slidenum">
              <a:rPr lang="tr-TR" smtClean="0"/>
              <a:t>39</a:t>
            </a:fld>
            <a:endParaRPr lang="tr-TR"/>
          </a:p>
        </p:txBody>
      </p:sp>
    </p:spTree>
    <p:extLst>
      <p:ext uri="{BB962C8B-B14F-4D97-AF65-F5344CB8AC3E}">
        <p14:creationId xmlns:p14="http://schemas.microsoft.com/office/powerpoint/2010/main" val="36589569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p:txBody>
      </p:sp>
      <p:sp>
        <p:nvSpPr>
          <p:cNvPr id="4" name="Slayt Numarası Yer Tutucusu 3"/>
          <p:cNvSpPr>
            <a:spLocks noGrp="1"/>
          </p:cNvSpPr>
          <p:nvPr>
            <p:ph type="sldNum" sz="quarter" idx="10"/>
          </p:nvPr>
        </p:nvSpPr>
        <p:spPr/>
        <p:txBody>
          <a:bodyPr/>
          <a:lstStyle/>
          <a:p>
            <a:fld id="{487C4F16-1A13-4EA1-BEA2-9982513F5187}" type="slidenum">
              <a:rPr lang="tr-TR" smtClean="0"/>
              <a:t>40</a:t>
            </a:fld>
            <a:endParaRPr lang="tr-TR"/>
          </a:p>
        </p:txBody>
      </p:sp>
    </p:spTree>
    <p:extLst>
      <p:ext uri="{BB962C8B-B14F-4D97-AF65-F5344CB8AC3E}">
        <p14:creationId xmlns:p14="http://schemas.microsoft.com/office/powerpoint/2010/main" val="21823411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p:txBody>
      </p:sp>
      <p:sp>
        <p:nvSpPr>
          <p:cNvPr id="4" name="Slayt Numarası Yer Tutucusu 3"/>
          <p:cNvSpPr>
            <a:spLocks noGrp="1"/>
          </p:cNvSpPr>
          <p:nvPr>
            <p:ph type="sldNum" sz="quarter" idx="10"/>
          </p:nvPr>
        </p:nvSpPr>
        <p:spPr/>
        <p:txBody>
          <a:bodyPr/>
          <a:lstStyle/>
          <a:p>
            <a:fld id="{487C4F16-1A13-4EA1-BEA2-9982513F5187}" type="slidenum">
              <a:rPr lang="tr-TR" smtClean="0"/>
              <a:t>41</a:t>
            </a:fld>
            <a:endParaRPr lang="tr-TR"/>
          </a:p>
        </p:txBody>
      </p:sp>
    </p:spTree>
    <p:extLst>
      <p:ext uri="{BB962C8B-B14F-4D97-AF65-F5344CB8AC3E}">
        <p14:creationId xmlns:p14="http://schemas.microsoft.com/office/powerpoint/2010/main" val="2843908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p:txBody>
      </p:sp>
      <p:sp>
        <p:nvSpPr>
          <p:cNvPr id="4" name="Slayt Numarası Yer Tutucusu 3"/>
          <p:cNvSpPr>
            <a:spLocks noGrp="1"/>
          </p:cNvSpPr>
          <p:nvPr>
            <p:ph type="sldNum" sz="quarter" idx="10"/>
          </p:nvPr>
        </p:nvSpPr>
        <p:spPr/>
        <p:txBody>
          <a:bodyPr/>
          <a:lstStyle/>
          <a:p>
            <a:fld id="{487C4F16-1A13-4EA1-BEA2-9982513F5187}" type="slidenum">
              <a:rPr lang="tr-TR" smtClean="0"/>
              <a:t>42</a:t>
            </a:fld>
            <a:endParaRPr lang="tr-TR"/>
          </a:p>
        </p:txBody>
      </p:sp>
    </p:spTree>
    <p:extLst>
      <p:ext uri="{BB962C8B-B14F-4D97-AF65-F5344CB8AC3E}">
        <p14:creationId xmlns:p14="http://schemas.microsoft.com/office/powerpoint/2010/main" val="363210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87C4F16-1A13-4EA1-BEA2-9982513F5187}" type="slidenum">
              <a:rPr lang="tr-TR" smtClean="0"/>
              <a:t>5</a:t>
            </a:fld>
            <a:endParaRPr lang="tr-TR"/>
          </a:p>
        </p:txBody>
      </p:sp>
    </p:spTree>
    <p:extLst>
      <p:ext uri="{BB962C8B-B14F-4D97-AF65-F5344CB8AC3E}">
        <p14:creationId xmlns:p14="http://schemas.microsoft.com/office/powerpoint/2010/main" val="3105196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p:txBody>
      </p:sp>
      <p:sp>
        <p:nvSpPr>
          <p:cNvPr id="4" name="Slayt Numarası Yer Tutucusu 3"/>
          <p:cNvSpPr>
            <a:spLocks noGrp="1"/>
          </p:cNvSpPr>
          <p:nvPr>
            <p:ph type="sldNum" sz="quarter" idx="10"/>
          </p:nvPr>
        </p:nvSpPr>
        <p:spPr/>
        <p:txBody>
          <a:bodyPr/>
          <a:lstStyle/>
          <a:p>
            <a:fld id="{487C4F16-1A13-4EA1-BEA2-9982513F5187}" type="slidenum">
              <a:rPr lang="tr-TR" smtClean="0"/>
              <a:t>43</a:t>
            </a:fld>
            <a:endParaRPr lang="tr-TR"/>
          </a:p>
        </p:txBody>
      </p:sp>
    </p:spTree>
    <p:extLst>
      <p:ext uri="{BB962C8B-B14F-4D97-AF65-F5344CB8AC3E}">
        <p14:creationId xmlns:p14="http://schemas.microsoft.com/office/powerpoint/2010/main" val="18315114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p:txBody>
      </p:sp>
      <p:sp>
        <p:nvSpPr>
          <p:cNvPr id="4" name="Slayt Numarası Yer Tutucusu 3"/>
          <p:cNvSpPr>
            <a:spLocks noGrp="1"/>
          </p:cNvSpPr>
          <p:nvPr>
            <p:ph type="sldNum" sz="quarter" idx="10"/>
          </p:nvPr>
        </p:nvSpPr>
        <p:spPr/>
        <p:txBody>
          <a:bodyPr/>
          <a:lstStyle/>
          <a:p>
            <a:fld id="{487C4F16-1A13-4EA1-BEA2-9982513F5187}" type="slidenum">
              <a:rPr lang="tr-TR" smtClean="0"/>
              <a:t>44</a:t>
            </a:fld>
            <a:endParaRPr lang="tr-TR"/>
          </a:p>
        </p:txBody>
      </p:sp>
    </p:spTree>
    <p:extLst>
      <p:ext uri="{BB962C8B-B14F-4D97-AF65-F5344CB8AC3E}">
        <p14:creationId xmlns:p14="http://schemas.microsoft.com/office/powerpoint/2010/main" val="14396921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p:txBody>
      </p:sp>
      <p:sp>
        <p:nvSpPr>
          <p:cNvPr id="4" name="Slayt Numarası Yer Tutucusu 3"/>
          <p:cNvSpPr>
            <a:spLocks noGrp="1"/>
          </p:cNvSpPr>
          <p:nvPr>
            <p:ph type="sldNum" sz="quarter" idx="10"/>
          </p:nvPr>
        </p:nvSpPr>
        <p:spPr/>
        <p:txBody>
          <a:bodyPr/>
          <a:lstStyle/>
          <a:p>
            <a:fld id="{487C4F16-1A13-4EA1-BEA2-9982513F5187}" type="slidenum">
              <a:rPr lang="tr-TR" smtClean="0"/>
              <a:t>45</a:t>
            </a:fld>
            <a:endParaRPr lang="tr-TR"/>
          </a:p>
        </p:txBody>
      </p:sp>
    </p:spTree>
    <p:extLst>
      <p:ext uri="{BB962C8B-B14F-4D97-AF65-F5344CB8AC3E}">
        <p14:creationId xmlns:p14="http://schemas.microsoft.com/office/powerpoint/2010/main" val="131613204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p:txBody>
      </p:sp>
      <p:sp>
        <p:nvSpPr>
          <p:cNvPr id="4" name="Slayt Numarası Yer Tutucusu 3"/>
          <p:cNvSpPr>
            <a:spLocks noGrp="1"/>
          </p:cNvSpPr>
          <p:nvPr>
            <p:ph type="sldNum" sz="quarter" idx="10"/>
          </p:nvPr>
        </p:nvSpPr>
        <p:spPr/>
        <p:txBody>
          <a:bodyPr/>
          <a:lstStyle/>
          <a:p>
            <a:fld id="{487C4F16-1A13-4EA1-BEA2-9982513F5187}" type="slidenum">
              <a:rPr lang="tr-TR" smtClean="0"/>
              <a:t>46</a:t>
            </a:fld>
            <a:endParaRPr lang="tr-TR"/>
          </a:p>
        </p:txBody>
      </p:sp>
    </p:spTree>
    <p:extLst>
      <p:ext uri="{BB962C8B-B14F-4D97-AF65-F5344CB8AC3E}">
        <p14:creationId xmlns:p14="http://schemas.microsoft.com/office/powerpoint/2010/main" val="37261641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p:txBody>
      </p:sp>
      <p:sp>
        <p:nvSpPr>
          <p:cNvPr id="4" name="Slayt Numarası Yer Tutucusu 3"/>
          <p:cNvSpPr>
            <a:spLocks noGrp="1"/>
          </p:cNvSpPr>
          <p:nvPr>
            <p:ph type="sldNum" sz="quarter" idx="10"/>
          </p:nvPr>
        </p:nvSpPr>
        <p:spPr/>
        <p:txBody>
          <a:bodyPr/>
          <a:lstStyle/>
          <a:p>
            <a:fld id="{487C4F16-1A13-4EA1-BEA2-9982513F5187}" type="slidenum">
              <a:rPr lang="tr-TR" smtClean="0"/>
              <a:t>47</a:t>
            </a:fld>
            <a:endParaRPr lang="tr-TR"/>
          </a:p>
        </p:txBody>
      </p:sp>
    </p:spTree>
    <p:extLst>
      <p:ext uri="{BB962C8B-B14F-4D97-AF65-F5344CB8AC3E}">
        <p14:creationId xmlns:p14="http://schemas.microsoft.com/office/powerpoint/2010/main" val="20128518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p:txBody>
      </p:sp>
      <p:sp>
        <p:nvSpPr>
          <p:cNvPr id="4" name="Slayt Numarası Yer Tutucusu 3"/>
          <p:cNvSpPr>
            <a:spLocks noGrp="1"/>
          </p:cNvSpPr>
          <p:nvPr>
            <p:ph type="sldNum" sz="quarter" idx="10"/>
          </p:nvPr>
        </p:nvSpPr>
        <p:spPr/>
        <p:txBody>
          <a:bodyPr/>
          <a:lstStyle/>
          <a:p>
            <a:fld id="{487C4F16-1A13-4EA1-BEA2-9982513F5187}" type="slidenum">
              <a:rPr lang="tr-TR" smtClean="0"/>
              <a:t>48</a:t>
            </a:fld>
            <a:endParaRPr lang="tr-TR"/>
          </a:p>
        </p:txBody>
      </p:sp>
    </p:spTree>
    <p:extLst>
      <p:ext uri="{BB962C8B-B14F-4D97-AF65-F5344CB8AC3E}">
        <p14:creationId xmlns:p14="http://schemas.microsoft.com/office/powerpoint/2010/main" val="9019338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p:txBody>
      </p:sp>
      <p:sp>
        <p:nvSpPr>
          <p:cNvPr id="4" name="Slayt Numarası Yer Tutucusu 3"/>
          <p:cNvSpPr>
            <a:spLocks noGrp="1"/>
          </p:cNvSpPr>
          <p:nvPr>
            <p:ph type="sldNum" sz="quarter" idx="10"/>
          </p:nvPr>
        </p:nvSpPr>
        <p:spPr/>
        <p:txBody>
          <a:bodyPr/>
          <a:lstStyle/>
          <a:p>
            <a:fld id="{487C4F16-1A13-4EA1-BEA2-9982513F5187}" type="slidenum">
              <a:rPr lang="tr-TR" smtClean="0"/>
              <a:t>49</a:t>
            </a:fld>
            <a:endParaRPr lang="tr-TR"/>
          </a:p>
        </p:txBody>
      </p:sp>
    </p:spTree>
    <p:extLst>
      <p:ext uri="{BB962C8B-B14F-4D97-AF65-F5344CB8AC3E}">
        <p14:creationId xmlns:p14="http://schemas.microsoft.com/office/powerpoint/2010/main" val="4625095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p:txBody>
      </p:sp>
      <p:sp>
        <p:nvSpPr>
          <p:cNvPr id="4" name="Slayt Numarası Yer Tutucusu 3"/>
          <p:cNvSpPr>
            <a:spLocks noGrp="1"/>
          </p:cNvSpPr>
          <p:nvPr>
            <p:ph type="sldNum" sz="quarter" idx="10"/>
          </p:nvPr>
        </p:nvSpPr>
        <p:spPr/>
        <p:txBody>
          <a:bodyPr/>
          <a:lstStyle/>
          <a:p>
            <a:fld id="{487C4F16-1A13-4EA1-BEA2-9982513F5187}" type="slidenum">
              <a:rPr lang="tr-TR" smtClean="0"/>
              <a:t>50</a:t>
            </a:fld>
            <a:endParaRPr lang="tr-TR"/>
          </a:p>
        </p:txBody>
      </p:sp>
    </p:spTree>
    <p:extLst>
      <p:ext uri="{BB962C8B-B14F-4D97-AF65-F5344CB8AC3E}">
        <p14:creationId xmlns:p14="http://schemas.microsoft.com/office/powerpoint/2010/main" val="41742182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p:txBody>
      </p:sp>
      <p:sp>
        <p:nvSpPr>
          <p:cNvPr id="4" name="Slayt Numarası Yer Tutucusu 3"/>
          <p:cNvSpPr>
            <a:spLocks noGrp="1"/>
          </p:cNvSpPr>
          <p:nvPr>
            <p:ph type="sldNum" sz="quarter" idx="10"/>
          </p:nvPr>
        </p:nvSpPr>
        <p:spPr/>
        <p:txBody>
          <a:bodyPr/>
          <a:lstStyle/>
          <a:p>
            <a:fld id="{487C4F16-1A13-4EA1-BEA2-9982513F5187}" type="slidenum">
              <a:rPr lang="tr-TR" smtClean="0"/>
              <a:t>51</a:t>
            </a:fld>
            <a:endParaRPr lang="tr-TR"/>
          </a:p>
        </p:txBody>
      </p:sp>
    </p:spTree>
    <p:extLst>
      <p:ext uri="{BB962C8B-B14F-4D97-AF65-F5344CB8AC3E}">
        <p14:creationId xmlns:p14="http://schemas.microsoft.com/office/powerpoint/2010/main" val="347238650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p:txBody>
      </p:sp>
      <p:sp>
        <p:nvSpPr>
          <p:cNvPr id="4" name="Slayt Numarası Yer Tutucusu 3"/>
          <p:cNvSpPr>
            <a:spLocks noGrp="1"/>
          </p:cNvSpPr>
          <p:nvPr>
            <p:ph type="sldNum" sz="quarter" idx="10"/>
          </p:nvPr>
        </p:nvSpPr>
        <p:spPr/>
        <p:txBody>
          <a:bodyPr/>
          <a:lstStyle/>
          <a:p>
            <a:fld id="{487C4F16-1A13-4EA1-BEA2-9982513F5187}" type="slidenum">
              <a:rPr lang="tr-TR" smtClean="0"/>
              <a:t>52</a:t>
            </a:fld>
            <a:endParaRPr lang="tr-TR"/>
          </a:p>
        </p:txBody>
      </p:sp>
    </p:spTree>
    <p:extLst>
      <p:ext uri="{BB962C8B-B14F-4D97-AF65-F5344CB8AC3E}">
        <p14:creationId xmlns:p14="http://schemas.microsoft.com/office/powerpoint/2010/main" val="1749814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87C4F16-1A13-4EA1-BEA2-9982513F5187}" type="slidenum">
              <a:rPr lang="tr-TR" smtClean="0"/>
              <a:t>6</a:t>
            </a:fld>
            <a:endParaRPr lang="tr-TR"/>
          </a:p>
        </p:txBody>
      </p:sp>
    </p:spTree>
    <p:extLst>
      <p:ext uri="{BB962C8B-B14F-4D97-AF65-F5344CB8AC3E}">
        <p14:creationId xmlns:p14="http://schemas.microsoft.com/office/powerpoint/2010/main" val="423312861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p:txBody>
      </p:sp>
      <p:sp>
        <p:nvSpPr>
          <p:cNvPr id="4" name="Slayt Numarası Yer Tutucusu 3"/>
          <p:cNvSpPr>
            <a:spLocks noGrp="1"/>
          </p:cNvSpPr>
          <p:nvPr>
            <p:ph type="sldNum" sz="quarter" idx="10"/>
          </p:nvPr>
        </p:nvSpPr>
        <p:spPr/>
        <p:txBody>
          <a:bodyPr/>
          <a:lstStyle/>
          <a:p>
            <a:fld id="{487C4F16-1A13-4EA1-BEA2-9982513F5187}" type="slidenum">
              <a:rPr lang="tr-TR" smtClean="0"/>
              <a:t>53</a:t>
            </a:fld>
            <a:endParaRPr lang="tr-TR"/>
          </a:p>
        </p:txBody>
      </p:sp>
    </p:spTree>
    <p:extLst>
      <p:ext uri="{BB962C8B-B14F-4D97-AF65-F5344CB8AC3E}">
        <p14:creationId xmlns:p14="http://schemas.microsoft.com/office/powerpoint/2010/main" val="377542659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p:txBody>
      </p:sp>
      <p:sp>
        <p:nvSpPr>
          <p:cNvPr id="4" name="Slayt Numarası Yer Tutucusu 3"/>
          <p:cNvSpPr>
            <a:spLocks noGrp="1"/>
          </p:cNvSpPr>
          <p:nvPr>
            <p:ph type="sldNum" sz="quarter" idx="10"/>
          </p:nvPr>
        </p:nvSpPr>
        <p:spPr/>
        <p:txBody>
          <a:bodyPr/>
          <a:lstStyle/>
          <a:p>
            <a:fld id="{487C4F16-1A13-4EA1-BEA2-9982513F5187}" type="slidenum">
              <a:rPr lang="tr-TR" smtClean="0"/>
              <a:t>54</a:t>
            </a:fld>
            <a:endParaRPr lang="tr-TR"/>
          </a:p>
        </p:txBody>
      </p:sp>
    </p:spTree>
    <p:extLst>
      <p:ext uri="{BB962C8B-B14F-4D97-AF65-F5344CB8AC3E}">
        <p14:creationId xmlns:p14="http://schemas.microsoft.com/office/powerpoint/2010/main" val="272700181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p:txBody>
      </p:sp>
      <p:sp>
        <p:nvSpPr>
          <p:cNvPr id="4" name="Slayt Numarası Yer Tutucusu 3"/>
          <p:cNvSpPr>
            <a:spLocks noGrp="1"/>
          </p:cNvSpPr>
          <p:nvPr>
            <p:ph type="sldNum" sz="quarter" idx="10"/>
          </p:nvPr>
        </p:nvSpPr>
        <p:spPr/>
        <p:txBody>
          <a:bodyPr/>
          <a:lstStyle/>
          <a:p>
            <a:fld id="{487C4F16-1A13-4EA1-BEA2-9982513F5187}" type="slidenum">
              <a:rPr lang="tr-TR" smtClean="0"/>
              <a:t>55</a:t>
            </a:fld>
            <a:endParaRPr lang="tr-TR"/>
          </a:p>
        </p:txBody>
      </p:sp>
    </p:spTree>
    <p:extLst>
      <p:ext uri="{BB962C8B-B14F-4D97-AF65-F5344CB8AC3E}">
        <p14:creationId xmlns:p14="http://schemas.microsoft.com/office/powerpoint/2010/main" val="298424621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p:txBody>
      </p:sp>
      <p:sp>
        <p:nvSpPr>
          <p:cNvPr id="4" name="Slayt Numarası Yer Tutucusu 3"/>
          <p:cNvSpPr>
            <a:spLocks noGrp="1"/>
          </p:cNvSpPr>
          <p:nvPr>
            <p:ph type="sldNum" sz="quarter" idx="10"/>
          </p:nvPr>
        </p:nvSpPr>
        <p:spPr/>
        <p:txBody>
          <a:bodyPr/>
          <a:lstStyle/>
          <a:p>
            <a:fld id="{487C4F16-1A13-4EA1-BEA2-9982513F5187}" type="slidenum">
              <a:rPr lang="tr-TR" smtClean="0"/>
              <a:t>56</a:t>
            </a:fld>
            <a:endParaRPr lang="tr-TR"/>
          </a:p>
        </p:txBody>
      </p:sp>
    </p:spTree>
    <p:extLst>
      <p:ext uri="{BB962C8B-B14F-4D97-AF65-F5344CB8AC3E}">
        <p14:creationId xmlns:p14="http://schemas.microsoft.com/office/powerpoint/2010/main" val="205329991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p:txBody>
      </p:sp>
      <p:sp>
        <p:nvSpPr>
          <p:cNvPr id="4" name="Slayt Numarası Yer Tutucusu 3"/>
          <p:cNvSpPr>
            <a:spLocks noGrp="1"/>
          </p:cNvSpPr>
          <p:nvPr>
            <p:ph type="sldNum" sz="quarter" idx="10"/>
          </p:nvPr>
        </p:nvSpPr>
        <p:spPr/>
        <p:txBody>
          <a:bodyPr/>
          <a:lstStyle/>
          <a:p>
            <a:fld id="{487C4F16-1A13-4EA1-BEA2-9982513F5187}" type="slidenum">
              <a:rPr lang="tr-TR" smtClean="0"/>
              <a:t>57</a:t>
            </a:fld>
            <a:endParaRPr lang="tr-TR"/>
          </a:p>
        </p:txBody>
      </p:sp>
    </p:spTree>
    <p:extLst>
      <p:ext uri="{BB962C8B-B14F-4D97-AF65-F5344CB8AC3E}">
        <p14:creationId xmlns:p14="http://schemas.microsoft.com/office/powerpoint/2010/main" val="416699035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p:txBody>
      </p:sp>
      <p:sp>
        <p:nvSpPr>
          <p:cNvPr id="4" name="Slayt Numarası Yer Tutucusu 3"/>
          <p:cNvSpPr>
            <a:spLocks noGrp="1"/>
          </p:cNvSpPr>
          <p:nvPr>
            <p:ph type="sldNum" sz="quarter" idx="10"/>
          </p:nvPr>
        </p:nvSpPr>
        <p:spPr/>
        <p:txBody>
          <a:bodyPr/>
          <a:lstStyle/>
          <a:p>
            <a:fld id="{487C4F16-1A13-4EA1-BEA2-9982513F5187}" type="slidenum">
              <a:rPr lang="tr-TR" smtClean="0"/>
              <a:t>58</a:t>
            </a:fld>
            <a:endParaRPr lang="tr-TR"/>
          </a:p>
        </p:txBody>
      </p:sp>
    </p:spTree>
    <p:extLst>
      <p:ext uri="{BB962C8B-B14F-4D97-AF65-F5344CB8AC3E}">
        <p14:creationId xmlns:p14="http://schemas.microsoft.com/office/powerpoint/2010/main" val="35995528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p:txBody>
      </p:sp>
      <p:sp>
        <p:nvSpPr>
          <p:cNvPr id="4" name="Slayt Numarası Yer Tutucusu 3"/>
          <p:cNvSpPr>
            <a:spLocks noGrp="1"/>
          </p:cNvSpPr>
          <p:nvPr>
            <p:ph type="sldNum" sz="quarter" idx="10"/>
          </p:nvPr>
        </p:nvSpPr>
        <p:spPr/>
        <p:txBody>
          <a:bodyPr/>
          <a:lstStyle/>
          <a:p>
            <a:fld id="{487C4F16-1A13-4EA1-BEA2-9982513F5187}" type="slidenum">
              <a:rPr lang="tr-TR" smtClean="0"/>
              <a:t>59</a:t>
            </a:fld>
            <a:endParaRPr lang="tr-TR"/>
          </a:p>
        </p:txBody>
      </p:sp>
    </p:spTree>
    <p:extLst>
      <p:ext uri="{BB962C8B-B14F-4D97-AF65-F5344CB8AC3E}">
        <p14:creationId xmlns:p14="http://schemas.microsoft.com/office/powerpoint/2010/main" val="406041702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p:txBody>
      </p:sp>
      <p:sp>
        <p:nvSpPr>
          <p:cNvPr id="4" name="Slayt Numarası Yer Tutucusu 3"/>
          <p:cNvSpPr>
            <a:spLocks noGrp="1"/>
          </p:cNvSpPr>
          <p:nvPr>
            <p:ph type="sldNum" sz="quarter" idx="10"/>
          </p:nvPr>
        </p:nvSpPr>
        <p:spPr/>
        <p:txBody>
          <a:bodyPr/>
          <a:lstStyle/>
          <a:p>
            <a:fld id="{487C4F16-1A13-4EA1-BEA2-9982513F5187}" type="slidenum">
              <a:rPr lang="tr-TR" smtClean="0"/>
              <a:t>60</a:t>
            </a:fld>
            <a:endParaRPr lang="tr-TR"/>
          </a:p>
        </p:txBody>
      </p:sp>
    </p:spTree>
    <p:extLst>
      <p:ext uri="{BB962C8B-B14F-4D97-AF65-F5344CB8AC3E}">
        <p14:creationId xmlns:p14="http://schemas.microsoft.com/office/powerpoint/2010/main" val="118295373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p:txBody>
      </p:sp>
      <p:sp>
        <p:nvSpPr>
          <p:cNvPr id="4" name="Slayt Numarası Yer Tutucusu 3"/>
          <p:cNvSpPr>
            <a:spLocks noGrp="1"/>
          </p:cNvSpPr>
          <p:nvPr>
            <p:ph type="sldNum" sz="quarter" idx="10"/>
          </p:nvPr>
        </p:nvSpPr>
        <p:spPr/>
        <p:txBody>
          <a:bodyPr/>
          <a:lstStyle/>
          <a:p>
            <a:fld id="{487C4F16-1A13-4EA1-BEA2-9982513F5187}" type="slidenum">
              <a:rPr lang="tr-TR" smtClean="0"/>
              <a:t>61</a:t>
            </a:fld>
            <a:endParaRPr lang="tr-TR"/>
          </a:p>
        </p:txBody>
      </p:sp>
    </p:spTree>
    <p:extLst>
      <p:ext uri="{BB962C8B-B14F-4D97-AF65-F5344CB8AC3E}">
        <p14:creationId xmlns:p14="http://schemas.microsoft.com/office/powerpoint/2010/main" val="356300486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p:txBody>
      </p:sp>
      <p:sp>
        <p:nvSpPr>
          <p:cNvPr id="4" name="Slayt Numarası Yer Tutucusu 3"/>
          <p:cNvSpPr>
            <a:spLocks noGrp="1"/>
          </p:cNvSpPr>
          <p:nvPr>
            <p:ph type="sldNum" sz="quarter" idx="10"/>
          </p:nvPr>
        </p:nvSpPr>
        <p:spPr/>
        <p:txBody>
          <a:bodyPr/>
          <a:lstStyle/>
          <a:p>
            <a:fld id="{487C4F16-1A13-4EA1-BEA2-9982513F5187}" type="slidenum">
              <a:rPr lang="tr-TR" smtClean="0"/>
              <a:t>62</a:t>
            </a:fld>
            <a:endParaRPr lang="tr-TR"/>
          </a:p>
        </p:txBody>
      </p:sp>
    </p:spTree>
    <p:extLst>
      <p:ext uri="{BB962C8B-B14F-4D97-AF65-F5344CB8AC3E}">
        <p14:creationId xmlns:p14="http://schemas.microsoft.com/office/powerpoint/2010/main" val="2298311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87C4F16-1A13-4EA1-BEA2-9982513F5187}" type="slidenum">
              <a:rPr lang="tr-TR" smtClean="0"/>
              <a:t>7</a:t>
            </a:fld>
            <a:endParaRPr lang="tr-TR"/>
          </a:p>
        </p:txBody>
      </p:sp>
    </p:spTree>
    <p:extLst>
      <p:ext uri="{BB962C8B-B14F-4D97-AF65-F5344CB8AC3E}">
        <p14:creationId xmlns:p14="http://schemas.microsoft.com/office/powerpoint/2010/main" val="191014344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p:txBody>
      </p:sp>
      <p:sp>
        <p:nvSpPr>
          <p:cNvPr id="4" name="Slayt Numarası Yer Tutucusu 3"/>
          <p:cNvSpPr>
            <a:spLocks noGrp="1"/>
          </p:cNvSpPr>
          <p:nvPr>
            <p:ph type="sldNum" sz="quarter" idx="10"/>
          </p:nvPr>
        </p:nvSpPr>
        <p:spPr/>
        <p:txBody>
          <a:bodyPr/>
          <a:lstStyle/>
          <a:p>
            <a:fld id="{487C4F16-1A13-4EA1-BEA2-9982513F5187}" type="slidenum">
              <a:rPr lang="tr-TR" smtClean="0"/>
              <a:t>63</a:t>
            </a:fld>
            <a:endParaRPr lang="tr-TR"/>
          </a:p>
        </p:txBody>
      </p:sp>
    </p:spTree>
    <p:extLst>
      <p:ext uri="{BB962C8B-B14F-4D97-AF65-F5344CB8AC3E}">
        <p14:creationId xmlns:p14="http://schemas.microsoft.com/office/powerpoint/2010/main" val="135683046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p:txBody>
      </p:sp>
      <p:sp>
        <p:nvSpPr>
          <p:cNvPr id="4" name="Slayt Numarası Yer Tutucusu 3"/>
          <p:cNvSpPr>
            <a:spLocks noGrp="1"/>
          </p:cNvSpPr>
          <p:nvPr>
            <p:ph type="sldNum" sz="quarter" idx="10"/>
          </p:nvPr>
        </p:nvSpPr>
        <p:spPr/>
        <p:txBody>
          <a:bodyPr/>
          <a:lstStyle/>
          <a:p>
            <a:fld id="{487C4F16-1A13-4EA1-BEA2-9982513F5187}" type="slidenum">
              <a:rPr lang="tr-TR" smtClean="0"/>
              <a:t>64</a:t>
            </a:fld>
            <a:endParaRPr lang="tr-TR"/>
          </a:p>
        </p:txBody>
      </p:sp>
    </p:spTree>
    <p:extLst>
      <p:ext uri="{BB962C8B-B14F-4D97-AF65-F5344CB8AC3E}">
        <p14:creationId xmlns:p14="http://schemas.microsoft.com/office/powerpoint/2010/main" val="183904561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p:txBody>
      </p:sp>
      <p:sp>
        <p:nvSpPr>
          <p:cNvPr id="4" name="Slayt Numarası Yer Tutucusu 3"/>
          <p:cNvSpPr>
            <a:spLocks noGrp="1"/>
          </p:cNvSpPr>
          <p:nvPr>
            <p:ph type="sldNum" sz="quarter" idx="10"/>
          </p:nvPr>
        </p:nvSpPr>
        <p:spPr/>
        <p:txBody>
          <a:bodyPr/>
          <a:lstStyle/>
          <a:p>
            <a:fld id="{487C4F16-1A13-4EA1-BEA2-9982513F5187}" type="slidenum">
              <a:rPr lang="tr-TR" smtClean="0"/>
              <a:t>65</a:t>
            </a:fld>
            <a:endParaRPr lang="tr-TR"/>
          </a:p>
        </p:txBody>
      </p:sp>
    </p:spTree>
    <p:extLst>
      <p:ext uri="{BB962C8B-B14F-4D97-AF65-F5344CB8AC3E}">
        <p14:creationId xmlns:p14="http://schemas.microsoft.com/office/powerpoint/2010/main" val="20250880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p:txBody>
      </p:sp>
      <p:sp>
        <p:nvSpPr>
          <p:cNvPr id="4" name="Slayt Numarası Yer Tutucusu 3"/>
          <p:cNvSpPr>
            <a:spLocks noGrp="1"/>
          </p:cNvSpPr>
          <p:nvPr>
            <p:ph type="sldNum" sz="quarter" idx="10"/>
          </p:nvPr>
        </p:nvSpPr>
        <p:spPr/>
        <p:txBody>
          <a:bodyPr/>
          <a:lstStyle/>
          <a:p>
            <a:fld id="{487C4F16-1A13-4EA1-BEA2-9982513F5187}" type="slidenum">
              <a:rPr lang="tr-TR" smtClean="0"/>
              <a:t>66</a:t>
            </a:fld>
            <a:endParaRPr lang="tr-TR"/>
          </a:p>
        </p:txBody>
      </p:sp>
    </p:spTree>
    <p:extLst>
      <p:ext uri="{BB962C8B-B14F-4D97-AF65-F5344CB8AC3E}">
        <p14:creationId xmlns:p14="http://schemas.microsoft.com/office/powerpoint/2010/main" val="331081002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p:txBody>
      </p:sp>
      <p:sp>
        <p:nvSpPr>
          <p:cNvPr id="4" name="Slayt Numarası Yer Tutucusu 3"/>
          <p:cNvSpPr>
            <a:spLocks noGrp="1"/>
          </p:cNvSpPr>
          <p:nvPr>
            <p:ph type="sldNum" sz="quarter" idx="10"/>
          </p:nvPr>
        </p:nvSpPr>
        <p:spPr/>
        <p:txBody>
          <a:bodyPr/>
          <a:lstStyle/>
          <a:p>
            <a:fld id="{487C4F16-1A13-4EA1-BEA2-9982513F5187}" type="slidenum">
              <a:rPr lang="tr-TR" smtClean="0"/>
              <a:t>67</a:t>
            </a:fld>
            <a:endParaRPr lang="tr-TR"/>
          </a:p>
        </p:txBody>
      </p:sp>
    </p:spTree>
    <p:extLst>
      <p:ext uri="{BB962C8B-B14F-4D97-AF65-F5344CB8AC3E}">
        <p14:creationId xmlns:p14="http://schemas.microsoft.com/office/powerpoint/2010/main" val="246538448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p:txBody>
      </p:sp>
      <p:sp>
        <p:nvSpPr>
          <p:cNvPr id="4" name="Slayt Numarası Yer Tutucusu 3"/>
          <p:cNvSpPr>
            <a:spLocks noGrp="1"/>
          </p:cNvSpPr>
          <p:nvPr>
            <p:ph type="sldNum" sz="quarter" idx="10"/>
          </p:nvPr>
        </p:nvSpPr>
        <p:spPr/>
        <p:txBody>
          <a:bodyPr/>
          <a:lstStyle/>
          <a:p>
            <a:fld id="{487C4F16-1A13-4EA1-BEA2-9982513F5187}" type="slidenum">
              <a:rPr lang="tr-TR" smtClean="0"/>
              <a:t>68</a:t>
            </a:fld>
            <a:endParaRPr lang="tr-TR"/>
          </a:p>
        </p:txBody>
      </p:sp>
    </p:spTree>
    <p:extLst>
      <p:ext uri="{BB962C8B-B14F-4D97-AF65-F5344CB8AC3E}">
        <p14:creationId xmlns:p14="http://schemas.microsoft.com/office/powerpoint/2010/main" val="41846105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p:txBody>
      </p:sp>
      <p:sp>
        <p:nvSpPr>
          <p:cNvPr id="4" name="Slayt Numarası Yer Tutucusu 3"/>
          <p:cNvSpPr>
            <a:spLocks noGrp="1"/>
          </p:cNvSpPr>
          <p:nvPr>
            <p:ph type="sldNum" sz="quarter" idx="10"/>
          </p:nvPr>
        </p:nvSpPr>
        <p:spPr/>
        <p:txBody>
          <a:bodyPr/>
          <a:lstStyle/>
          <a:p>
            <a:fld id="{487C4F16-1A13-4EA1-BEA2-9982513F5187}" type="slidenum">
              <a:rPr lang="tr-TR" smtClean="0"/>
              <a:t>69</a:t>
            </a:fld>
            <a:endParaRPr lang="tr-TR"/>
          </a:p>
        </p:txBody>
      </p:sp>
    </p:spTree>
    <p:extLst>
      <p:ext uri="{BB962C8B-B14F-4D97-AF65-F5344CB8AC3E}">
        <p14:creationId xmlns:p14="http://schemas.microsoft.com/office/powerpoint/2010/main" val="192435378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p:txBody>
      </p:sp>
      <p:sp>
        <p:nvSpPr>
          <p:cNvPr id="4" name="Slayt Numarası Yer Tutucusu 3"/>
          <p:cNvSpPr>
            <a:spLocks noGrp="1"/>
          </p:cNvSpPr>
          <p:nvPr>
            <p:ph type="sldNum" sz="quarter" idx="10"/>
          </p:nvPr>
        </p:nvSpPr>
        <p:spPr/>
        <p:txBody>
          <a:bodyPr/>
          <a:lstStyle/>
          <a:p>
            <a:fld id="{487C4F16-1A13-4EA1-BEA2-9982513F5187}" type="slidenum">
              <a:rPr lang="tr-TR" smtClean="0"/>
              <a:t>70</a:t>
            </a:fld>
            <a:endParaRPr lang="tr-TR"/>
          </a:p>
        </p:txBody>
      </p:sp>
    </p:spTree>
    <p:extLst>
      <p:ext uri="{BB962C8B-B14F-4D97-AF65-F5344CB8AC3E}">
        <p14:creationId xmlns:p14="http://schemas.microsoft.com/office/powerpoint/2010/main" val="290380122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p:txBody>
      </p:sp>
      <p:sp>
        <p:nvSpPr>
          <p:cNvPr id="4" name="Slayt Numarası Yer Tutucusu 3"/>
          <p:cNvSpPr>
            <a:spLocks noGrp="1"/>
          </p:cNvSpPr>
          <p:nvPr>
            <p:ph type="sldNum" sz="quarter" idx="10"/>
          </p:nvPr>
        </p:nvSpPr>
        <p:spPr/>
        <p:txBody>
          <a:bodyPr/>
          <a:lstStyle/>
          <a:p>
            <a:fld id="{487C4F16-1A13-4EA1-BEA2-9982513F5187}" type="slidenum">
              <a:rPr lang="tr-TR" smtClean="0"/>
              <a:t>71</a:t>
            </a:fld>
            <a:endParaRPr lang="tr-TR"/>
          </a:p>
        </p:txBody>
      </p:sp>
    </p:spTree>
    <p:extLst>
      <p:ext uri="{BB962C8B-B14F-4D97-AF65-F5344CB8AC3E}">
        <p14:creationId xmlns:p14="http://schemas.microsoft.com/office/powerpoint/2010/main" val="250518500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p:txBody>
      </p:sp>
      <p:sp>
        <p:nvSpPr>
          <p:cNvPr id="4" name="Slayt Numarası Yer Tutucusu 3"/>
          <p:cNvSpPr>
            <a:spLocks noGrp="1"/>
          </p:cNvSpPr>
          <p:nvPr>
            <p:ph type="sldNum" sz="quarter" idx="10"/>
          </p:nvPr>
        </p:nvSpPr>
        <p:spPr/>
        <p:txBody>
          <a:bodyPr/>
          <a:lstStyle/>
          <a:p>
            <a:fld id="{487C4F16-1A13-4EA1-BEA2-9982513F5187}" type="slidenum">
              <a:rPr lang="tr-TR" smtClean="0"/>
              <a:t>72</a:t>
            </a:fld>
            <a:endParaRPr lang="tr-TR"/>
          </a:p>
        </p:txBody>
      </p:sp>
    </p:spTree>
    <p:extLst>
      <p:ext uri="{BB962C8B-B14F-4D97-AF65-F5344CB8AC3E}">
        <p14:creationId xmlns:p14="http://schemas.microsoft.com/office/powerpoint/2010/main" val="2096467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p:txBody>
      </p:sp>
      <p:sp>
        <p:nvSpPr>
          <p:cNvPr id="4" name="Slayt Numarası Yer Tutucusu 3"/>
          <p:cNvSpPr>
            <a:spLocks noGrp="1"/>
          </p:cNvSpPr>
          <p:nvPr>
            <p:ph type="sldNum" sz="quarter" idx="10"/>
          </p:nvPr>
        </p:nvSpPr>
        <p:spPr/>
        <p:txBody>
          <a:bodyPr/>
          <a:lstStyle/>
          <a:p>
            <a:fld id="{487C4F16-1A13-4EA1-BEA2-9982513F5187}" type="slidenum">
              <a:rPr lang="tr-TR" smtClean="0"/>
              <a:t>8</a:t>
            </a:fld>
            <a:endParaRPr lang="tr-TR"/>
          </a:p>
        </p:txBody>
      </p:sp>
    </p:spTree>
    <p:extLst>
      <p:ext uri="{BB962C8B-B14F-4D97-AF65-F5344CB8AC3E}">
        <p14:creationId xmlns:p14="http://schemas.microsoft.com/office/powerpoint/2010/main" val="178100580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p:txBody>
      </p:sp>
      <p:sp>
        <p:nvSpPr>
          <p:cNvPr id="4" name="Slayt Numarası Yer Tutucusu 3"/>
          <p:cNvSpPr>
            <a:spLocks noGrp="1"/>
          </p:cNvSpPr>
          <p:nvPr>
            <p:ph type="sldNum" sz="quarter" idx="10"/>
          </p:nvPr>
        </p:nvSpPr>
        <p:spPr/>
        <p:txBody>
          <a:bodyPr/>
          <a:lstStyle/>
          <a:p>
            <a:fld id="{487C4F16-1A13-4EA1-BEA2-9982513F5187}" type="slidenum">
              <a:rPr lang="tr-TR" smtClean="0"/>
              <a:t>73</a:t>
            </a:fld>
            <a:endParaRPr lang="tr-TR"/>
          </a:p>
        </p:txBody>
      </p:sp>
    </p:spTree>
    <p:extLst>
      <p:ext uri="{BB962C8B-B14F-4D97-AF65-F5344CB8AC3E}">
        <p14:creationId xmlns:p14="http://schemas.microsoft.com/office/powerpoint/2010/main" val="240577337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p:txBody>
      </p:sp>
      <p:sp>
        <p:nvSpPr>
          <p:cNvPr id="4" name="Slayt Numarası Yer Tutucusu 3"/>
          <p:cNvSpPr>
            <a:spLocks noGrp="1"/>
          </p:cNvSpPr>
          <p:nvPr>
            <p:ph type="sldNum" sz="quarter" idx="10"/>
          </p:nvPr>
        </p:nvSpPr>
        <p:spPr/>
        <p:txBody>
          <a:bodyPr/>
          <a:lstStyle/>
          <a:p>
            <a:fld id="{487C4F16-1A13-4EA1-BEA2-9982513F5187}" type="slidenum">
              <a:rPr lang="tr-TR" smtClean="0"/>
              <a:t>74</a:t>
            </a:fld>
            <a:endParaRPr lang="tr-TR"/>
          </a:p>
        </p:txBody>
      </p:sp>
    </p:spTree>
    <p:extLst>
      <p:ext uri="{BB962C8B-B14F-4D97-AF65-F5344CB8AC3E}">
        <p14:creationId xmlns:p14="http://schemas.microsoft.com/office/powerpoint/2010/main" val="160254020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p:txBody>
      </p:sp>
      <p:sp>
        <p:nvSpPr>
          <p:cNvPr id="4" name="Slayt Numarası Yer Tutucusu 3"/>
          <p:cNvSpPr>
            <a:spLocks noGrp="1"/>
          </p:cNvSpPr>
          <p:nvPr>
            <p:ph type="sldNum" sz="quarter" idx="10"/>
          </p:nvPr>
        </p:nvSpPr>
        <p:spPr/>
        <p:txBody>
          <a:bodyPr/>
          <a:lstStyle/>
          <a:p>
            <a:fld id="{487C4F16-1A13-4EA1-BEA2-9982513F5187}" type="slidenum">
              <a:rPr lang="tr-TR" smtClean="0"/>
              <a:t>75</a:t>
            </a:fld>
            <a:endParaRPr lang="tr-TR"/>
          </a:p>
        </p:txBody>
      </p:sp>
    </p:spTree>
    <p:extLst>
      <p:ext uri="{BB962C8B-B14F-4D97-AF65-F5344CB8AC3E}">
        <p14:creationId xmlns:p14="http://schemas.microsoft.com/office/powerpoint/2010/main" val="90495662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p:txBody>
      </p:sp>
      <p:sp>
        <p:nvSpPr>
          <p:cNvPr id="4" name="Slayt Numarası Yer Tutucusu 3"/>
          <p:cNvSpPr>
            <a:spLocks noGrp="1"/>
          </p:cNvSpPr>
          <p:nvPr>
            <p:ph type="sldNum" sz="quarter" idx="10"/>
          </p:nvPr>
        </p:nvSpPr>
        <p:spPr/>
        <p:txBody>
          <a:bodyPr/>
          <a:lstStyle/>
          <a:p>
            <a:fld id="{487C4F16-1A13-4EA1-BEA2-9982513F5187}" type="slidenum">
              <a:rPr lang="tr-TR" smtClean="0"/>
              <a:t>76</a:t>
            </a:fld>
            <a:endParaRPr lang="tr-TR"/>
          </a:p>
        </p:txBody>
      </p:sp>
    </p:spTree>
    <p:extLst>
      <p:ext uri="{BB962C8B-B14F-4D97-AF65-F5344CB8AC3E}">
        <p14:creationId xmlns:p14="http://schemas.microsoft.com/office/powerpoint/2010/main" val="115876452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p:txBody>
      </p:sp>
      <p:sp>
        <p:nvSpPr>
          <p:cNvPr id="4" name="Slayt Numarası Yer Tutucusu 3"/>
          <p:cNvSpPr>
            <a:spLocks noGrp="1"/>
          </p:cNvSpPr>
          <p:nvPr>
            <p:ph type="sldNum" sz="quarter" idx="10"/>
          </p:nvPr>
        </p:nvSpPr>
        <p:spPr/>
        <p:txBody>
          <a:bodyPr/>
          <a:lstStyle/>
          <a:p>
            <a:fld id="{487C4F16-1A13-4EA1-BEA2-9982513F5187}" type="slidenum">
              <a:rPr lang="tr-TR" smtClean="0"/>
              <a:t>77</a:t>
            </a:fld>
            <a:endParaRPr lang="tr-TR"/>
          </a:p>
        </p:txBody>
      </p:sp>
    </p:spTree>
    <p:extLst>
      <p:ext uri="{BB962C8B-B14F-4D97-AF65-F5344CB8AC3E}">
        <p14:creationId xmlns:p14="http://schemas.microsoft.com/office/powerpoint/2010/main" val="314273654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p:txBody>
      </p:sp>
      <p:sp>
        <p:nvSpPr>
          <p:cNvPr id="4" name="Slayt Numarası Yer Tutucusu 3"/>
          <p:cNvSpPr>
            <a:spLocks noGrp="1"/>
          </p:cNvSpPr>
          <p:nvPr>
            <p:ph type="sldNum" sz="quarter" idx="10"/>
          </p:nvPr>
        </p:nvSpPr>
        <p:spPr/>
        <p:txBody>
          <a:bodyPr/>
          <a:lstStyle/>
          <a:p>
            <a:fld id="{487C4F16-1A13-4EA1-BEA2-9982513F5187}" type="slidenum">
              <a:rPr lang="tr-TR" smtClean="0"/>
              <a:t>78</a:t>
            </a:fld>
            <a:endParaRPr lang="tr-TR"/>
          </a:p>
        </p:txBody>
      </p:sp>
    </p:spTree>
    <p:extLst>
      <p:ext uri="{BB962C8B-B14F-4D97-AF65-F5344CB8AC3E}">
        <p14:creationId xmlns:p14="http://schemas.microsoft.com/office/powerpoint/2010/main" val="109771710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p:txBody>
      </p:sp>
      <p:sp>
        <p:nvSpPr>
          <p:cNvPr id="4" name="Slayt Numarası Yer Tutucusu 3"/>
          <p:cNvSpPr>
            <a:spLocks noGrp="1"/>
          </p:cNvSpPr>
          <p:nvPr>
            <p:ph type="sldNum" sz="quarter" idx="10"/>
          </p:nvPr>
        </p:nvSpPr>
        <p:spPr/>
        <p:txBody>
          <a:bodyPr/>
          <a:lstStyle/>
          <a:p>
            <a:fld id="{487C4F16-1A13-4EA1-BEA2-9982513F5187}" type="slidenum">
              <a:rPr lang="tr-TR" smtClean="0"/>
              <a:t>79</a:t>
            </a:fld>
            <a:endParaRPr lang="tr-TR"/>
          </a:p>
        </p:txBody>
      </p:sp>
    </p:spTree>
    <p:extLst>
      <p:ext uri="{BB962C8B-B14F-4D97-AF65-F5344CB8AC3E}">
        <p14:creationId xmlns:p14="http://schemas.microsoft.com/office/powerpoint/2010/main" val="242309451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p:txBody>
      </p:sp>
      <p:sp>
        <p:nvSpPr>
          <p:cNvPr id="4" name="Slayt Numarası Yer Tutucusu 3"/>
          <p:cNvSpPr>
            <a:spLocks noGrp="1"/>
          </p:cNvSpPr>
          <p:nvPr>
            <p:ph type="sldNum" sz="quarter" idx="10"/>
          </p:nvPr>
        </p:nvSpPr>
        <p:spPr/>
        <p:txBody>
          <a:bodyPr/>
          <a:lstStyle/>
          <a:p>
            <a:fld id="{487C4F16-1A13-4EA1-BEA2-9982513F5187}" type="slidenum">
              <a:rPr lang="tr-TR" smtClean="0"/>
              <a:t>80</a:t>
            </a:fld>
            <a:endParaRPr lang="tr-TR"/>
          </a:p>
        </p:txBody>
      </p:sp>
    </p:spTree>
    <p:extLst>
      <p:ext uri="{BB962C8B-B14F-4D97-AF65-F5344CB8AC3E}">
        <p14:creationId xmlns:p14="http://schemas.microsoft.com/office/powerpoint/2010/main" val="339928284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p:txBody>
      </p:sp>
      <p:sp>
        <p:nvSpPr>
          <p:cNvPr id="4" name="Slayt Numarası Yer Tutucusu 3"/>
          <p:cNvSpPr>
            <a:spLocks noGrp="1"/>
          </p:cNvSpPr>
          <p:nvPr>
            <p:ph type="sldNum" sz="quarter" idx="10"/>
          </p:nvPr>
        </p:nvSpPr>
        <p:spPr/>
        <p:txBody>
          <a:bodyPr/>
          <a:lstStyle/>
          <a:p>
            <a:fld id="{487C4F16-1A13-4EA1-BEA2-9982513F5187}" type="slidenum">
              <a:rPr lang="tr-TR" smtClean="0"/>
              <a:t>81</a:t>
            </a:fld>
            <a:endParaRPr lang="tr-TR"/>
          </a:p>
        </p:txBody>
      </p:sp>
    </p:spTree>
    <p:extLst>
      <p:ext uri="{BB962C8B-B14F-4D97-AF65-F5344CB8AC3E}">
        <p14:creationId xmlns:p14="http://schemas.microsoft.com/office/powerpoint/2010/main" val="183598873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p:txBody>
      </p:sp>
      <p:sp>
        <p:nvSpPr>
          <p:cNvPr id="4" name="Slayt Numarası Yer Tutucusu 3"/>
          <p:cNvSpPr>
            <a:spLocks noGrp="1"/>
          </p:cNvSpPr>
          <p:nvPr>
            <p:ph type="sldNum" sz="quarter" idx="10"/>
          </p:nvPr>
        </p:nvSpPr>
        <p:spPr/>
        <p:txBody>
          <a:bodyPr/>
          <a:lstStyle/>
          <a:p>
            <a:fld id="{487C4F16-1A13-4EA1-BEA2-9982513F5187}" type="slidenum">
              <a:rPr lang="tr-TR" smtClean="0"/>
              <a:t>82</a:t>
            </a:fld>
            <a:endParaRPr lang="tr-TR"/>
          </a:p>
        </p:txBody>
      </p:sp>
    </p:spTree>
    <p:extLst>
      <p:ext uri="{BB962C8B-B14F-4D97-AF65-F5344CB8AC3E}">
        <p14:creationId xmlns:p14="http://schemas.microsoft.com/office/powerpoint/2010/main" val="1328156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p:txBody>
      </p:sp>
      <p:sp>
        <p:nvSpPr>
          <p:cNvPr id="4" name="Slayt Numarası Yer Tutucusu 3"/>
          <p:cNvSpPr>
            <a:spLocks noGrp="1"/>
          </p:cNvSpPr>
          <p:nvPr>
            <p:ph type="sldNum" sz="quarter" idx="10"/>
          </p:nvPr>
        </p:nvSpPr>
        <p:spPr/>
        <p:txBody>
          <a:bodyPr/>
          <a:lstStyle/>
          <a:p>
            <a:fld id="{487C4F16-1A13-4EA1-BEA2-9982513F5187}" type="slidenum">
              <a:rPr lang="tr-TR" smtClean="0"/>
              <a:t>9</a:t>
            </a:fld>
            <a:endParaRPr lang="tr-TR"/>
          </a:p>
        </p:txBody>
      </p:sp>
    </p:spTree>
    <p:extLst>
      <p:ext uri="{BB962C8B-B14F-4D97-AF65-F5344CB8AC3E}">
        <p14:creationId xmlns:p14="http://schemas.microsoft.com/office/powerpoint/2010/main" val="15297698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p:txBody>
      </p:sp>
      <p:sp>
        <p:nvSpPr>
          <p:cNvPr id="4" name="Slayt Numarası Yer Tutucusu 3"/>
          <p:cNvSpPr>
            <a:spLocks noGrp="1"/>
          </p:cNvSpPr>
          <p:nvPr>
            <p:ph type="sldNum" sz="quarter" idx="10"/>
          </p:nvPr>
        </p:nvSpPr>
        <p:spPr/>
        <p:txBody>
          <a:bodyPr/>
          <a:lstStyle/>
          <a:p>
            <a:fld id="{487C4F16-1A13-4EA1-BEA2-9982513F5187}" type="slidenum">
              <a:rPr lang="tr-TR" smtClean="0"/>
              <a:t>83</a:t>
            </a:fld>
            <a:endParaRPr lang="tr-TR"/>
          </a:p>
        </p:txBody>
      </p:sp>
    </p:spTree>
    <p:extLst>
      <p:ext uri="{BB962C8B-B14F-4D97-AF65-F5344CB8AC3E}">
        <p14:creationId xmlns:p14="http://schemas.microsoft.com/office/powerpoint/2010/main" val="180347004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p:txBody>
      </p:sp>
      <p:sp>
        <p:nvSpPr>
          <p:cNvPr id="4" name="Slayt Numarası Yer Tutucusu 3"/>
          <p:cNvSpPr>
            <a:spLocks noGrp="1"/>
          </p:cNvSpPr>
          <p:nvPr>
            <p:ph type="sldNum" sz="quarter" idx="10"/>
          </p:nvPr>
        </p:nvSpPr>
        <p:spPr/>
        <p:txBody>
          <a:bodyPr/>
          <a:lstStyle/>
          <a:p>
            <a:fld id="{487C4F16-1A13-4EA1-BEA2-9982513F5187}" type="slidenum">
              <a:rPr lang="tr-TR" smtClean="0"/>
              <a:t>84</a:t>
            </a:fld>
            <a:endParaRPr lang="tr-TR"/>
          </a:p>
        </p:txBody>
      </p:sp>
    </p:spTree>
    <p:extLst>
      <p:ext uri="{BB962C8B-B14F-4D97-AF65-F5344CB8AC3E}">
        <p14:creationId xmlns:p14="http://schemas.microsoft.com/office/powerpoint/2010/main" val="392014117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p:txBody>
      </p:sp>
      <p:sp>
        <p:nvSpPr>
          <p:cNvPr id="4" name="Slayt Numarası Yer Tutucusu 3"/>
          <p:cNvSpPr>
            <a:spLocks noGrp="1"/>
          </p:cNvSpPr>
          <p:nvPr>
            <p:ph type="sldNum" sz="quarter" idx="10"/>
          </p:nvPr>
        </p:nvSpPr>
        <p:spPr/>
        <p:txBody>
          <a:bodyPr/>
          <a:lstStyle/>
          <a:p>
            <a:fld id="{487C4F16-1A13-4EA1-BEA2-9982513F5187}" type="slidenum">
              <a:rPr lang="tr-TR" smtClean="0"/>
              <a:t>85</a:t>
            </a:fld>
            <a:endParaRPr lang="tr-TR"/>
          </a:p>
        </p:txBody>
      </p:sp>
    </p:spTree>
    <p:extLst>
      <p:ext uri="{BB962C8B-B14F-4D97-AF65-F5344CB8AC3E}">
        <p14:creationId xmlns:p14="http://schemas.microsoft.com/office/powerpoint/2010/main" val="22749894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p:txBody>
      </p:sp>
      <p:sp>
        <p:nvSpPr>
          <p:cNvPr id="4" name="Slayt Numarası Yer Tutucusu 3"/>
          <p:cNvSpPr>
            <a:spLocks noGrp="1"/>
          </p:cNvSpPr>
          <p:nvPr>
            <p:ph type="sldNum" sz="quarter" idx="10"/>
          </p:nvPr>
        </p:nvSpPr>
        <p:spPr/>
        <p:txBody>
          <a:bodyPr/>
          <a:lstStyle/>
          <a:p>
            <a:fld id="{487C4F16-1A13-4EA1-BEA2-9982513F5187}" type="slidenum">
              <a:rPr lang="tr-TR" smtClean="0"/>
              <a:t>86</a:t>
            </a:fld>
            <a:endParaRPr lang="tr-TR"/>
          </a:p>
        </p:txBody>
      </p:sp>
    </p:spTree>
    <p:extLst>
      <p:ext uri="{BB962C8B-B14F-4D97-AF65-F5344CB8AC3E}">
        <p14:creationId xmlns:p14="http://schemas.microsoft.com/office/powerpoint/2010/main" val="379529605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p:txBody>
      </p:sp>
      <p:sp>
        <p:nvSpPr>
          <p:cNvPr id="4" name="Slayt Numarası Yer Tutucusu 3"/>
          <p:cNvSpPr>
            <a:spLocks noGrp="1"/>
          </p:cNvSpPr>
          <p:nvPr>
            <p:ph type="sldNum" sz="quarter" idx="10"/>
          </p:nvPr>
        </p:nvSpPr>
        <p:spPr/>
        <p:txBody>
          <a:bodyPr/>
          <a:lstStyle/>
          <a:p>
            <a:fld id="{487C4F16-1A13-4EA1-BEA2-9982513F5187}" type="slidenum">
              <a:rPr lang="tr-TR" smtClean="0"/>
              <a:t>87</a:t>
            </a:fld>
            <a:endParaRPr lang="tr-TR"/>
          </a:p>
        </p:txBody>
      </p:sp>
    </p:spTree>
    <p:extLst>
      <p:ext uri="{BB962C8B-B14F-4D97-AF65-F5344CB8AC3E}">
        <p14:creationId xmlns:p14="http://schemas.microsoft.com/office/powerpoint/2010/main" val="217748110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p:txBody>
      </p:sp>
      <p:sp>
        <p:nvSpPr>
          <p:cNvPr id="4" name="Slayt Numarası Yer Tutucusu 3"/>
          <p:cNvSpPr>
            <a:spLocks noGrp="1"/>
          </p:cNvSpPr>
          <p:nvPr>
            <p:ph type="sldNum" sz="quarter" idx="10"/>
          </p:nvPr>
        </p:nvSpPr>
        <p:spPr/>
        <p:txBody>
          <a:bodyPr/>
          <a:lstStyle/>
          <a:p>
            <a:fld id="{487C4F16-1A13-4EA1-BEA2-9982513F5187}" type="slidenum">
              <a:rPr lang="tr-TR" smtClean="0"/>
              <a:t>88</a:t>
            </a:fld>
            <a:endParaRPr lang="tr-TR"/>
          </a:p>
        </p:txBody>
      </p:sp>
    </p:spTree>
    <p:extLst>
      <p:ext uri="{BB962C8B-B14F-4D97-AF65-F5344CB8AC3E}">
        <p14:creationId xmlns:p14="http://schemas.microsoft.com/office/powerpoint/2010/main" val="383528903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p:txBody>
      </p:sp>
      <p:sp>
        <p:nvSpPr>
          <p:cNvPr id="4" name="Slayt Numarası Yer Tutucusu 3"/>
          <p:cNvSpPr>
            <a:spLocks noGrp="1"/>
          </p:cNvSpPr>
          <p:nvPr>
            <p:ph type="sldNum" sz="quarter" idx="10"/>
          </p:nvPr>
        </p:nvSpPr>
        <p:spPr/>
        <p:txBody>
          <a:bodyPr/>
          <a:lstStyle/>
          <a:p>
            <a:fld id="{487C4F16-1A13-4EA1-BEA2-9982513F5187}" type="slidenum">
              <a:rPr lang="tr-TR" smtClean="0"/>
              <a:t>89</a:t>
            </a:fld>
            <a:endParaRPr lang="tr-TR"/>
          </a:p>
        </p:txBody>
      </p:sp>
    </p:spTree>
    <p:extLst>
      <p:ext uri="{BB962C8B-B14F-4D97-AF65-F5344CB8AC3E}">
        <p14:creationId xmlns:p14="http://schemas.microsoft.com/office/powerpoint/2010/main" val="152048267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p:txBody>
      </p:sp>
      <p:sp>
        <p:nvSpPr>
          <p:cNvPr id="4" name="Slayt Numarası Yer Tutucusu 3"/>
          <p:cNvSpPr>
            <a:spLocks noGrp="1"/>
          </p:cNvSpPr>
          <p:nvPr>
            <p:ph type="sldNum" sz="quarter" idx="10"/>
          </p:nvPr>
        </p:nvSpPr>
        <p:spPr/>
        <p:txBody>
          <a:bodyPr/>
          <a:lstStyle/>
          <a:p>
            <a:fld id="{487C4F16-1A13-4EA1-BEA2-9982513F5187}" type="slidenum">
              <a:rPr lang="tr-TR" smtClean="0"/>
              <a:t>90</a:t>
            </a:fld>
            <a:endParaRPr lang="tr-TR"/>
          </a:p>
        </p:txBody>
      </p:sp>
    </p:spTree>
    <p:extLst>
      <p:ext uri="{BB962C8B-B14F-4D97-AF65-F5344CB8AC3E}">
        <p14:creationId xmlns:p14="http://schemas.microsoft.com/office/powerpoint/2010/main" val="212127735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p:txBody>
      </p:sp>
      <p:sp>
        <p:nvSpPr>
          <p:cNvPr id="4" name="Slayt Numarası Yer Tutucusu 3"/>
          <p:cNvSpPr>
            <a:spLocks noGrp="1"/>
          </p:cNvSpPr>
          <p:nvPr>
            <p:ph type="sldNum" sz="quarter" idx="10"/>
          </p:nvPr>
        </p:nvSpPr>
        <p:spPr/>
        <p:txBody>
          <a:bodyPr/>
          <a:lstStyle/>
          <a:p>
            <a:fld id="{487C4F16-1A13-4EA1-BEA2-9982513F5187}" type="slidenum">
              <a:rPr lang="tr-TR" smtClean="0"/>
              <a:t>91</a:t>
            </a:fld>
            <a:endParaRPr lang="tr-TR"/>
          </a:p>
        </p:txBody>
      </p:sp>
    </p:spTree>
    <p:extLst>
      <p:ext uri="{BB962C8B-B14F-4D97-AF65-F5344CB8AC3E}">
        <p14:creationId xmlns:p14="http://schemas.microsoft.com/office/powerpoint/2010/main" val="23949543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p:txBody>
      </p:sp>
      <p:sp>
        <p:nvSpPr>
          <p:cNvPr id="4" name="Slayt Numarası Yer Tutucusu 3"/>
          <p:cNvSpPr>
            <a:spLocks noGrp="1"/>
          </p:cNvSpPr>
          <p:nvPr>
            <p:ph type="sldNum" sz="quarter" idx="10"/>
          </p:nvPr>
        </p:nvSpPr>
        <p:spPr/>
        <p:txBody>
          <a:bodyPr/>
          <a:lstStyle/>
          <a:p>
            <a:fld id="{487C4F16-1A13-4EA1-BEA2-9982513F5187}" type="slidenum">
              <a:rPr lang="tr-TR" smtClean="0"/>
              <a:t>92</a:t>
            </a:fld>
            <a:endParaRPr lang="tr-TR"/>
          </a:p>
        </p:txBody>
      </p:sp>
    </p:spTree>
    <p:extLst>
      <p:ext uri="{BB962C8B-B14F-4D97-AF65-F5344CB8AC3E}">
        <p14:creationId xmlns:p14="http://schemas.microsoft.com/office/powerpoint/2010/main" val="9972252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p:txBody>
      </p:sp>
      <p:sp>
        <p:nvSpPr>
          <p:cNvPr id="4" name="Slayt Numarası Yer Tutucusu 3"/>
          <p:cNvSpPr>
            <a:spLocks noGrp="1"/>
          </p:cNvSpPr>
          <p:nvPr>
            <p:ph type="sldNum" sz="quarter" idx="10"/>
          </p:nvPr>
        </p:nvSpPr>
        <p:spPr/>
        <p:txBody>
          <a:bodyPr/>
          <a:lstStyle/>
          <a:p>
            <a:fld id="{487C4F16-1A13-4EA1-BEA2-9982513F5187}" type="slidenum">
              <a:rPr lang="tr-TR" smtClean="0"/>
              <a:t>10</a:t>
            </a:fld>
            <a:endParaRPr lang="tr-TR"/>
          </a:p>
        </p:txBody>
      </p:sp>
    </p:spTree>
    <p:extLst>
      <p:ext uri="{BB962C8B-B14F-4D97-AF65-F5344CB8AC3E}">
        <p14:creationId xmlns:p14="http://schemas.microsoft.com/office/powerpoint/2010/main" val="230840711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p:txBody>
      </p:sp>
      <p:sp>
        <p:nvSpPr>
          <p:cNvPr id="4" name="Slayt Numarası Yer Tutucusu 3"/>
          <p:cNvSpPr>
            <a:spLocks noGrp="1"/>
          </p:cNvSpPr>
          <p:nvPr>
            <p:ph type="sldNum" sz="quarter" idx="10"/>
          </p:nvPr>
        </p:nvSpPr>
        <p:spPr/>
        <p:txBody>
          <a:bodyPr/>
          <a:lstStyle/>
          <a:p>
            <a:fld id="{487C4F16-1A13-4EA1-BEA2-9982513F5187}" type="slidenum">
              <a:rPr lang="tr-TR" smtClean="0"/>
              <a:t>93</a:t>
            </a:fld>
            <a:endParaRPr lang="tr-TR"/>
          </a:p>
        </p:txBody>
      </p:sp>
    </p:spTree>
    <p:extLst>
      <p:ext uri="{BB962C8B-B14F-4D97-AF65-F5344CB8AC3E}">
        <p14:creationId xmlns:p14="http://schemas.microsoft.com/office/powerpoint/2010/main" val="71788961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p:txBody>
      </p:sp>
      <p:sp>
        <p:nvSpPr>
          <p:cNvPr id="4" name="Slayt Numarası Yer Tutucusu 3"/>
          <p:cNvSpPr>
            <a:spLocks noGrp="1"/>
          </p:cNvSpPr>
          <p:nvPr>
            <p:ph type="sldNum" sz="quarter" idx="10"/>
          </p:nvPr>
        </p:nvSpPr>
        <p:spPr/>
        <p:txBody>
          <a:bodyPr/>
          <a:lstStyle/>
          <a:p>
            <a:fld id="{487C4F16-1A13-4EA1-BEA2-9982513F5187}" type="slidenum">
              <a:rPr lang="tr-TR" smtClean="0"/>
              <a:t>94</a:t>
            </a:fld>
            <a:endParaRPr lang="tr-TR"/>
          </a:p>
        </p:txBody>
      </p:sp>
    </p:spTree>
    <p:extLst>
      <p:ext uri="{BB962C8B-B14F-4D97-AF65-F5344CB8AC3E}">
        <p14:creationId xmlns:p14="http://schemas.microsoft.com/office/powerpoint/2010/main" val="306040718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p:txBody>
      </p:sp>
      <p:sp>
        <p:nvSpPr>
          <p:cNvPr id="4" name="Slayt Numarası Yer Tutucusu 3"/>
          <p:cNvSpPr>
            <a:spLocks noGrp="1"/>
          </p:cNvSpPr>
          <p:nvPr>
            <p:ph type="sldNum" sz="quarter" idx="10"/>
          </p:nvPr>
        </p:nvSpPr>
        <p:spPr/>
        <p:txBody>
          <a:bodyPr/>
          <a:lstStyle/>
          <a:p>
            <a:fld id="{487C4F16-1A13-4EA1-BEA2-9982513F5187}" type="slidenum">
              <a:rPr lang="tr-TR" smtClean="0"/>
              <a:t>95</a:t>
            </a:fld>
            <a:endParaRPr lang="tr-TR"/>
          </a:p>
        </p:txBody>
      </p:sp>
    </p:spTree>
    <p:extLst>
      <p:ext uri="{BB962C8B-B14F-4D97-AF65-F5344CB8AC3E}">
        <p14:creationId xmlns:p14="http://schemas.microsoft.com/office/powerpoint/2010/main" val="40438985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p:txBody>
      </p:sp>
      <p:sp>
        <p:nvSpPr>
          <p:cNvPr id="4" name="Slayt Numarası Yer Tutucusu 3"/>
          <p:cNvSpPr>
            <a:spLocks noGrp="1"/>
          </p:cNvSpPr>
          <p:nvPr>
            <p:ph type="sldNum" sz="quarter" idx="10"/>
          </p:nvPr>
        </p:nvSpPr>
        <p:spPr/>
        <p:txBody>
          <a:bodyPr/>
          <a:lstStyle/>
          <a:p>
            <a:fld id="{487C4F16-1A13-4EA1-BEA2-9982513F5187}" type="slidenum">
              <a:rPr lang="tr-TR" smtClean="0"/>
              <a:t>96</a:t>
            </a:fld>
            <a:endParaRPr lang="tr-TR"/>
          </a:p>
        </p:txBody>
      </p:sp>
    </p:spTree>
    <p:extLst>
      <p:ext uri="{BB962C8B-B14F-4D97-AF65-F5344CB8AC3E}">
        <p14:creationId xmlns:p14="http://schemas.microsoft.com/office/powerpoint/2010/main" val="129676238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p:txBody>
      </p:sp>
      <p:sp>
        <p:nvSpPr>
          <p:cNvPr id="4" name="Slayt Numarası Yer Tutucusu 3"/>
          <p:cNvSpPr>
            <a:spLocks noGrp="1"/>
          </p:cNvSpPr>
          <p:nvPr>
            <p:ph type="sldNum" sz="quarter" idx="10"/>
          </p:nvPr>
        </p:nvSpPr>
        <p:spPr/>
        <p:txBody>
          <a:bodyPr/>
          <a:lstStyle/>
          <a:p>
            <a:fld id="{487C4F16-1A13-4EA1-BEA2-9982513F5187}" type="slidenum">
              <a:rPr lang="tr-TR" smtClean="0"/>
              <a:t>97</a:t>
            </a:fld>
            <a:endParaRPr lang="tr-TR"/>
          </a:p>
        </p:txBody>
      </p:sp>
    </p:spTree>
    <p:extLst>
      <p:ext uri="{BB962C8B-B14F-4D97-AF65-F5344CB8AC3E}">
        <p14:creationId xmlns:p14="http://schemas.microsoft.com/office/powerpoint/2010/main" val="176663518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p:txBody>
      </p:sp>
      <p:sp>
        <p:nvSpPr>
          <p:cNvPr id="4" name="Slayt Numarası Yer Tutucusu 3"/>
          <p:cNvSpPr>
            <a:spLocks noGrp="1"/>
          </p:cNvSpPr>
          <p:nvPr>
            <p:ph type="sldNum" sz="quarter" idx="10"/>
          </p:nvPr>
        </p:nvSpPr>
        <p:spPr/>
        <p:txBody>
          <a:bodyPr/>
          <a:lstStyle/>
          <a:p>
            <a:fld id="{487C4F16-1A13-4EA1-BEA2-9982513F5187}" type="slidenum">
              <a:rPr lang="tr-TR" smtClean="0"/>
              <a:t>98</a:t>
            </a:fld>
            <a:endParaRPr lang="tr-TR"/>
          </a:p>
        </p:txBody>
      </p:sp>
    </p:spTree>
    <p:extLst>
      <p:ext uri="{BB962C8B-B14F-4D97-AF65-F5344CB8AC3E}">
        <p14:creationId xmlns:p14="http://schemas.microsoft.com/office/powerpoint/2010/main" val="252645683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p:txBody>
      </p:sp>
      <p:sp>
        <p:nvSpPr>
          <p:cNvPr id="4" name="Slayt Numarası Yer Tutucusu 3"/>
          <p:cNvSpPr>
            <a:spLocks noGrp="1"/>
          </p:cNvSpPr>
          <p:nvPr>
            <p:ph type="sldNum" sz="quarter" idx="10"/>
          </p:nvPr>
        </p:nvSpPr>
        <p:spPr/>
        <p:txBody>
          <a:bodyPr/>
          <a:lstStyle/>
          <a:p>
            <a:fld id="{487C4F16-1A13-4EA1-BEA2-9982513F5187}" type="slidenum">
              <a:rPr lang="tr-TR" smtClean="0"/>
              <a:t>99</a:t>
            </a:fld>
            <a:endParaRPr lang="tr-TR"/>
          </a:p>
        </p:txBody>
      </p:sp>
    </p:spTree>
    <p:extLst>
      <p:ext uri="{BB962C8B-B14F-4D97-AF65-F5344CB8AC3E}">
        <p14:creationId xmlns:p14="http://schemas.microsoft.com/office/powerpoint/2010/main" val="188464970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p:txBody>
      </p:sp>
      <p:sp>
        <p:nvSpPr>
          <p:cNvPr id="4" name="Slayt Numarası Yer Tutucusu 3"/>
          <p:cNvSpPr>
            <a:spLocks noGrp="1"/>
          </p:cNvSpPr>
          <p:nvPr>
            <p:ph type="sldNum" sz="quarter" idx="10"/>
          </p:nvPr>
        </p:nvSpPr>
        <p:spPr/>
        <p:txBody>
          <a:bodyPr/>
          <a:lstStyle/>
          <a:p>
            <a:fld id="{487C4F16-1A13-4EA1-BEA2-9982513F5187}" type="slidenum">
              <a:rPr lang="tr-TR" smtClean="0"/>
              <a:t>100</a:t>
            </a:fld>
            <a:endParaRPr lang="tr-TR"/>
          </a:p>
        </p:txBody>
      </p:sp>
    </p:spTree>
    <p:extLst>
      <p:ext uri="{BB962C8B-B14F-4D97-AF65-F5344CB8AC3E}">
        <p14:creationId xmlns:p14="http://schemas.microsoft.com/office/powerpoint/2010/main" val="327318016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p:txBody>
      </p:sp>
      <p:sp>
        <p:nvSpPr>
          <p:cNvPr id="4" name="Slayt Numarası Yer Tutucusu 3"/>
          <p:cNvSpPr>
            <a:spLocks noGrp="1"/>
          </p:cNvSpPr>
          <p:nvPr>
            <p:ph type="sldNum" sz="quarter" idx="10"/>
          </p:nvPr>
        </p:nvSpPr>
        <p:spPr/>
        <p:txBody>
          <a:bodyPr/>
          <a:lstStyle/>
          <a:p>
            <a:fld id="{487C4F16-1A13-4EA1-BEA2-9982513F5187}" type="slidenum">
              <a:rPr lang="tr-TR" smtClean="0"/>
              <a:t>101</a:t>
            </a:fld>
            <a:endParaRPr lang="tr-TR"/>
          </a:p>
        </p:txBody>
      </p:sp>
    </p:spTree>
    <p:extLst>
      <p:ext uri="{BB962C8B-B14F-4D97-AF65-F5344CB8AC3E}">
        <p14:creationId xmlns:p14="http://schemas.microsoft.com/office/powerpoint/2010/main" val="135811684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p:txBody>
      </p:sp>
      <p:sp>
        <p:nvSpPr>
          <p:cNvPr id="4" name="Slayt Numarası Yer Tutucusu 3"/>
          <p:cNvSpPr>
            <a:spLocks noGrp="1"/>
          </p:cNvSpPr>
          <p:nvPr>
            <p:ph type="sldNum" sz="quarter" idx="10"/>
          </p:nvPr>
        </p:nvSpPr>
        <p:spPr/>
        <p:txBody>
          <a:bodyPr/>
          <a:lstStyle/>
          <a:p>
            <a:fld id="{487C4F16-1A13-4EA1-BEA2-9982513F5187}" type="slidenum">
              <a:rPr lang="tr-TR" smtClean="0"/>
              <a:t>102</a:t>
            </a:fld>
            <a:endParaRPr lang="tr-TR"/>
          </a:p>
        </p:txBody>
      </p:sp>
    </p:spTree>
    <p:extLst>
      <p:ext uri="{BB962C8B-B14F-4D97-AF65-F5344CB8AC3E}">
        <p14:creationId xmlns:p14="http://schemas.microsoft.com/office/powerpoint/2010/main" val="21703515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4" name="Text Box 18"/>
          <p:cNvSpPr txBox="1">
            <a:spLocks noChangeArrowheads="1"/>
          </p:cNvSpPr>
          <p:nvPr userDrawn="1"/>
        </p:nvSpPr>
        <p:spPr bwMode="auto">
          <a:xfrm rot="19237452">
            <a:off x="4622510" y="342186"/>
            <a:ext cx="184731" cy="369332"/>
          </a:xfrm>
          <a:prstGeom prst="rect">
            <a:avLst/>
          </a:prstGeom>
          <a:noFill/>
          <a:ln>
            <a:noFill/>
          </a:ln>
          <a:effectLst/>
          <a:extLst/>
        </p:spPr>
        <p:txBody>
          <a:bodyPr wrap="none">
            <a:spAutoFit/>
          </a:bodyPr>
          <a:lstStyle/>
          <a:p>
            <a:pPr fontAlgn="base">
              <a:spcBef>
                <a:spcPct val="0"/>
              </a:spcBef>
              <a:spcAft>
                <a:spcPct val="0"/>
              </a:spcAft>
              <a:defRPr/>
            </a:pPr>
            <a:endParaRPr lang="en-GB">
              <a:solidFill>
                <a:srgbClr val="4C4C4C"/>
              </a:solidFill>
              <a:cs typeface="Arial" charset="0"/>
            </a:endParaRPr>
          </a:p>
        </p:txBody>
      </p:sp>
      <p:pic>
        <p:nvPicPr>
          <p:cNvPr id="5" name="Picture 21" descr="padandpen"/>
          <p:cNvPicPr>
            <a:picLocks noChangeAspect="1" noChangeArrowheads="1"/>
          </p:cNvPicPr>
          <p:nvPr userDrawn="1"/>
        </p:nvPicPr>
        <p:blipFill>
          <a:blip r:embed="rId2"/>
          <a:srcRect l="1335" t="253" r="1352" b="276"/>
          <a:stretch>
            <a:fillRect/>
          </a:stretch>
        </p:blipFill>
        <p:spPr bwMode="auto">
          <a:xfrm>
            <a:off x="0" y="0"/>
            <a:ext cx="9144000" cy="5143500"/>
          </a:xfrm>
          <a:prstGeom prst="rect">
            <a:avLst/>
          </a:prstGeom>
          <a:noFill/>
          <a:ln w="9525">
            <a:noFill/>
            <a:miter lim="800000"/>
            <a:headEnd/>
            <a:tailEnd/>
          </a:ln>
        </p:spPr>
      </p:pic>
      <p:sp>
        <p:nvSpPr>
          <p:cNvPr id="3074" name="Rectangle 2"/>
          <p:cNvSpPr>
            <a:spLocks noGrp="1" noChangeArrowheads="1"/>
          </p:cNvSpPr>
          <p:nvPr>
            <p:ph type="ctrTitle"/>
          </p:nvPr>
        </p:nvSpPr>
        <p:spPr>
          <a:xfrm>
            <a:off x="685800" y="897731"/>
            <a:ext cx="7772400" cy="1102519"/>
          </a:xfrm>
        </p:spPr>
        <p:txBody>
          <a:bodyPr/>
          <a:lstStyle>
            <a:lvl1pPr>
              <a:defRPr b="1"/>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1371600" y="2214563"/>
            <a:ext cx="6400800" cy="1314450"/>
          </a:xfrm>
        </p:spPr>
        <p:txBody>
          <a:bodyPr/>
          <a:lstStyle>
            <a:lvl1pPr marL="0" indent="0" algn="ctr">
              <a:buFontTx/>
              <a:buNone/>
              <a:defRPr/>
            </a:lvl1pPr>
          </a:lstStyle>
          <a:p>
            <a:pPr lvl="0"/>
            <a:r>
              <a:rPr lang="en-US" noProof="0" smtClean="0"/>
              <a:t>Click to edit Master subtitle style</a:t>
            </a:r>
          </a:p>
        </p:txBody>
      </p:sp>
      <p:sp>
        <p:nvSpPr>
          <p:cNvPr id="6"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7"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8"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22BEC0C7-A477-4B6E-8631-A9E78E472E1B}" type="slidenum">
              <a:rPr lang="en-US"/>
              <a:pPr>
                <a:defRPr/>
              </a:pPr>
              <a:t>‹#›</a:t>
            </a:fld>
            <a:endParaRPr lang="en-US"/>
          </a:p>
        </p:txBody>
      </p:sp>
    </p:spTree>
    <p:extLst>
      <p:ext uri="{BB962C8B-B14F-4D97-AF65-F5344CB8AC3E}">
        <p14:creationId xmlns:p14="http://schemas.microsoft.com/office/powerpoint/2010/main" val="82864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Altbilgi Yer Tutucusu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ayt Numarası Yer Tutucusu 5"/>
          <p:cNvSpPr>
            <a:spLocks noGrp="1"/>
          </p:cNvSpPr>
          <p:nvPr>
            <p:ph type="sldNum" sz="quarter" idx="12"/>
          </p:nvPr>
        </p:nvSpPr>
        <p:spPr/>
        <p:txBody>
          <a:bodyPr/>
          <a:lstStyle>
            <a:lvl1pPr fontAlgn="auto">
              <a:spcBef>
                <a:spcPts val="0"/>
              </a:spcBef>
              <a:spcAft>
                <a:spcPts val="0"/>
              </a:spcAft>
              <a:defRPr/>
            </a:lvl1pPr>
          </a:lstStyle>
          <a:p>
            <a:pPr>
              <a:defRPr/>
            </a:pPr>
            <a:fld id="{DA3AF97F-5405-4A7F-A618-BB1FA9CE1294}" type="slidenum">
              <a:rPr lang="en-US"/>
              <a:pPr>
                <a:defRPr/>
              </a:pPr>
              <a:t>‹#›</a:t>
            </a:fld>
            <a:endParaRPr lang="en-US"/>
          </a:p>
        </p:txBody>
      </p:sp>
    </p:spTree>
    <p:extLst>
      <p:ext uri="{BB962C8B-B14F-4D97-AF65-F5344CB8AC3E}">
        <p14:creationId xmlns:p14="http://schemas.microsoft.com/office/powerpoint/2010/main" val="1807096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05979"/>
            <a:ext cx="2057400" cy="3769519"/>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05979"/>
            <a:ext cx="6019800" cy="3769519"/>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Altbilgi Yer Tutucusu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ayt Numarası Yer Tutucusu 5"/>
          <p:cNvSpPr>
            <a:spLocks noGrp="1"/>
          </p:cNvSpPr>
          <p:nvPr>
            <p:ph type="sldNum" sz="quarter" idx="12"/>
          </p:nvPr>
        </p:nvSpPr>
        <p:spPr/>
        <p:txBody>
          <a:bodyPr/>
          <a:lstStyle>
            <a:lvl1pPr fontAlgn="auto">
              <a:spcBef>
                <a:spcPts val="0"/>
              </a:spcBef>
              <a:spcAft>
                <a:spcPts val="0"/>
              </a:spcAft>
              <a:defRPr/>
            </a:lvl1pPr>
          </a:lstStyle>
          <a:p>
            <a:pPr>
              <a:defRPr/>
            </a:pPr>
            <a:fld id="{59ACC48F-8499-48BD-BB6D-0E10F91D5429}" type="slidenum">
              <a:rPr lang="en-US"/>
              <a:pPr>
                <a:defRPr/>
              </a:pPr>
              <a:t>‹#›</a:t>
            </a:fld>
            <a:endParaRPr lang="en-US"/>
          </a:p>
        </p:txBody>
      </p:sp>
    </p:spTree>
    <p:extLst>
      <p:ext uri="{BB962C8B-B14F-4D97-AF65-F5344CB8AC3E}">
        <p14:creationId xmlns:p14="http://schemas.microsoft.com/office/powerpoint/2010/main" val="42115185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Başlık ve Graf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05979"/>
            <a:ext cx="8229600" cy="857250"/>
          </a:xfrm>
        </p:spPr>
        <p:txBody>
          <a:bodyPr/>
          <a:lstStyle/>
          <a:p>
            <a:r>
              <a:rPr lang="tr-TR" smtClean="0"/>
              <a:t>Asıl başlık stili için tıklatın</a:t>
            </a:r>
            <a:endParaRPr lang="tr-TR"/>
          </a:p>
        </p:txBody>
      </p:sp>
      <p:sp>
        <p:nvSpPr>
          <p:cNvPr id="3" name="Grafik Yer Tutucusu 2"/>
          <p:cNvSpPr>
            <a:spLocks noGrp="1"/>
          </p:cNvSpPr>
          <p:nvPr>
            <p:ph type="chart" idx="1"/>
          </p:nvPr>
        </p:nvSpPr>
        <p:spPr>
          <a:xfrm>
            <a:off x="457200" y="1200151"/>
            <a:ext cx="8229600" cy="2775347"/>
          </a:xfrm>
        </p:spPr>
        <p:txBody>
          <a:bodyPr/>
          <a:lstStyle/>
          <a:p>
            <a:pPr lvl="0"/>
            <a:endParaRPr lang="tr-TR" noProof="0"/>
          </a:p>
        </p:txBody>
      </p:sp>
      <p:sp>
        <p:nvSpPr>
          <p:cNvPr id="4" name="Veri Yer Tutucusu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Altbilgi Yer Tutucusu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ayt Numarası Yer Tutucusu 5"/>
          <p:cNvSpPr>
            <a:spLocks noGrp="1"/>
          </p:cNvSpPr>
          <p:nvPr>
            <p:ph type="sldNum" sz="quarter" idx="12"/>
          </p:nvPr>
        </p:nvSpPr>
        <p:spPr/>
        <p:txBody>
          <a:bodyPr/>
          <a:lstStyle>
            <a:lvl1pPr fontAlgn="auto">
              <a:spcBef>
                <a:spcPts val="0"/>
              </a:spcBef>
              <a:spcAft>
                <a:spcPts val="0"/>
              </a:spcAft>
              <a:defRPr/>
            </a:lvl1pPr>
          </a:lstStyle>
          <a:p>
            <a:pPr>
              <a:defRPr/>
            </a:pPr>
            <a:fld id="{C0B2B33F-D36B-4B3D-A040-E46200573293}" type="slidenum">
              <a:rPr lang="en-US"/>
              <a:pPr>
                <a:defRPr/>
              </a:pPr>
              <a:t>‹#›</a:t>
            </a:fld>
            <a:endParaRPr lang="en-US"/>
          </a:p>
        </p:txBody>
      </p:sp>
    </p:spTree>
    <p:extLst>
      <p:ext uri="{BB962C8B-B14F-4D97-AF65-F5344CB8AC3E}">
        <p14:creationId xmlns:p14="http://schemas.microsoft.com/office/powerpoint/2010/main" val="15605785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05979"/>
            <a:ext cx="8229600" cy="85725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57200" y="1200151"/>
            <a:ext cx="4038600" cy="277534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200151"/>
            <a:ext cx="4038600" cy="277534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Altbilgi Yer Tutucusu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ayt Numarası Yer Tutucusu 6"/>
          <p:cNvSpPr>
            <a:spLocks noGrp="1"/>
          </p:cNvSpPr>
          <p:nvPr>
            <p:ph type="sldNum" sz="quarter" idx="12"/>
          </p:nvPr>
        </p:nvSpPr>
        <p:spPr/>
        <p:txBody>
          <a:bodyPr/>
          <a:lstStyle>
            <a:lvl1pPr fontAlgn="auto">
              <a:spcBef>
                <a:spcPts val="0"/>
              </a:spcBef>
              <a:spcAft>
                <a:spcPts val="0"/>
              </a:spcAft>
              <a:defRPr/>
            </a:lvl1pPr>
          </a:lstStyle>
          <a:p>
            <a:pPr>
              <a:defRPr/>
            </a:pPr>
            <a:fld id="{0078BC96-DEDB-46D8-9DAE-14B25CBF59E7}" type="slidenum">
              <a:rPr lang="en-US"/>
              <a:pPr>
                <a:defRPr/>
              </a:pPr>
              <a:t>‹#›</a:t>
            </a:fld>
            <a:endParaRPr lang="en-US"/>
          </a:p>
        </p:txBody>
      </p:sp>
    </p:spTree>
    <p:extLst>
      <p:ext uri="{BB962C8B-B14F-4D97-AF65-F5344CB8AC3E}">
        <p14:creationId xmlns:p14="http://schemas.microsoft.com/office/powerpoint/2010/main" val="24894125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1597819"/>
            <a:ext cx="7772400" cy="1102519"/>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29.04.2025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019145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29.04.2025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9648883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3305176"/>
            <a:ext cx="7772400" cy="1021556"/>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29.04.2025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3844766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29.04.2025</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975969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29.04.2025</a:t>
            </a:fld>
            <a:endParaRPr lang="tr-TR">
              <a:solidFill>
                <a:prstClr val="black">
                  <a:tint val="75000"/>
                </a:prstClr>
              </a:solidFill>
            </a:endParaRPr>
          </a:p>
        </p:txBody>
      </p:sp>
      <p:sp>
        <p:nvSpPr>
          <p:cNvPr id="8" name="7 Altbilgi Yer Tutucusu"/>
          <p:cNvSpPr>
            <a:spLocks noGrp="1"/>
          </p:cNvSpPr>
          <p:nvPr>
            <p:ph type="ftr" sz="quarter" idx="11"/>
          </p:nvPr>
        </p:nvSpPr>
        <p:spPr/>
        <p:txBody>
          <a:bodyPr/>
          <a:lstStyle/>
          <a:p>
            <a:endParaRPr lang="tr-TR">
              <a:solidFill>
                <a:prstClr val="black">
                  <a:tint val="75000"/>
                </a:prstClr>
              </a:solidFill>
            </a:endParaRPr>
          </a:p>
        </p:txBody>
      </p:sp>
      <p:sp>
        <p:nvSpPr>
          <p:cNvPr id="9" name="8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9945721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29.04.2025</a:t>
            </a:fld>
            <a:endParaRPr lang="tr-TR">
              <a:solidFill>
                <a:prstClr val="black">
                  <a:tint val="75000"/>
                </a:prstClr>
              </a:solidFill>
            </a:endParaRPr>
          </a:p>
        </p:txBody>
      </p:sp>
      <p:sp>
        <p:nvSpPr>
          <p:cNvPr id="4" name="3 Altbilgi Yer Tutucusu"/>
          <p:cNvSpPr>
            <a:spLocks noGrp="1"/>
          </p:cNvSpPr>
          <p:nvPr>
            <p:ph type="ftr" sz="quarter" idx="11"/>
          </p:nvPr>
        </p:nvSpPr>
        <p:spPr/>
        <p:txBody>
          <a:bodyPr/>
          <a:lstStyle/>
          <a:p>
            <a:endParaRPr lang="tr-TR">
              <a:solidFill>
                <a:prstClr val="black">
                  <a:tint val="75000"/>
                </a:prstClr>
              </a:solidFill>
            </a:endParaRPr>
          </a:p>
        </p:txBody>
      </p:sp>
      <p:sp>
        <p:nvSpPr>
          <p:cNvPr id="5" name="4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166329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Altbilgi Yer Tutucusu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ayt Numarası Yer Tutucusu 5"/>
          <p:cNvSpPr>
            <a:spLocks noGrp="1"/>
          </p:cNvSpPr>
          <p:nvPr>
            <p:ph type="sldNum" sz="quarter" idx="12"/>
          </p:nvPr>
        </p:nvSpPr>
        <p:spPr/>
        <p:txBody>
          <a:bodyPr/>
          <a:lstStyle>
            <a:lvl1pPr fontAlgn="auto">
              <a:spcBef>
                <a:spcPts val="0"/>
              </a:spcBef>
              <a:spcAft>
                <a:spcPts val="0"/>
              </a:spcAft>
              <a:defRPr/>
            </a:lvl1pPr>
          </a:lstStyle>
          <a:p>
            <a:pPr>
              <a:defRPr/>
            </a:pPr>
            <a:fld id="{A917FAF1-E3C8-436B-8BFD-0083CFF0E84F}" type="slidenum">
              <a:rPr lang="en-US"/>
              <a:pPr>
                <a:defRPr/>
              </a:pPr>
              <a:t>‹#›</a:t>
            </a:fld>
            <a:endParaRPr lang="en-US"/>
          </a:p>
        </p:txBody>
      </p:sp>
    </p:spTree>
    <p:extLst>
      <p:ext uri="{BB962C8B-B14F-4D97-AF65-F5344CB8AC3E}">
        <p14:creationId xmlns:p14="http://schemas.microsoft.com/office/powerpoint/2010/main" val="1068475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29.04.2025</a:t>
            </a:fld>
            <a:endParaRPr lang="tr-TR">
              <a:solidFill>
                <a:prstClr val="black">
                  <a:tint val="75000"/>
                </a:prstClr>
              </a:solidFill>
            </a:endParaRPr>
          </a:p>
        </p:txBody>
      </p:sp>
      <p:sp>
        <p:nvSpPr>
          <p:cNvPr id="3" name="2 Altbilgi Yer Tutucusu"/>
          <p:cNvSpPr>
            <a:spLocks noGrp="1"/>
          </p:cNvSpPr>
          <p:nvPr>
            <p:ph type="ftr" sz="quarter" idx="11"/>
          </p:nvPr>
        </p:nvSpPr>
        <p:spPr/>
        <p:txBody>
          <a:bodyPr/>
          <a:lstStyle/>
          <a:p>
            <a:endParaRPr lang="tr-TR">
              <a:solidFill>
                <a:prstClr val="black">
                  <a:tint val="75000"/>
                </a:prstClr>
              </a:solidFill>
            </a:endParaRPr>
          </a:p>
        </p:txBody>
      </p:sp>
      <p:sp>
        <p:nvSpPr>
          <p:cNvPr id="4" name="3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8011857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1" y="204787"/>
            <a:ext cx="3008313" cy="871538"/>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29.04.2025</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7579130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3600450"/>
            <a:ext cx="5486400" cy="425054"/>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29.04.2025</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3362790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29.04.2025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0232002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05979"/>
            <a:ext cx="2057400" cy="4388644"/>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05979"/>
            <a:ext cx="6019800" cy="438864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29.04.2025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9738650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Başlık Slaydı">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799118" y="400050"/>
            <a:ext cx="3772883" cy="1885951"/>
          </a:xfrm>
        </p:spPr>
        <p:txBody>
          <a:bodyPr>
            <a:normAutofit/>
          </a:bodyPr>
          <a:lstStyle>
            <a:lvl1pPr>
              <a:defRPr sz="4100"/>
            </a:lvl1pPr>
          </a:lstStyle>
          <a:p>
            <a:r>
              <a:rPr lang="tr-TR" smtClean="0"/>
              <a:t>Asıl başlık stili için tıklatın</a:t>
            </a:r>
            <a:endParaRPr lang="tr-TR" dirty="0"/>
          </a:p>
        </p:txBody>
      </p:sp>
      <p:sp>
        <p:nvSpPr>
          <p:cNvPr id="3" name="Alt Başlık 2"/>
          <p:cNvSpPr>
            <a:spLocks noGrp="1"/>
          </p:cNvSpPr>
          <p:nvPr>
            <p:ph type="subTitle" idx="1"/>
          </p:nvPr>
        </p:nvSpPr>
        <p:spPr>
          <a:xfrm>
            <a:off x="799118" y="2552700"/>
            <a:ext cx="3772883" cy="1047750"/>
          </a:xfrm>
        </p:spPr>
        <p:txBody>
          <a:bodyPr>
            <a:normAutofit/>
          </a:bodyPr>
          <a:lstStyle>
            <a:lvl1pPr marL="0" indent="0" algn="l">
              <a:spcBef>
                <a:spcPts val="450"/>
              </a:spcBef>
              <a:buNone/>
              <a:defRPr sz="1800">
                <a:solidFill>
                  <a:schemeClr val="tx1">
                    <a:lumMod val="65000"/>
                    <a:lumOff val="35000"/>
                  </a:schemeClr>
                </a:solidFill>
              </a:defRPr>
            </a:lvl1pPr>
            <a:lvl2pPr marL="342946" indent="0" algn="ctr">
              <a:buNone/>
              <a:defRPr>
                <a:solidFill>
                  <a:schemeClr val="tx1">
                    <a:tint val="75000"/>
                  </a:schemeClr>
                </a:solidFill>
              </a:defRPr>
            </a:lvl2pPr>
            <a:lvl3pPr marL="685891" indent="0" algn="ctr">
              <a:buNone/>
              <a:defRPr>
                <a:solidFill>
                  <a:schemeClr val="tx1">
                    <a:tint val="75000"/>
                  </a:schemeClr>
                </a:solidFill>
              </a:defRPr>
            </a:lvl3pPr>
            <a:lvl4pPr marL="1028837" indent="0" algn="ctr">
              <a:buNone/>
              <a:defRPr>
                <a:solidFill>
                  <a:schemeClr val="tx1">
                    <a:tint val="75000"/>
                  </a:schemeClr>
                </a:solidFill>
              </a:defRPr>
            </a:lvl4pPr>
            <a:lvl5pPr marL="1371783" indent="0" algn="ctr">
              <a:buNone/>
              <a:defRPr>
                <a:solidFill>
                  <a:schemeClr val="tx1">
                    <a:tint val="75000"/>
                  </a:schemeClr>
                </a:solidFill>
              </a:defRPr>
            </a:lvl5pPr>
            <a:lvl6pPr marL="1714729" indent="0" algn="ctr">
              <a:buNone/>
              <a:defRPr>
                <a:solidFill>
                  <a:schemeClr val="tx1">
                    <a:tint val="75000"/>
                  </a:schemeClr>
                </a:solidFill>
              </a:defRPr>
            </a:lvl6pPr>
            <a:lvl7pPr marL="2057674" indent="0" algn="ctr">
              <a:buNone/>
              <a:defRPr>
                <a:solidFill>
                  <a:schemeClr val="tx1">
                    <a:tint val="75000"/>
                  </a:schemeClr>
                </a:solidFill>
              </a:defRPr>
            </a:lvl7pPr>
            <a:lvl8pPr marL="2400620" indent="0" algn="ctr">
              <a:buNone/>
              <a:defRPr>
                <a:solidFill>
                  <a:schemeClr val="tx1">
                    <a:tint val="75000"/>
                  </a:schemeClr>
                </a:solidFill>
              </a:defRPr>
            </a:lvl8pPr>
            <a:lvl9pPr marL="2743566" indent="0" algn="ctr">
              <a:buNone/>
              <a:defRPr>
                <a:solidFill>
                  <a:schemeClr val="tx1">
                    <a:tint val="75000"/>
                  </a:schemeClr>
                </a:solidFill>
              </a:defRPr>
            </a:lvl9pPr>
          </a:lstStyle>
          <a:p>
            <a:r>
              <a:rPr lang="tr-TR" smtClean="0"/>
              <a:t>Asıl alt başlık stilini düzenlemek için tıklatın</a:t>
            </a:r>
            <a:endParaRPr lang="tr-TR" dirty="0"/>
          </a:p>
        </p:txBody>
      </p:sp>
      <p:sp>
        <p:nvSpPr>
          <p:cNvPr id="4" name="Veri Yer Tutucusu 3"/>
          <p:cNvSpPr>
            <a:spLocks noGrp="1"/>
          </p:cNvSpPr>
          <p:nvPr>
            <p:ph type="dt" sz="half" idx="10"/>
          </p:nvPr>
        </p:nvSpPr>
        <p:spPr/>
        <p:txBody>
          <a:bodyPr/>
          <a:lstStyle/>
          <a:p>
            <a:fld id="{3E0FA9E5-6744-4841-888F-9E7CC0C2B7EC}" type="datetimeFigureOut">
              <a:rPr lang="tr-TR" smtClean="0">
                <a:solidFill>
                  <a:srgbClr val="000000">
                    <a:lumMod val="65000"/>
                    <a:lumOff val="35000"/>
                  </a:srgbClr>
                </a:solidFill>
              </a:rPr>
              <a:pPr/>
              <a:t>29.04.2025</a:t>
            </a:fld>
            <a:endParaRPr lang="tr-TR" dirty="0">
              <a:solidFill>
                <a:srgbClr val="000000">
                  <a:lumMod val="65000"/>
                  <a:lumOff val="35000"/>
                </a:srgbClr>
              </a:solidFill>
            </a:endParaRPr>
          </a:p>
        </p:txBody>
      </p:sp>
      <p:sp>
        <p:nvSpPr>
          <p:cNvPr id="5" name="Altbilgi Yer Tutucusu 4"/>
          <p:cNvSpPr>
            <a:spLocks noGrp="1"/>
          </p:cNvSpPr>
          <p:nvPr>
            <p:ph type="ftr" sz="quarter" idx="11"/>
          </p:nvPr>
        </p:nvSpPr>
        <p:spPr/>
        <p:txBody>
          <a:bodyPr/>
          <a:lstStyle/>
          <a:p>
            <a:endParaRPr lang="tr-TR" dirty="0">
              <a:solidFill>
                <a:srgbClr val="000000">
                  <a:lumMod val="65000"/>
                  <a:lumOff val="35000"/>
                </a:srgbClr>
              </a:solidFill>
            </a:endParaRPr>
          </a:p>
        </p:txBody>
      </p:sp>
      <p:sp>
        <p:nvSpPr>
          <p:cNvPr id="6" name="Slayt Numarası Yer Tutucusu 5"/>
          <p:cNvSpPr>
            <a:spLocks noGrp="1"/>
          </p:cNvSpPr>
          <p:nvPr>
            <p:ph type="sldNum" sz="quarter" idx="12"/>
          </p:nvPr>
        </p:nvSpPr>
        <p:spPr/>
        <p:txBody>
          <a:bodyPr/>
          <a:lstStyle/>
          <a:p>
            <a:fld id="{AAEAE4A8-A6E5-453E-B946-FB774B73F48C}" type="slidenum">
              <a:rPr lang="tr-TR" smtClean="0">
                <a:solidFill>
                  <a:srgbClr val="000000">
                    <a:lumMod val="65000"/>
                    <a:lumOff val="35000"/>
                  </a:srgbClr>
                </a:solidFill>
              </a:rPr>
              <a:pPr/>
              <a:t>‹#›</a:t>
            </a:fld>
            <a:endParaRPr lang="tr-TR" dirty="0">
              <a:solidFill>
                <a:srgbClr val="000000">
                  <a:lumMod val="65000"/>
                  <a:lumOff val="35000"/>
                </a:srgbClr>
              </a:solidFill>
            </a:endParaRPr>
          </a:p>
        </p:txBody>
      </p:sp>
    </p:spTree>
    <p:extLst>
      <p:ext uri="{BB962C8B-B14F-4D97-AF65-F5344CB8AC3E}">
        <p14:creationId xmlns:p14="http://schemas.microsoft.com/office/powerpoint/2010/main" val="2948921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dirty="0"/>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Veri Yer Tutucusu 3"/>
          <p:cNvSpPr>
            <a:spLocks noGrp="1"/>
          </p:cNvSpPr>
          <p:nvPr>
            <p:ph type="dt" sz="half" idx="10"/>
          </p:nvPr>
        </p:nvSpPr>
        <p:spPr/>
        <p:txBody>
          <a:bodyPr/>
          <a:lstStyle/>
          <a:p>
            <a:fld id="{3E0FA9E5-6744-4841-888F-9E7CC0C2B7EC}" type="datetimeFigureOut">
              <a:rPr lang="tr-TR" smtClean="0">
                <a:solidFill>
                  <a:srgbClr val="000000">
                    <a:lumMod val="65000"/>
                    <a:lumOff val="35000"/>
                  </a:srgbClr>
                </a:solidFill>
              </a:rPr>
              <a:pPr/>
              <a:t>29.04.2025</a:t>
            </a:fld>
            <a:endParaRPr lang="tr-TR" dirty="0">
              <a:solidFill>
                <a:srgbClr val="000000">
                  <a:lumMod val="65000"/>
                  <a:lumOff val="35000"/>
                </a:srgbClr>
              </a:solidFill>
            </a:endParaRPr>
          </a:p>
        </p:txBody>
      </p:sp>
      <p:sp>
        <p:nvSpPr>
          <p:cNvPr id="5" name="Altbilgi Yer Tutucusu 4"/>
          <p:cNvSpPr>
            <a:spLocks noGrp="1"/>
          </p:cNvSpPr>
          <p:nvPr>
            <p:ph type="ftr" sz="quarter" idx="11"/>
          </p:nvPr>
        </p:nvSpPr>
        <p:spPr/>
        <p:txBody>
          <a:bodyPr/>
          <a:lstStyle/>
          <a:p>
            <a:endParaRPr lang="tr-TR" dirty="0">
              <a:solidFill>
                <a:srgbClr val="000000">
                  <a:lumMod val="65000"/>
                  <a:lumOff val="35000"/>
                </a:srgbClr>
              </a:solidFill>
            </a:endParaRPr>
          </a:p>
        </p:txBody>
      </p:sp>
      <p:sp>
        <p:nvSpPr>
          <p:cNvPr id="6" name="Slayt Numarası Yer Tutucusu 5"/>
          <p:cNvSpPr>
            <a:spLocks noGrp="1"/>
          </p:cNvSpPr>
          <p:nvPr>
            <p:ph type="sldNum" sz="quarter" idx="12"/>
          </p:nvPr>
        </p:nvSpPr>
        <p:spPr/>
        <p:txBody>
          <a:bodyPr/>
          <a:lstStyle/>
          <a:p>
            <a:fld id="{AAEAE4A8-A6E5-453E-B946-FB774B73F48C}" type="slidenum">
              <a:rPr lang="tr-TR" smtClean="0">
                <a:solidFill>
                  <a:srgbClr val="000000">
                    <a:lumMod val="65000"/>
                    <a:lumOff val="35000"/>
                  </a:srgbClr>
                </a:solidFill>
              </a:rPr>
              <a:pPr/>
              <a:t>‹#›</a:t>
            </a:fld>
            <a:endParaRPr lang="tr-TR" dirty="0">
              <a:solidFill>
                <a:srgbClr val="000000">
                  <a:lumMod val="65000"/>
                  <a:lumOff val="35000"/>
                </a:srgbClr>
              </a:solidFill>
            </a:endParaRPr>
          </a:p>
        </p:txBody>
      </p:sp>
    </p:spTree>
    <p:extLst>
      <p:ext uri="{BB962C8B-B14F-4D97-AF65-F5344CB8AC3E}">
        <p14:creationId xmlns:p14="http://schemas.microsoft.com/office/powerpoint/2010/main" val="1659778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Bölüm Üstbilgi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799119" y="400050"/>
            <a:ext cx="6516797" cy="1714500"/>
          </a:xfrm>
        </p:spPr>
        <p:txBody>
          <a:bodyPr anchor="b">
            <a:normAutofit/>
          </a:bodyPr>
          <a:lstStyle>
            <a:lvl1pPr algn="l">
              <a:defRPr sz="4100" b="1" cap="none" baseline="0"/>
            </a:lvl1pPr>
          </a:lstStyle>
          <a:p>
            <a:r>
              <a:rPr lang="tr-TR" smtClean="0"/>
              <a:t>Asıl başlık stili için tıklatın</a:t>
            </a:r>
            <a:endParaRPr lang="tr-TR" dirty="0"/>
          </a:p>
        </p:txBody>
      </p:sp>
      <p:sp>
        <p:nvSpPr>
          <p:cNvPr id="3" name="Metin Yer Tutucusu 2"/>
          <p:cNvSpPr>
            <a:spLocks noGrp="1"/>
          </p:cNvSpPr>
          <p:nvPr>
            <p:ph type="body" idx="1"/>
          </p:nvPr>
        </p:nvSpPr>
        <p:spPr>
          <a:xfrm>
            <a:off x="799119" y="2343150"/>
            <a:ext cx="6516797" cy="1028700"/>
          </a:xfrm>
        </p:spPr>
        <p:txBody>
          <a:bodyPr anchor="t">
            <a:normAutofit/>
          </a:bodyPr>
          <a:lstStyle>
            <a:lvl1pPr marL="0" indent="0">
              <a:spcBef>
                <a:spcPts val="450"/>
              </a:spcBef>
              <a:buNone/>
              <a:defRPr sz="1800">
                <a:solidFill>
                  <a:schemeClr val="tx1">
                    <a:lumMod val="65000"/>
                    <a:lumOff val="35000"/>
                  </a:schemeClr>
                </a:solidFill>
              </a:defRPr>
            </a:lvl1pPr>
            <a:lvl2pPr marL="342946" indent="0">
              <a:buNone/>
              <a:defRPr sz="1400">
                <a:solidFill>
                  <a:schemeClr val="tx1">
                    <a:tint val="75000"/>
                  </a:schemeClr>
                </a:solidFill>
              </a:defRPr>
            </a:lvl2pPr>
            <a:lvl3pPr marL="685891" indent="0">
              <a:buNone/>
              <a:defRPr sz="1200">
                <a:solidFill>
                  <a:schemeClr val="tx1">
                    <a:tint val="75000"/>
                  </a:schemeClr>
                </a:solidFill>
              </a:defRPr>
            </a:lvl3pPr>
            <a:lvl4pPr marL="1028837" indent="0">
              <a:buNone/>
              <a:defRPr sz="1100">
                <a:solidFill>
                  <a:schemeClr val="tx1">
                    <a:tint val="75000"/>
                  </a:schemeClr>
                </a:solidFill>
              </a:defRPr>
            </a:lvl4pPr>
            <a:lvl5pPr marL="1371783" indent="0">
              <a:buNone/>
              <a:defRPr sz="1100">
                <a:solidFill>
                  <a:schemeClr val="tx1">
                    <a:tint val="75000"/>
                  </a:schemeClr>
                </a:solidFill>
              </a:defRPr>
            </a:lvl5pPr>
            <a:lvl6pPr marL="1714729" indent="0">
              <a:buNone/>
              <a:defRPr sz="1100">
                <a:solidFill>
                  <a:schemeClr val="tx1">
                    <a:tint val="75000"/>
                  </a:schemeClr>
                </a:solidFill>
              </a:defRPr>
            </a:lvl6pPr>
            <a:lvl7pPr marL="2057674" indent="0">
              <a:buNone/>
              <a:defRPr sz="1100">
                <a:solidFill>
                  <a:schemeClr val="tx1">
                    <a:tint val="75000"/>
                  </a:schemeClr>
                </a:solidFill>
              </a:defRPr>
            </a:lvl7pPr>
            <a:lvl8pPr marL="2400620" indent="0">
              <a:buNone/>
              <a:defRPr sz="1100">
                <a:solidFill>
                  <a:schemeClr val="tx1">
                    <a:tint val="75000"/>
                  </a:schemeClr>
                </a:solidFill>
              </a:defRPr>
            </a:lvl8pPr>
            <a:lvl9pPr marL="2743566" indent="0">
              <a:buNone/>
              <a:defRPr sz="11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3E0FA9E5-6744-4841-888F-9E7CC0C2B7EC}" type="datetimeFigureOut">
              <a:rPr lang="tr-TR" smtClean="0">
                <a:solidFill>
                  <a:srgbClr val="000000">
                    <a:lumMod val="65000"/>
                    <a:lumOff val="35000"/>
                  </a:srgbClr>
                </a:solidFill>
              </a:rPr>
              <a:pPr/>
              <a:t>29.04.2025</a:t>
            </a:fld>
            <a:endParaRPr lang="tr-TR" dirty="0">
              <a:solidFill>
                <a:srgbClr val="000000">
                  <a:lumMod val="65000"/>
                  <a:lumOff val="35000"/>
                </a:srgbClr>
              </a:solidFill>
            </a:endParaRPr>
          </a:p>
        </p:txBody>
      </p:sp>
      <p:sp>
        <p:nvSpPr>
          <p:cNvPr id="5" name="Altbilgi Yer Tutucusu 4"/>
          <p:cNvSpPr>
            <a:spLocks noGrp="1"/>
          </p:cNvSpPr>
          <p:nvPr>
            <p:ph type="ftr" sz="quarter" idx="11"/>
          </p:nvPr>
        </p:nvSpPr>
        <p:spPr/>
        <p:txBody>
          <a:bodyPr/>
          <a:lstStyle/>
          <a:p>
            <a:endParaRPr lang="tr-TR" dirty="0">
              <a:solidFill>
                <a:srgbClr val="000000">
                  <a:lumMod val="65000"/>
                  <a:lumOff val="35000"/>
                </a:srgbClr>
              </a:solidFill>
            </a:endParaRPr>
          </a:p>
        </p:txBody>
      </p:sp>
      <p:sp>
        <p:nvSpPr>
          <p:cNvPr id="6" name="Slayt Numarası Yer Tutucusu 5"/>
          <p:cNvSpPr>
            <a:spLocks noGrp="1"/>
          </p:cNvSpPr>
          <p:nvPr>
            <p:ph type="sldNum" sz="quarter" idx="12"/>
          </p:nvPr>
        </p:nvSpPr>
        <p:spPr/>
        <p:txBody>
          <a:bodyPr/>
          <a:lstStyle/>
          <a:p>
            <a:fld id="{AAEAE4A8-A6E5-453E-B946-FB774B73F48C}" type="slidenum">
              <a:rPr lang="tr-TR" smtClean="0">
                <a:solidFill>
                  <a:srgbClr val="000000">
                    <a:lumMod val="65000"/>
                    <a:lumOff val="35000"/>
                  </a:srgbClr>
                </a:solidFill>
              </a:rPr>
              <a:pPr/>
              <a:t>‹#›</a:t>
            </a:fld>
            <a:endParaRPr lang="tr-TR" dirty="0">
              <a:solidFill>
                <a:srgbClr val="000000">
                  <a:lumMod val="65000"/>
                  <a:lumOff val="35000"/>
                </a:srgbClr>
              </a:solidFill>
            </a:endParaRPr>
          </a:p>
        </p:txBody>
      </p:sp>
    </p:spTree>
    <p:extLst>
      <p:ext uri="{BB962C8B-B14F-4D97-AF65-F5344CB8AC3E}">
        <p14:creationId xmlns:p14="http://schemas.microsoft.com/office/powerpoint/2010/main" val="2492965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dirty="0"/>
          </a:p>
        </p:txBody>
      </p:sp>
      <p:sp>
        <p:nvSpPr>
          <p:cNvPr id="3" name="İçerik Yer Tutucusu 2"/>
          <p:cNvSpPr>
            <a:spLocks noGrp="1"/>
          </p:cNvSpPr>
          <p:nvPr>
            <p:ph sz="half" idx="1"/>
          </p:nvPr>
        </p:nvSpPr>
        <p:spPr>
          <a:xfrm>
            <a:off x="799117" y="1371600"/>
            <a:ext cx="3189801" cy="3143250"/>
          </a:xfrm>
        </p:spPr>
        <p:txBody>
          <a:bodyPr>
            <a:normAutofit/>
          </a:bodyPr>
          <a:lstStyle>
            <a:lvl1pPr>
              <a:defRPr sz="15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İçerik Yer Tutucusu 3"/>
          <p:cNvSpPr>
            <a:spLocks noGrp="1"/>
          </p:cNvSpPr>
          <p:nvPr>
            <p:ph sz="half" idx="2"/>
          </p:nvPr>
        </p:nvSpPr>
        <p:spPr>
          <a:xfrm>
            <a:off x="4099516" y="1371600"/>
            <a:ext cx="3189801" cy="3143250"/>
          </a:xfrm>
        </p:spPr>
        <p:txBody>
          <a:bodyPr>
            <a:normAutofit/>
          </a:bodyPr>
          <a:lstStyle>
            <a:lvl1pPr>
              <a:defRPr sz="15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5" name="Veri Yer Tutucusu 4"/>
          <p:cNvSpPr>
            <a:spLocks noGrp="1"/>
          </p:cNvSpPr>
          <p:nvPr>
            <p:ph type="dt" sz="half" idx="10"/>
          </p:nvPr>
        </p:nvSpPr>
        <p:spPr/>
        <p:txBody>
          <a:bodyPr/>
          <a:lstStyle/>
          <a:p>
            <a:fld id="{3E0FA9E5-6744-4841-888F-9E7CC0C2B7EC}" type="datetimeFigureOut">
              <a:rPr lang="tr-TR" smtClean="0">
                <a:solidFill>
                  <a:srgbClr val="000000">
                    <a:lumMod val="65000"/>
                    <a:lumOff val="35000"/>
                  </a:srgbClr>
                </a:solidFill>
              </a:rPr>
              <a:pPr/>
              <a:t>29.04.2025</a:t>
            </a:fld>
            <a:endParaRPr lang="tr-TR" dirty="0">
              <a:solidFill>
                <a:srgbClr val="000000">
                  <a:lumMod val="65000"/>
                  <a:lumOff val="35000"/>
                </a:srgbClr>
              </a:solidFill>
            </a:endParaRPr>
          </a:p>
        </p:txBody>
      </p:sp>
      <p:sp>
        <p:nvSpPr>
          <p:cNvPr id="6" name="Altbilgi Yer Tutucusu 5"/>
          <p:cNvSpPr>
            <a:spLocks noGrp="1"/>
          </p:cNvSpPr>
          <p:nvPr>
            <p:ph type="ftr" sz="quarter" idx="11"/>
          </p:nvPr>
        </p:nvSpPr>
        <p:spPr/>
        <p:txBody>
          <a:bodyPr/>
          <a:lstStyle/>
          <a:p>
            <a:endParaRPr lang="tr-TR" dirty="0">
              <a:solidFill>
                <a:srgbClr val="000000">
                  <a:lumMod val="65000"/>
                  <a:lumOff val="35000"/>
                </a:srgbClr>
              </a:solidFill>
            </a:endParaRPr>
          </a:p>
        </p:txBody>
      </p:sp>
      <p:sp>
        <p:nvSpPr>
          <p:cNvPr id="7" name="Slayt Numarası Yer Tutucusu 6"/>
          <p:cNvSpPr>
            <a:spLocks noGrp="1"/>
          </p:cNvSpPr>
          <p:nvPr>
            <p:ph type="sldNum" sz="quarter" idx="12"/>
          </p:nvPr>
        </p:nvSpPr>
        <p:spPr/>
        <p:txBody>
          <a:bodyPr/>
          <a:lstStyle/>
          <a:p>
            <a:fld id="{AAEAE4A8-A6E5-453E-B946-FB774B73F48C}" type="slidenum">
              <a:rPr lang="tr-TR" smtClean="0">
                <a:solidFill>
                  <a:srgbClr val="000000">
                    <a:lumMod val="65000"/>
                    <a:lumOff val="35000"/>
                  </a:srgbClr>
                </a:solidFill>
              </a:rPr>
              <a:pPr/>
              <a:t>‹#›</a:t>
            </a:fld>
            <a:endParaRPr lang="tr-TR" dirty="0">
              <a:solidFill>
                <a:srgbClr val="000000">
                  <a:lumMod val="65000"/>
                  <a:lumOff val="35000"/>
                </a:srgbClr>
              </a:solidFill>
            </a:endParaRPr>
          </a:p>
        </p:txBody>
      </p:sp>
    </p:spTree>
    <p:extLst>
      <p:ext uri="{BB962C8B-B14F-4D97-AF65-F5344CB8AC3E}">
        <p14:creationId xmlns:p14="http://schemas.microsoft.com/office/powerpoint/2010/main" val="972749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799116" y="400050"/>
            <a:ext cx="6516799" cy="800100"/>
          </a:xfrm>
        </p:spPr>
        <p:txBody>
          <a:bodyPr/>
          <a:lstStyle>
            <a:lvl1pPr>
              <a:defRPr/>
            </a:lvl1pPr>
          </a:lstStyle>
          <a:p>
            <a:r>
              <a:rPr lang="tr-TR" smtClean="0"/>
              <a:t>Asıl başlık stili için tıklatın</a:t>
            </a:r>
            <a:endParaRPr lang="tr-TR" dirty="0"/>
          </a:p>
        </p:txBody>
      </p:sp>
      <p:sp>
        <p:nvSpPr>
          <p:cNvPr id="3" name="Metin Yer Tutucusu 2"/>
          <p:cNvSpPr>
            <a:spLocks noGrp="1"/>
          </p:cNvSpPr>
          <p:nvPr>
            <p:ph type="body" idx="1"/>
          </p:nvPr>
        </p:nvSpPr>
        <p:spPr>
          <a:xfrm>
            <a:off x="799118" y="1371600"/>
            <a:ext cx="3189801" cy="514351"/>
          </a:xfrm>
        </p:spPr>
        <p:txBody>
          <a:bodyPr anchor="ctr">
            <a:normAutofit/>
          </a:bodyPr>
          <a:lstStyle>
            <a:lvl1pPr marL="0" indent="0">
              <a:spcBef>
                <a:spcPts val="0"/>
              </a:spcBef>
              <a:buNone/>
              <a:defRPr sz="1500" b="0"/>
            </a:lvl1pPr>
            <a:lvl2pPr marL="342946" indent="0">
              <a:buNone/>
              <a:defRPr sz="1500" b="1"/>
            </a:lvl2pPr>
            <a:lvl3pPr marL="685891" indent="0">
              <a:buNone/>
              <a:defRPr sz="1400" b="1"/>
            </a:lvl3pPr>
            <a:lvl4pPr marL="1028837" indent="0">
              <a:buNone/>
              <a:defRPr sz="1200" b="1"/>
            </a:lvl4pPr>
            <a:lvl5pPr marL="1371783" indent="0">
              <a:buNone/>
              <a:defRPr sz="1200" b="1"/>
            </a:lvl5pPr>
            <a:lvl6pPr marL="1714729" indent="0">
              <a:buNone/>
              <a:defRPr sz="1200" b="1"/>
            </a:lvl6pPr>
            <a:lvl7pPr marL="2057674" indent="0">
              <a:buNone/>
              <a:defRPr sz="1200" b="1"/>
            </a:lvl7pPr>
            <a:lvl8pPr marL="2400620" indent="0">
              <a:buNone/>
              <a:defRPr sz="1200" b="1"/>
            </a:lvl8pPr>
            <a:lvl9pPr marL="2743566" indent="0">
              <a:buNone/>
              <a:defRPr sz="1200" b="1"/>
            </a:lvl9pPr>
          </a:lstStyle>
          <a:p>
            <a:pPr lvl="0"/>
            <a:r>
              <a:rPr lang="tr-TR" smtClean="0"/>
              <a:t>Asıl metin stillerini düzenlemek için tıklatın</a:t>
            </a:r>
          </a:p>
        </p:txBody>
      </p:sp>
      <p:sp>
        <p:nvSpPr>
          <p:cNvPr id="4" name="İçerik Yer Tutucusu 3"/>
          <p:cNvSpPr>
            <a:spLocks noGrp="1"/>
          </p:cNvSpPr>
          <p:nvPr>
            <p:ph sz="half" idx="2"/>
          </p:nvPr>
        </p:nvSpPr>
        <p:spPr>
          <a:xfrm>
            <a:off x="799118" y="1943100"/>
            <a:ext cx="3189801" cy="2571750"/>
          </a:xfrm>
        </p:spPr>
        <p:txBody>
          <a:bodyPr>
            <a:normAutofit/>
          </a:bodyPr>
          <a:lstStyle>
            <a:lvl1pPr>
              <a:defRPr sz="15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5" name="Metin Yer Tutucusu 4"/>
          <p:cNvSpPr>
            <a:spLocks noGrp="1"/>
          </p:cNvSpPr>
          <p:nvPr>
            <p:ph type="body" sz="quarter" idx="3"/>
          </p:nvPr>
        </p:nvSpPr>
        <p:spPr>
          <a:xfrm>
            <a:off x="4126114" y="1371600"/>
            <a:ext cx="3189801" cy="514351"/>
          </a:xfrm>
        </p:spPr>
        <p:txBody>
          <a:bodyPr anchor="ctr">
            <a:normAutofit/>
          </a:bodyPr>
          <a:lstStyle>
            <a:lvl1pPr marL="0" indent="0">
              <a:spcBef>
                <a:spcPts val="0"/>
              </a:spcBef>
              <a:buNone/>
              <a:defRPr sz="1500" b="0"/>
            </a:lvl1pPr>
            <a:lvl2pPr marL="342946" indent="0">
              <a:buNone/>
              <a:defRPr sz="1500" b="1"/>
            </a:lvl2pPr>
            <a:lvl3pPr marL="685891" indent="0">
              <a:buNone/>
              <a:defRPr sz="1400" b="1"/>
            </a:lvl3pPr>
            <a:lvl4pPr marL="1028837" indent="0">
              <a:buNone/>
              <a:defRPr sz="1200" b="1"/>
            </a:lvl4pPr>
            <a:lvl5pPr marL="1371783" indent="0">
              <a:buNone/>
              <a:defRPr sz="1200" b="1"/>
            </a:lvl5pPr>
            <a:lvl6pPr marL="1714729" indent="0">
              <a:buNone/>
              <a:defRPr sz="1200" b="1"/>
            </a:lvl6pPr>
            <a:lvl7pPr marL="2057674" indent="0">
              <a:buNone/>
              <a:defRPr sz="1200" b="1"/>
            </a:lvl7pPr>
            <a:lvl8pPr marL="2400620" indent="0">
              <a:buNone/>
              <a:defRPr sz="1200" b="1"/>
            </a:lvl8pPr>
            <a:lvl9pPr marL="2743566" indent="0">
              <a:buNone/>
              <a:defRPr sz="12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126114" y="1943100"/>
            <a:ext cx="3189801" cy="2571750"/>
          </a:xfrm>
        </p:spPr>
        <p:txBody>
          <a:bodyPr>
            <a:normAutofit/>
          </a:bodyPr>
          <a:lstStyle>
            <a:lvl1pPr>
              <a:defRPr sz="15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Veri Yer Tutucusu 6"/>
          <p:cNvSpPr>
            <a:spLocks noGrp="1"/>
          </p:cNvSpPr>
          <p:nvPr>
            <p:ph type="dt" sz="half" idx="10"/>
          </p:nvPr>
        </p:nvSpPr>
        <p:spPr/>
        <p:txBody>
          <a:bodyPr/>
          <a:lstStyle/>
          <a:p>
            <a:fld id="{3E0FA9E5-6744-4841-888F-9E7CC0C2B7EC}" type="datetimeFigureOut">
              <a:rPr lang="tr-TR" smtClean="0">
                <a:solidFill>
                  <a:srgbClr val="000000">
                    <a:lumMod val="65000"/>
                    <a:lumOff val="35000"/>
                  </a:srgbClr>
                </a:solidFill>
              </a:rPr>
              <a:pPr/>
              <a:t>29.04.2025</a:t>
            </a:fld>
            <a:endParaRPr lang="tr-TR" dirty="0">
              <a:solidFill>
                <a:srgbClr val="000000">
                  <a:lumMod val="65000"/>
                  <a:lumOff val="35000"/>
                </a:srgbClr>
              </a:solidFill>
            </a:endParaRPr>
          </a:p>
        </p:txBody>
      </p:sp>
      <p:sp>
        <p:nvSpPr>
          <p:cNvPr id="8" name="Altbilgi Yer Tutucusu 7"/>
          <p:cNvSpPr>
            <a:spLocks noGrp="1"/>
          </p:cNvSpPr>
          <p:nvPr>
            <p:ph type="ftr" sz="quarter" idx="11"/>
          </p:nvPr>
        </p:nvSpPr>
        <p:spPr/>
        <p:txBody>
          <a:bodyPr/>
          <a:lstStyle/>
          <a:p>
            <a:endParaRPr lang="tr-TR" dirty="0">
              <a:solidFill>
                <a:srgbClr val="000000">
                  <a:lumMod val="65000"/>
                  <a:lumOff val="35000"/>
                </a:srgbClr>
              </a:solidFill>
            </a:endParaRPr>
          </a:p>
        </p:txBody>
      </p:sp>
      <p:sp>
        <p:nvSpPr>
          <p:cNvPr id="9" name="Slayt Numarası Yer Tutucusu 8"/>
          <p:cNvSpPr>
            <a:spLocks noGrp="1"/>
          </p:cNvSpPr>
          <p:nvPr>
            <p:ph type="sldNum" sz="quarter" idx="12"/>
          </p:nvPr>
        </p:nvSpPr>
        <p:spPr/>
        <p:txBody>
          <a:bodyPr/>
          <a:lstStyle/>
          <a:p>
            <a:fld id="{AAEAE4A8-A6E5-453E-B946-FB774B73F48C}" type="slidenum">
              <a:rPr lang="tr-TR" smtClean="0">
                <a:solidFill>
                  <a:srgbClr val="000000">
                    <a:lumMod val="65000"/>
                    <a:lumOff val="35000"/>
                  </a:srgbClr>
                </a:solidFill>
              </a:rPr>
              <a:pPr/>
              <a:t>‹#›</a:t>
            </a:fld>
            <a:endParaRPr lang="tr-TR" dirty="0">
              <a:solidFill>
                <a:srgbClr val="000000">
                  <a:lumMod val="65000"/>
                  <a:lumOff val="35000"/>
                </a:srgbClr>
              </a:solidFill>
            </a:endParaRPr>
          </a:p>
        </p:txBody>
      </p:sp>
    </p:spTree>
    <p:extLst>
      <p:ext uri="{BB962C8B-B14F-4D97-AF65-F5344CB8AC3E}">
        <p14:creationId xmlns:p14="http://schemas.microsoft.com/office/powerpoint/2010/main" val="262569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3305176"/>
            <a:ext cx="7772400" cy="1021556"/>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Altbilgi Yer Tutucusu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ayt Numarası Yer Tutucusu 5"/>
          <p:cNvSpPr>
            <a:spLocks noGrp="1"/>
          </p:cNvSpPr>
          <p:nvPr>
            <p:ph type="sldNum" sz="quarter" idx="12"/>
          </p:nvPr>
        </p:nvSpPr>
        <p:spPr/>
        <p:txBody>
          <a:bodyPr/>
          <a:lstStyle>
            <a:lvl1pPr fontAlgn="auto">
              <a:spcBef>
                <a:spcPts val="0"/>
              </a:spcBef>
              <a:spcAft>
                <a:spcPts val="0"/>
              </a:spcAft>
              <a:defRPr/>
            </a:lvl1pPr>
          </a:lstStyle>
          <a:p>
            <a:pPr>
              <a:defRPr/>
            </a:pPr>
            <a:fld id="{B91D27D9-226A-4BF9-87DD-A0431C672BB0}" type="slidenum">
              <a:rPr lang="en-US"/>
              <a:pPr>
                <a:defRPr/>
              </a:pPr>
              <a:t>‹#›</a:t>
            </a:fld>
            <a:endParaRPr lang="en-US"/>
          </a:p>
        </p:txBody>
      </p:sp>
    </p:spTree>
    <p:extLst>
      <p:ext uri="{BB962C8B-B14F-4D97-AF65-F5344CB8AC3E}">
        <p14:creationId xmlns:p14="http://schemas.microsoft.com/office/powerpoint/2010/main" val="2034342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dirty="0"/>
          </a:p>
        </p:txBody>
      </p:sp>
      <p:sp>
        <p:nvSpPr>
          <p:cNvPr id="3" name="Veri Yer Tutucusu 2"/>
          <p:cNvSpPr>
            <a:spLocks noGrp="1"/>
          </p:cNvSpPr>
          <p:nvPr>
            <p:ph type="dt" sz="half" idx="10"/>
          </p:nvPr>
        </p:nvSpPr>
        <p:spPr/>
        <p:txBody>
          <a:bodyPr/>
          <a:lstStyle/>
          <a:p>
            <a:fld id="{3E0FA9E5-6744-4841-888F-9E7CC0C2B7EC}" type="datetimeFigureOut">
              <a:rPr lang="tr-TR" smtClean="0">
                <a:solidFill>
                  <a:srgbClr val="000000">
                    <a:lumMod val="65000"/>
                    <a:lumOff val="35000"/>
                  </a:srgbClr>
                </a:solidFill>
              </a:rPr>
              <a:pPr/>
              <a:t>29.04.2025</a:t>
            </a:fld>
            <a:endParaRPr lang="tr-TR" dirty="0">
              <a:solidFill>
                <a:srgbClr val="000000">
                  <a:lumMod val="65000"/>
                  <a:lumOff val="35000"/>
                </a:srgbClr>
              </a:solidFill>
            </a:endParaRPr>
          </a:p>
        </p:txBody>
      </p:sp>
      <p:sp>
        <p:nvSpPr>
          <p:cNvPr id="4" name="Altbilgi Yer Tutucusu 3"/>
          <p:cNvSpPr>
            <a:spLocks noGrp="1"/>
          </p:cNvSpPr>
          <p:nvPr>
            <p:ph type="ftr" sz="quarter" idx="11"/>
          </p:nvPr>
        </p:nvSpPr>
        <p:spPr/>
        <p:txBody>
          <a:bodyPr/>
          <a:lstStyle/>
          <a:p>
            <a:endParaRPr lang="tr-TR" dirty="0">
              <a:solidFill>
                <a:srgbClr val="000000">
                  <a:lumMod val="65000"/>
                  <a:lumOff val="35000"/>
                </a:srgbClr>
              </a:solidFill>
            </a:endParaRPr>
          </a:p>
        </p:txBody>
      </p:sp>
      <p:sp>
        <p:nvSpPr>
          <p:cNvPr id="5" name="Slayt Numarası Yer Tutucusu 4"/>
          <p:cNvSpPr>
            <a:spLocks noGrp="1"/>
          </p:cNvSpPr>
          <p:nvPr>
            <p:ph type="sldNum" sz="quarter" idx="12"/>
          </p:nvPr>
        </p:nvSpPr>
        <p:spPr/>
        <p:txBody>
          <a:bodyPr/>
          <a:lstStyle/>
          <a:p>
            <a:fld id="{AAEAE4A8-A6E5-453E-B946-FB774B73F48C}" type="slidenum">
              <a:rPr lang="tr-TR" smtClean="0">
                <a:solidFill>
                  <a:srgbClr val="000000">
                    <a:lumMod val="65000"/>
                    <a:lumOff val="35000"/>
                  </a:srgbClr>
                </a:solidFill>
              </a:rPr>
              <a:pPr/>
              <a:t>‹#›</a:t>
            </a:fld>
            <a:endParaRPr lang="tr-TR" dirty="0">
              <a:solidFill>
                <a:srgbClr val="000000">
                  <a:lumMod val="65000"/>
                  <a:lumOff val="35000"/>
                </a:srgbClr>
              </a:solidFill>
            </a:endParaRPr>
          </a:p>
        </p:txBody>
      </p:sp>
    </p:spTree>
    <p:extLst>
      <p:ext uri="{BB962C8B-B14F-4D97-AF65-F5344CB8AC3E}">
        <p14:creationId xmlns:p14="http://schemas.microsoft.com/office/powerpoint/2010/main" val="899281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oş">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3E0FA9E5-6744-4841-888F-9E7CC0C2B7EC}" type="datetimeFigureOut">
              <a:rPr lang="tr-TR" smtClean="0">
                <a:solidFill>
                  <a:srgbClr val="000000">
                    <a:lumMod val="65000"/>
                    <a:lumOff val="35000"/>
                  </a:srgbClr>
                </a:solidFill>
              </a:rPr>
              <a:pPr/>
              <a:t>29.04.2025</a:t>
            </a:fld>
            <a:endParaRPr lang="tr-TR" dirty="0">
              <a:solidFill>
                <a:srgbClr val="000000">
                  <a:lumMod val="65000"/>
                  <a:lumOff val="35000"/>
                </a:srgbClr>
              </a:solidFill>
            </a:endParaRPr>
          </a:p>
        </p:txBody>
      </p:sp>
      <p:sp>
        <p:nvSpPr>
          <p:cNvPr id="3" name="Altbilgi Yer Tutucusu 2"/>
          <p:cNvSpPr>
            <a:spLocks noGrp="1"/>
          </p:cNvSpPr>
          <p:nvPr>
            <p:ph type="ftr" sz="quarter" idx="11"/>
          </p:nvPr>
        </p:nvSpPr>
        <p:spPr/>
        <p:txBody>
          <a:bodyPr/>
          <a:lstStyle/>
          <a:p>
            <a:endParaRPr lang="tr-TR" dirty="0">
              <a:solidFill>
                <a:srgbClr val="000000">
                  <a:lumMod val="65000"/>
                  <a:lumOff val="35000"/>
                </a:srgbClr>
              </a:solidFill>
            </a:endParaRPr>
          </a:p>
        </p:txBody>
      </p:sp>
      <p:sp>
        <p:nvSpPr>
          <p:cNvPr id="4" name="Slayt Numarası Yer Tutucusu 3"/>
          <p:cNvSpPr>
            <a:spLocks noGrp="1"/>
          </p:cNvSpPr>
          <p:nvPr>
            <p:ph type="sldNum" sz="quarter" idx="12"/>
          </p:nvPr>
        </p:nvSpPr>
        <p:spPr/>
        <p:txBody>
          <a:bodyPr/>
          <a:lstStyle/>
          <a:p>
            <a:fld id="{AAEAE4A8-A6E5-453E-B946-FB774B73F48C}" type="slidenum">
              <a:rPr lang="tr-TR" smtClean="0">
                <a:solidFill>
                  <a:srgbClr val="000000">
                    <a:lumMod val="65000"/>
                    <a:lumOff val="35000"/>
                  </a:srgbClr>
                </a:solidFill>
              </a:rPr>
              <a:pPr/>
              <a:t>‹#›</a:t>
            </a:fld>
            <a:endParaRPr lang="tr-TR" dirty="0">
              <a:solidFill>
                <a:srgbClr val="000000">
                  <a:lumMod val="65000"/>
                  <a:lumOff val="35000"/>
                </a:srgbClr>
              </a:solidFill>
            </a:endParaRPr>
          </a:p>
        </p:txBody>
      </p:sp>
    </p:spTree>
    <p:extLst>
      <p:ext uri="{BB962C8B-B14F-4D97-AF65-F5344CB8AC3E}">
        <p14:creationId xmlns:p14="http://schemas.microsoft.com/office/powerpoint/2010/main" val="3657585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Başlıklı İçeri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799118" y="400050"/>
            <a:ext cx="3086904" cy="1143000"/>
          </a:xfrm>
        </p:spPr>
        <p:txBody>
          <a:bodyPr anchor="b">
            <a:normAutofit/>
          </a:bodyPr>
          <a:lstStyle>
            <a:lvl1pPr algn="l">
              <a:defRPr sz="2700" b="1"/>
            </a:lvl1pPr>
          </a:lstStyle>
          <a:p>
            <a:r>
              <a:rPr lang="tr-TR" smtClean="0"/>
              <a:t>Asıl başlık stili için tıklatın</a:t>
            </a:r>
            <a:endParaRPr lang="tr-TR" dirty="0"/>
          </a:p>
        </p:txBody>
      </p:sp>
      <p:sp>
        <p:nvSpPr>
          <p:cNvPr id="3" name="İçerik Yer Tutucusu 2"/>
          <p:cNvSpPr>
            <a:spLocks noGrp="1"/>
          </p:cNvSpPr>
          <p:nvPr>
            <p:ph idx="1"/>
          </p:nvPr>
        </p:nvSpPr>
        <p:spPr>
          <a:xfrm>
            <a:off x="4400506" y="400050"/>
            <a:ext cx="4401696" cy="4114800"/>
          </a:xfrm>
        </p:spPr>
        <p:txBody>
          <a:bodyPr>
            <a:normAutofit/>
          </a:bodyPr>
          <a:lstStyle>
            <a:lvl1pPr>
              <a:defRPr sz="15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Metin Yer Tutucusu 3"/>
          <p:cNvSpPr>
            <a:spLocks noGrp="1"/>
          </p:cNvSpPr>
          <p:nvPr>
            <p:ph type="body" sz="half" idx="2"/>
          </p:nvPr>
        </p:nvSpPr>
        <p:spPr>
          <a:xfrm>
            <a:off x="799118" y="1657350"/>
            <a:ext cx="3086904" cy="2857500"/>
          </a:xfrm>
        </p:spPr>
        <p:txBody>
          <a:bodyPr>
            <a:normAutofit/>
          </a:bodyPr>
          <a:lstStyle>
            <a:lvl1pPr marL="0" indent="0">
              <a:lnSpc>
                <a:spcPct val="110000"/>
              </a:lnSpc>
              <a:spcBef>
                <a:spcPts val="450"/>
              </a:spcBef>
              <a:buNone/>
              <a:defRPr sz="1400">
                <a:solidFill>
                  <a:schemeClr val="tx1">
                    <a:lumMod val="65000"/>
                    <a:lumOff val="35000"/>
                  </a:schemeClr>
                </a:solidFill>
              </a:defRPr>
            </a:lvl1pPr>
            <a:lvl2pPr marL="342946" indent="0">
              <a:buNone/>
              <a:defRPr sz="900"/>
            </a:lvl2pPr>
            <a:lvl3pPr marL="685891" indent="0">
              <a:buNone/>
              <a:defRPr sz="800"/>
            </a:lvl3pPr>
            <a:lvl4pPr marL="1028837" indent="0">
              <a:buNone/>
              <a:defRPr sz="700"/>
            </a:lvl4pPr>
            <a:lvl5pPr marL="1371783" indent="0">
              <a:buNone/>
              <a:defRPr sz="700"/>
            </a:lvl5pPr>
            <a:lvl6pPr marL="1714729" indent="0">
              <a:buNone/>
              <a:defRPr sz="700"/>
            </a:lvl6pPr>
            <a:lvl7pPr marL="2057674" indent="0">
              <a:buNone/>
              <a:defRPr sz="700"/>
            </a:lvl7pPr>
            <a:lvl8pPr marL="2400620" indent="0">
              <a:buNone/>
              <a:defRPr sz="700"/>
            </a:lvl8pPr>
            <a:lvl9pPr marL="2743566" indent="0">
              <a:buNone/>
              <a:defRPr sz="7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3E0FA9E5-6744-4841-888F-9E7CC0C2B7EC}" type="datetimeFigureOut">
              <a:rPr lang="tr-TR" smtClean="0">
                <a:solidFill>
                  <a:srgbClr val="000000">
                    <a:lumMod val="65000"/>
                    <a:lumOff val="35000"/>
                  </a:srgbClr>
                </a:solidFill>
              </a:rPr>
              <a:pPr/>
              <a:t>29.04.2025</a:t>
            </a:fld>
            <a:endParaRPr lang="tr-TR" dirty="0">
              <a:solidFill>
                <a:srgbClr val="000000">
                  <a:lumMod val="65000"/>
                  <a:lumOff val="35000"/>
                </a:srgbClr>
              </a:solidFill>
            </a:endParaRPr>
          </a:p>
        </p:txBody>
      </p:sp>
      <p:sp>
        <p:nvSpPr>
          <p:cNvPr id="6" name="Altbilgi Yer Tutucusu 5"/>
          <p:cNvSpPr>
            <a:spLocks noGrp="1"/>
          </p:cNvSpPr>
          <p:nvPr>
            <p:ph type="ftr" sz="quarter" idx="11"/>
          </p:nvPr>
        </p:nvSpPr>
        <p:spPr/>
        <p:txBody>
          <a:bodyPr/>
          <a:lstStyle/>
          <a:p>
            <a:endParaRPr lang="tr-TR" dirty="0">
              <a:solidFill>
                <a:srgbClr val="000000">
                  <a:lumMod val="65000"/>
                  <a:lumOff val="35000"/>
                </a:srgbClr>
              </a:solidFill>
            </a:endParaRPr>
          </a:p>
        </p:txBody>
      </p:sp>
      <p:sp>
        <p:nvSpPr>
          <p:cNvPr id="7" name="Slayt Numarası Yer Tutucusu 6"/>
          <p:cNvSpPr>
            <a:spLocks noGrp="1"/>
          </p:cNvSpPr>
          <p:nvPr>
            <p:ph type="sldNum" sz="quarter" idx="12"/>
          </p:nvPr>
        </p:nvSpPr>
        <p:spPr/>
        <p:txBody>
          <a:bodyPr/>
          <a:lstStyle/>
          <a:p>
            <a:fld id="{AAEAE4A8-A6E5-453E-B946-FB774B73F48C}" type="slidenum">
              <a:rPr lang="tr-TR" smtClean="0">
                <a:solidFill>
                  <a:srgbClr val="000000">
                    <a:lumMod val="65000"/>
                    <a:lumOff val="35000"/>
                  </a:srgbClr>
                </a:solidFill>
              </a:rPr>
              <a:pPr/>
              <a:t>‹#›</a:t>
            </a:fld>
            <a:endParaRPr lang="tr-TR" dirty="0">
              <a:solidFill>
                <a:srgbClr val="000000">
                  <a:lumMod val="65000"/>
                  <a:lumOff val="35000"/>
                </a:srgbClr>
              </a:solidFill>
            </a:endParaRPr>
          </a:p>
        </p:txBody>
      </p:sp>
    </p:spTree>
    <p:extLst>
      <p:ext uri="{BB962C8B-B14F-4D97-AF65-F5344CB8AC3E}">
        <p14:creationId xmlns:p14="http://schemas.microsoft.com/office/powerpoint/2010/main" val="579701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Başlıklı Resi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799118" y="400050"/>
            <a:ext cx="3086904" cy="1143000"/>
          </a:xfrm>
        </p:spPr>
        <p:txBody>
          <a:bodyPr anchor="b">
            <a:noAutofit/>
          </a:bodyPr>
          <a:lstStyle>
            <a:lvl1pPr algn="l">
              <a:defRPr sz="2700" b="1"/>
            </a:lvl1pPr>
          </a:lstStyle>
          <a:p>
            <a:r>
              <a:rPr lang="tr-TR" smtClean="0"/>
              <a:t>Asıl başlık stili için tıklatın</a:t>
            </a:r>
            <a:endParaRPr lang="tr-TR" dirty="0"/>
          </a:p>
        </p:txBody>
      </p:sp>
      <p:sp>
        <p:nvSpPr>
          <p:cNvPr id="3" name="Resim Yer Tutucusu 2"/>
          <p:cNvSpPr>
            <a:spLocks noGrp="1"/>
          </p:cNvSpPr>
          <p:nvPr>
            <p:ph type="pic" idx="1"/>
          </p:nvPr>
        </p:nvSpPr>
        <p:spPr>
          <a:xfrm>
            <a:off x="4400505" y="400050"/>
            <a:ext cx="4336259" cy="4343400"/>
          </a:xfrm>
          <a:ln w="50800">
            <a:solidFill>
              <a:schemeClr val="tx1">
                <a:lumMod val="65000"/>
                <a:lumOff val="35000"/>
              </a:schemeClr>
            </a:solidFill>
            <a:miter lim="800000"/>
          </a:ln>
        </p:spPr>
        <p:txBody>
          <a:bodyPr>
            <a:normAutofit/>
          </a:bodyPr>
          <a:lstStyle>
            <a:lvl1pPr marL="0" indent="0" algn="ctr">
              <a:buNone/>
              <a:defRPr sz="1800"/>
            </a:lvl1pPr>
            <a:lvl2pPr marL="342946" indent="0">
              <a:buNone/>
              <a:defRPr sz="2100"/>
            </a:lvl2pPr>
            <a:lvl3pPr marL="685891" indent="0">
              <a:buNone/>
              <a:defRPr sz="1800"/>
            </a:lvl3pPr>
            <a:lvl4pPr marL="1028837" indent="0">
              <a:buNone/>
              <a:defRPr sz="1500"/>
            </a:lvl4pPr>
            <a:lvl5pPr marL="1371783" indent="0">
              <a:buNone/>
              <a:defRPr sz="1500"/>
            </a:lvl5pPr>
            <a:lvl6pPr marL="1714729" indent="0">
              <a:buNone/>
              <a:defRPr sz="1500"/>
            </a:lvl6pPr>
            <a:lvl7pPr marL="2057674" indent="0">
              <a:buNone/>
              <a:defRPr sz="1500"/>
            </a:lvl7pPr>
            <a:lvl8pPr marL="2400620" indent="0">
              <a:buNone/>
              <a:defRPr sz="1500"/>
            </a:lvl8pPr>
            <a:lvl9pPr marL="2743566" indent="0">
              <a:buNone/>
              <a:defRPr sz="1500"/>
            </a:lvl9pPr>
          </a:lstStyle>
          <a:p>
            <a:r>
              <a:rPr lang="tr-TR" smtClean="0"/>
              <a:t>Resim eklemek için simgeyi tıklatın</a:t>
            </a:r>
            <a:endParaRPr lang="tr-TR" dirty="0"/>
          </a:p>
        </p:txBody>
      </p:sp>
      <p:sp>
        <p:nvSpPr>
          <p:cNvPr id="4" name="Metin Yer Tutucusu 3"/>
          <p:cNvSpPr>
            <a:spLocks noGrp="1"/>
          </p:cNvSpPr>
          <p:nvPr>
            <p:ph type="body" sz="half" idx="2"/>
          </p:nvPr>
        </p:nvSpPr>
        <p:spPr>
          <a:xfrm>
            <a:off x="799118" y="1657350"/>
            <a:ext cx="3086904" cy="2857500"/>
          </a:xfrm>
        </p:spPr>
        <p:txBody>
          <a:bodyPr>
            <a:normAutofit/>
          </a:bodyPr>
          <a:lstStyle>
            <a:lvl1pPr marL="0" indent="0">
              <a:lnSpc>
                <a:spcPct val="110000"/>
              </a:lnSpc>
              <a:spcBef>
                <a:spcPts val="450"/>
              </a:spcBef>
              <a:buNone/>
              <a:defRPr sz="1400"/>
            </a:lvl1pPr>
            <a:lvl2pPr marL="342946" indent="0">
              <a:buNone/>
              <a:defRPr sz="900"/>
            </a:lvl2pPr>
            <a:lvl3pPr marL="685891" indent="0">
              <a:buNone/>
              <a:defRPr sz="800"/>
            </a:lvl3pPr>
            <a:lvl4pPr marL="1028837" indent="0">
              <a:buNone/>
              <a:defRPr sz="700"/>
            </a:lvl4pPr>
            <a:lvl5pPr marL="1371783" indent="0">
              <a:buNone/>
              <a:defRPr sz="700"/>
            </a:lvl5pPr>
            <a:lvl6pPr marL="1714729" indent="0">
              <a:buNone/>
              <a:defRPr sz="700"/>
            </a:lvl6pPr>
            <a:lvl7pPr marL="2057674" indent="0">
              <a:buNone/>
              <a:defRPr sz="700"/>
            </a:lvl7pPr>
            <a:lvl8pPr marL="2400620" indent="0">
              <a:buNone/>
              <a:defRPr sz="700"/>
            </a:lvl8pPr>
            <a:lvl9pPr marL="2743566" indent="0">
              <a:buNone/>
              <a:defRPr sz="700"/>
            </a:lvl9pPr>
          </a:lstStyle>
          <a:p>
            <a:pPr lvl="0"/>
            <a:r>
              <a:rPr lang="tr-TR" smtClean="0"/>
              <a:t>Asıl metin stillerini düzenlemek için tıklatın</a:t>
            </a:r>
          </a:p>
        </p:txBody>
      </p:sp>
    </p:spTree>
    <p:extLst>
      <p:ext uri="{BB962C8B-B14F-4D97-AF65-F5344CB8AC3E}">
        <p14:creationId xmlns:p14="http://schemas.microsoft.com/office/powerpoint/2010/main" val="2452679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dirty="0"/>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Veri Yer Tutucusu 3"/>
          <p:cNvSpPr>
            <a:spLocks noGrp="1"/>
          </p:cNvSpPr>
          <p:nvPr>
            <p:ph type="dt" sz="half" idx="10"/>
          </p:nvPr>
        </p:nvSpPr>
        <p:spPr/>
        <p:txBody>
          <a:bodyPr/>
          <a:lstStyle/>
          <a:p>
            <a:fld id="{3E0FA9E5-6744-4841-888F-9E7CC0C2B7EC}" type="datetimeFigureOut">
              <a:rPr lang="tr-TR" smtClean="0">
                <a:solidFill>
                  <a:srgbClr val="000000">
                    <a:lumMod val="65000"/>
                    <a:lumOff val="35000"/>
                  </a:srgbClr>
                </a:solidFill>
              </a:rPr>
              <a:pPr/>
              <a:t>29.04.2025</a:t>
            </a:fld>
            <a:endParaRPr lang="tr-TR" dirty="0">
              <a:solidFill>
                <a:srgbClr val="000000">
                  <a:lumMod val="65000"/>
                  <a:lumOff val="35000"/>
                </a:srgbClr>
              </a:solidFill>
            </a:endParaRPr>
          </a:p>
        </p:txBody>
      </p:sp>
      <p:sp>
        <p:nvSpPr>
          <p:cNvPr id="5" name="Altbilgi Yer Tutucusu 4"/>
          <p:cNvSpPr>
            <a:spLocks noGrp="1"/>
          </p:cNvSpPr>
          <p:nvPr>
            <p:ph type="ftr" sz="quarter" idx="11"/>
          </p:nvPr>
        </p:nvSpPr>
        <p:spPr/>
        <p:txBody>
          <a:bodyPr/>
          <a:lstStyle/>
          <a:p>
            <a:endParaRPr lang="tr-TR" dirty="0">
              <a:solidFill>
                <a:srgbClr val="000000">
                  <a:lumMod val="65000"/>
                  <a:lumOff val="35000"/>
                </a:srgbClr>
              </a:solidFill>
            </a:endParaRPr>
          </a:p>
        </p:txBody>
      </p:sp>
      <p:sp>
        <p:nvSpPr>
          <p:cNvPr id="6" name="Slayt Numarası Yer Tutucusu 5"/>
          <p:cNvSpPr>
            <a:spLocks noGrp="1"/>
          </p:cNvSpPr>
          <p:nvPr>
            <p:ph type="sldNum" sz="quarter" idx="12"/>
          </p:nvPr>
        </p:nvSpPr>
        <p:spPr/>
        <p:txBody>
          <a:bodyPr/>
          <a:lstStyle/>
          <a:p>
            <a:fld id="{AAEAE4A8-A6E5-453E-B946-FB774B73F48C}" type="slidenum">
              <a:rPr lang="tr-TR" smtClean="0">
                <a:solidFill>
                  <a:srgbClr val="000000">
                    <a:lumMod val="65000"/>
                    <a:lumOff val="35000"/>
                  </a:srgbClr>
                </a:solidFill>
              </a:rPr>
              <a:pPr/>
              <a:t>‹#›</a:t>
            </a:fld>
            <a:endParaRPr lang="tr-TR" dirty="0">
              <a:solidFill>
                <a:srgbClr val="000000">
                  <a:lumMod val="65000"/>
                  <a:lumOff val="35000"/>
                </a:srgbClr>
              </a:solidFill>
            </a:endParaRPr>
          </a:p>
        </p:txBody>
      </p:sp>
    </p:spTree>
    <p:extLst>
      <p:ext uri="{BB962C8B-B14F-4D97-AF65-F5344CB8AC3E}">
        <p14:creationId xmlns:p14="http://schemas.microsoft.com/office/powerpoint/2010/main" val="1609526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72771" y="400050"/>
            <a:ext cx="1772112" cy="4114800"/>
          </a:xfrm>
        </p:spPr>
        <p:txBody>
          <a:bodyPr vert="eaVert"/>
          <a:lstStyle/>
          <a:p>
            <a:r>
              <a:rPr lang="tr-TR" smtClean="0"/>
              <a:t>Asıl başlık stili için tıklatın</a:t>
            </a:r>
            <a:endParaRPr lang="tr-TR" dirty="0"/>
          </a:p>
        </p:txBody>
      </p:sp>
      <p:sp>
        <p:nvSpPr>
          <p:cNvPr id="3" name="Dikey Metin Yer Tutucusu 2"/>
          <p:cNvSpPr>
            <a:spLocks noGrp="1"/>
          </p:cNvSpPr>
          <p:nvPr>
            <p:ph type="body" orient="vert" idx="1"/>
          </p:nvPr>
        </p:nvSpPr>
        <p:spPr>
          <a:xfrm>
            <a:off x="799118" y="400050"/>
            <a:ext cx="5602158" cy="41148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Veri Yer Tutucusu 3"/>
          <p:cNvSpPr>
            <a:spLocks noGrp="1"/>
          </p:cNvSpPr>
          <p:nvPr>
            <p:ph type="dt" sz="half" idx="10"/>
          </p:nvPr>
        </p:nvSpPr>
        <p:spPr/>
        <p:txBody>
          <a:bodyPr/>
          <a:lstStyle/>
          <a:p>
            <a:fld id="{3E0FA9E5-6744-4841-888F-9E7CC0C2B7EC}" type="datetimeFigureOut">
              <a:rPr lang="tr-TR" smtClean="0">
                <a:solidFill>
                  <a:srgbClr val="000000">
                    <a:lumMod val="65000"/>
                    <a:lumOff val="35000"/>
                  </a:srgbClr>
                </a:solidFill>
              </a:rPr>
              <a:pPr/>
              <a:t>29.04.2025</a:t>
            </a:fld>
            <a:endParaRPr lang="tr-TR" dirty="0">
              <a:solidFill>
                <a:srgbClr val="000000">
                  <a:lumMod val="65000"/>
                  <a:lumOff val="35000"/>
                </a:srgbClr>
              </a:solidFill>
            </a:endParaRPr>
          </a:p>
        </p:txBody>
      </p:sp>
      <p:sp>
        <p:nvSpPr>
          <p:cNvPr id="5" name="Altbilgi Yer Tutucusu 4"/>
          <p:cNvSpPr>
            <a:spLocks noGrp="1"/>
          </p:cNvSpPr>
          <p:nvPr>
            <p:ph type="ftr" sz="quarter" idx="11"/>
          </p:nvPr>
        </p:nvSpPr>
        <p:spPr/>
        <p:txBody>
          <a:bodyPr/>
          <a:lstStyle/>
          <a:p>
            <a:endParaRPr lang="tr-TR" dirty="0">
              <a:solidFill>
                <a:srgbClr val="000000">
                  <a:lumMod val="65000"/>
                  <a:lumOff val="35000"/>
                </a:srgbClr>
              </a:solidFill>
            </a:endParaRPr>
          </a:p>
        </p:txBody>
      </p:sp>
      <p:sp>
        <p:nvSpPr>
          <p:cNvPr id="6" name="Slayt Numarası Yer Tutucusu 5"/>
          <p:cNvSpPr>
            <a:spLocks noGrp="1"/>
          </p:cNvSpPr>
          <p:nvPr>
            <p:ph type="sldNum" sz="quarter" idx="12"/>
          </p:nvPr>
        </p:nvSpPr>
        <p:spPr/>
        <p:txBody>
          <a:bodyPr/>
          <a:lstStyle/>
          <a:p>
            <a:fld id="{AAEAE4A8-A6E5-453E-B946-FB774B73F48C}" type="slidenum">
              <a:rPr lang="tr-TR" smtClean="0">
                <a:solidFill>
                  <a:srgbClr val="000000">
                    <a:lumMod val="65000"/>
                    <a:lumOff val="35000"/>
                  </a:srgbClr>
                </a:solidFill>
              </a:rPr>
              <a:pPr/>
              <a:t>‹#›</a:t>
            </a:fld>
            <a:endParaRPr lang="tr-TR" dirty="0">
              <a:solidFill>
                <a:srgbClr val="000000">
                  <a:lumMod val="65000"/>
                  <a:lumOff val="35000"/>
                </a:srgbClr>
              </a:solidFill>
            </a:endParaRPr>
          </a:p>
        </p:txBody>
      </p:sp>
    </p:spTree>
    <p:extLst>
      <p:ext uri="{BB962C8B-B14F-4D97-AF65-F5344CB8AC3E}">
        <p14:creationId xmlns:p14="http://schemas.microsoft.com/office/powerpoint/2010/main" val="325228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200151"/>
            <a:ext cx="4038600" cy="277534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200151"/>
            <a:ext cx="4038600" cy="277534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Altbilgi Yer Tutucusu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ayt Numarası Yer Tutucusu 6"/>
          <p:cNvSpPr>
            <a:spLocks noGrp="1"/>
          </p:cNvSpPr>
          <p:nvPr>
            <p:ph type="sldNum" sz="quarter" idx="12"/>
          </p:nvPr>
        </p:nvSpPr>
        <p:spPr/>
        <p:txBody>
          <a:bodyPr/>
          <a:lstStyle>
            <a:lvl1pPr fontAlgn="auto">
              <a:spcBef>
                <a:spcPts val="0"/>
              </a:spcBef>
              <a:spcAft>
                <a:spcPts val="0"/>
              </a:spcAft>
              <a:defRPr/>
            </a:lvl1pPr>
          </a:lstStyle>
          <a:p>
            <a:pPr>
              <a:defRPr/>
            </a:pPr>
            <a:fld id="{92DA8AD2-C089-43A0-A805-7F6FDC09D1C6}" type="slidenum">
              <a:rPr lang="en-US"/>
              <a:pPr>
                <a:defRPr/>
              </a:pPr>
              <a:t>‹#›</a:t>
            </a:fld>
            <a:endParaRPr lang="en-US"/>
          </a:p>
        </p:txBody>
      </p:sp>
    </p:spTree>
    <p:extLst>
      <p:ext uri="{BB962C8B-B14F-4D97-AF65-F5344CB8AC3E}">
        <p14:creationId xmlns:p14="http://schemas.microsoft.com/office/powerpoint/2010/main" val="1052673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8" name="Altbilgi Yer Tutucusu 7"/>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Slayt Numarası Yer Tutucusu 8"/>
          <p:cNvSpPr>
            <a:spLocks noGrp="1"/>
          </p:cNvSpPr>
          <p:nvPr>
            <p:ph type="sldNum" sz="quarter" idx="12"/>
          </p:nvPr>
        </p:nvSpPr>
        <p:spPr/>
        <p:txBody>
          <a:bodyPr/>
          <a:lstStyle>
            <a:lvl1pPr fontAlgn="auto">
              <a:spcBef>
                <a:spcPts val="0"/>
              </a:spcBef>
              <a:spcAft>
                <a:spcPts val="0"/>
              </a:spcAft>
              <a:defRPr/>
            </a:lvl1pPr>
          </a:lstStyle>
          <a:p>
            <a:pPr>
              <a:defRPr/>
            </a:pPr>
            <a:fld id="{691714AE-2F4B-4B45-BE44-767738420D6A}" type="slidenum">
              <a:rPr lang="en-US"/>
              <a:pPr>
                <a:defRPr/>
              </a:pPr>
              <a:t>‹#›</a:t>
            </a:fld>
            <a:endParaRPr lang="en-US"/>
          </a:p>
        </p:txBody>
      </p:sp>
    </p:spTree>
    <p:extLst>
      <p:ext uri="{BB962C8B-B14F-4D97-AF65-F5344CB8AC3E}">
        <p14:creationId xmlns:p14="http://schemas.microsoft.com/office/powerpoint/2010/main" val="270509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4" name="Altbilgi Yer Tutucusu 3"/>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Slayt Numarası Yer Tutucusu 4"/>
          <p:cNvSpPr>
            <a:spLocks noGrp="1"/>
          </p:cNvSpPr>
          <p:nvPr>
            <p:ph type="sldNum" sz="quarter" idx="12"/>
          </p:nvPr>
        </p:nvSpPr>
        <p:spPr/>
        <p:txBody>
          <a:bodyPr/>
          <a:lstStyle>
            <a:lvl1pPr fontAlgn="auto">
              <a:spcBef>
                <a:spcPts val="0"/>
              </a:spcBef>
              <a:spcAft>
                <a:spcPts val="0"/>
              </a:spcAft>
              <a:defRPr/>
            </a:lvl1pPr>
          </a:lstStyle>
          <a:p>
            <a:pPr>
              <a:defRPr/>
            </a:pPr>
            <a:fld id="{7F8132E9-6195-4E75-B68A-73B681BD4D70}" type="slidenum">
              <a:rPr lang="en-US"/>
              <a:pPr>
                <a:defRPr/>
              </a:pPr>
              <a:t>‹#›</a:t>
            </a:fld>
            <a:endParaRPr lang="en-US"/>
          </a:p>
        </p:txBody>
      </p:sp>
    </p:spTree>
    <p:extLst>
      <p:ext uri="{BB962C8B-B14F-4D97-AF65-F5344CB8AC3E}">
        <p14:creationId xmlns:p14="http://schemas.microsoft.com/office/powerpoint/2010/main" val="5763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3" name="Altbilgi Yer Tutucusu 2"/>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Slayt Numarası Yer Tutucusu 3"/>
          <p:cNvSpPr>
            <a:spLocks noGrp="1"/>
          </p:cNvSpPr>
          <p:nvPr>
            <p:ph type="sldNum" sz="quarter" idx="12"/>
          </p:nvPr>
        </p:nvSpPr>
        <p:spPr/>
        <p:txBody>
          <a:bodyPr/>
          <a:lstStyle>
            <a:lvl1pPr fontAlgn="auto">
              <a:spcBef>
                <a:spcPts val="0"/>
              </a:spcBef>
              <a:spcAft>
                <a:spcPts val="0"/>
              </a:spcAft>
              <a:defRPr/>
            </a:lvl1pPr>
          </a:lstStyle>
          <a:p>
            <a:pPr>
              <a:defRPr/>
            </a:pPr>
            <a:fld id="{A8E9A36E-EB2D-436C-85BB-6D08EF90FCA1}" type="slidenum">
              <a:rPr lang="en-US"/>
              <a:pPr>
                <a:defRPr/>
              </a:pPr>
              <a:t>‹#›</a:t>
            </a:fld>
            <a:endParaRPr lang="en-US"/>
          </a:p>
        </p:txBody>
      </p:sp>
    </p:spTree>
    <p:extLst>
      <p:ext uri="{BB962C8B-B14F-4D97-AF65-F5344CB8AC3E}">
        <p14:creationId xmlns:p14="http://schemas.microsoft.com/office/powerpoint/2010/main" val="2231906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1" y="204787"/>
            <a:ext cx="3008313" cy="871538"/>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Altbilgi Yer Tutucusu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ayt Numarası Yer Tutucusu 6"/>
          <p:cNvSpPr>
            <a:spLocks noGrp="1"/>
          </p:cNvSpPr>
          <p:nvPr>
            <p:ph type="sldNum" sz="quarter" idx="12"/>
          </p:nvPr>
        </p:nvSpPr>
        <p:spPr/>
        <p:txBody>
          <a:bodyPr/>
          <a:lstStyle>
            <a:lvl1pPr fontAlgn="auto">
              <a:spcBef>
                <a:spcPts val="0"/>
              </a:spcBef>
              <a:spcAft>
                <a:spcPts val="0"/>
              </a:spcAft>
              <a:defRPr/>
            </a:lvl1pPr>
          </a:lstStyle>
          <a:p>
            <a:pPr>
              <a:defRPr/>
            </a:pPr>
            <a:fld id="{1262C194-29ED-4438-BCC4-03C37E1AE3E2}" type="slidenum">
              <a:rPr lang="en-US"/>
              <a:pPr>
                <a:defRPr/>
              </a:pPr>
              <a:t>‹#›</a:t>
            </a:fld>
            <a:endParaRPr lang="en-US"/>
          </a:p>
        </p:txBody>
      </p:sp>
    </p:spTree>
    <p:extLst>
      <p:ext uri="{BB962C8B-B14F-4D97-AF65-F5344CB8AC3E}">
        <p14:creationId xmlns:p14="http://schemas.microsoft.com/office/powerpoint/2010/main" val="867485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3600450"/>
            <a:ext cx="5486400" cy="425054"/>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Metin Yer Tutucusu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Altbilgi Yer Tutucusu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ayt Numarası Yer Tutucusu 6"/>
          <p:cNvSpPr>
            <a:spLocks noGrp="1"/>
          </p:cNvSpPr>
          <p:nvPr>
            <p:ph type="sldNum" sz="quarter" idx="12"/>
          </p:nvPr>
        </p:nvSpPr>
        <p:spPr/>
        <p:txBody>
          <a:bodyPr/>
          <a:lstStyle>
            <a:lvl1pPr fontAlgn="auto">
              <a:spcBef>
                <a:spcPts val="0"/>
              </a:spcBef>
              <a:spcAft>
                <a:spcPts val="0"/>
              </a:spcAft>
              <a:defRPr/>
            </a:lvl1pPr>
          </a:lstStyle>
          <a:p>
            <a:pPr>
              <a:defRPr/>
            </a:pPr>
            <a:fld id="{DCBC9036-10D8-4194-8BEF-A4F715A491E8}" type="slidenum">
              <a:rPr lang="en-US"/>
              <a:pPr>
                <a:defRPr/>
              </a:pPr>
              <a:t>‹#›</a:t>
            </a:fld>
            <a:endParaRPr lang="en-US"/>
          </a:p>
        </p:txBody>
      </p:sp>
    </p:spTree>
    <p:extLst>
      <p:ext uri="{BB962C8B-B14F-4D97-AF65-F5344CB8AC3E}">
        <p14:creationId xmlns:p14="http://schemas.microsoft.com/office/powerpoint/2010/main" val="876969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3.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dot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05979"/>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Rectangle 3"/>
          <p:cNvSpPr>
            <a:spLocks noGrp="1" noChangeArrowheads="1"/>
          </p:cNvSpPr>
          <p:nvPr>
            <p:ph type="body" idx="1"/>
          </p:nvPr>
        </p:nvSpPr>
        <p:spPr bwMode="auto">
          <a:xfrm>
            <a:off x="457200" y="1200151"/>
            <a:ext cx="8229600" cy="277534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smtClean="0">
                <a:solidFill>
                  <a:srgbClr val="4C4C4C"/>
                </a:solidFill>
                <a:latin typeface="+mn-lt"/>
                <a:cs typeface="+mn-cs"/>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smtClean="0">
                <a:solidFill>
                  <a:srgbClr val="4C4C4C"/>
                </a:solidFill>
                <a:latin typeface="+mn-lt"/>
                <a:cs typeface="+mn-cs"/>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smtClean="0">
                <a:solidFill>
                  <a:srgbClr val="4C4C4C"/>
                </a:solidFill>
                <a:latin typeface="+mn-lt"/>
                <a:cs typeface="+mn-cs"/>
              </a:defRPr>
            </a:lvl1pPr>
          </a:lstStyle>
          <a:p>
            <a:pPr fontAlgn="base">
              <a:spcBef>
                <a:spcPct val="0"/>
              </a:spcBef>
              <a:spcAft>
                <a:spcPct val="0"/>
              </a:spcAft>
              <a:defRPr/>
            </a:pPr>
            <a:fld id="{8BB8E7EA-5957-41FE-888A-1A1F8EF54D58}" type="slidenum">
              <a:rPr lang="en-US"/>
              <a:pPr fontAlgn="base">
                <a:spcBef>
                  <a:spcPct val="0"/>
                </a:spcBef>
                <a:spcAft>
                  <a:spcPct val="0"/>
                </a:spcAft>
                <a:defRPr/>
              </a:pPr>
              <a:t>‹#›</a:t>
            </a:fld>
            <a:endParaRPr lang="en-US"/>
          </a:p>
        </p:txBody>
      </p:sp>
      <p:pic>
        <p:nvPicPr>
          <p:cNvPr id="13319" name="Picture 21" descr="justpad"/>
          <p:cNvPicPr>
            <a:picLocks noChangeAspect="1" noChangeArrowheads="1"/>
          </p:cNvPicPr>
          <p:nvPr/>
        </p:nvPicPr>
        <p:blipFill>
          <a:blip r:embed="rId15"/>
          <a:srcRect l="1335" t="253" r="1352" b="276"/>
          <a:stretch>
            <a:fillRect/>
          </a:stretch>
        </p:blipFill>
        <p:spPr bwMode="auto">
          <a:xfrm>
            <a:off x="0" y="0"/>
            <a:ext cx="9144000" cy="5143500"/>
          </a:xfrm>
          <a:prstGeom prst="rect">
            <a:avLst/>
          </a:prstGeom>
          <a:noFill/>
          <a:ln w="9525">
            <a:noFill/>
            <a:miter lim="800000"/>
            <a:headEnd/>
            <a:tailEnd/>
          </a:ln>
        </p:spPr>
      </p:pic>
    </p:spTree>
    <p:extLst>
      <p:ext uri="{BB962C8B-B14F-4D97-AF65-F5344CB8AC3E}">
        <p14:creationId xmlns:p14="http://schemas.microsoft.com/office/powerpoint/2010/main" val="4738741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dot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solidFill>
                  <a:prstClr val="black">
                    <a:tint val="75000"/>
                  </a:prstClr>
                </a:solidFill>
              </a:rPr>
              <a:pPr/>
              <a:t>29.04.2025</a:t>
            </a:fld>
            <a:endParaRPr lang="tr-TR">
              <a:solidFill>
                <a:prstClr val="black">
                  <a:tint val="75000"/>
                </a:prstClr>
              </a:solidFill>
            </a:endParaRPr>
          </a:p>
        </p:txBody>
      </p:sp>
      <p:sp>
        <p:nvSpPr>
          <p:cNvPr id="5" name="4 Altbilgi Yer Tutucusu"/>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5 Slayt Numarası Yer Tutucusu"/>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06709305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799117" y="400050"/>
            <a:ext cx="6516798" cy="800100"/>
          </a:xfrm>
          <a:prstGeom prst="rect">
            <a:avLst/>
          </a:prstGeom>
        </p:spPr>
        <p:txBody>
          <a:bodyPr vert="horz" lIns="68589" tIns="34295" rIns="68589" bIns="34295" rtlCol="0" anchor="b">
            <a:normAutofit/>
          </a:bodyPr>
          <a:lstStyle/>
          <a:p>
            <a:r>
              <a:rPr lang="tr-TR" dirty="0" smtClean="0"/>
              <a:t>Asıl başlık stili için tıklatın</a:t>
            </a:r>
            <a:endParaRPr lang="tr-TR" dirty="0"/>
          </a:p>
        </p:txBody>
      </p:sp>
      <p:sp>
        <p:nvSpPr>
          <p:cNvPr id="3" name="Metin Yer Tutucusu 2"/>
          <p:cNvSpPr>
            <a:spLocks noGrp="1"/>
          </p:cNvSpPr>
          <p:nvPr>
            <p:ph type="body" idx="1"/>
          </p:nvPr>
        </p:nvSpPr>
        <p:spPr>
          <a:xfrm>
            <a:off x="799117" y="1371600"/>
            <a:ext cx="6516798" cy="3143250"/>
          </a:xfrm>
          <a:prstGeom prst="rect">
            <a:avLst/>
          </a:prstGeom>
        </p:spPr>
        <p:txBody>
          <a:bodyPr vert="horz" lIns="68589" tIns="34295" rIns="68589" bIns="34295" rtlCol="0">
            <a:normAutofit/>
          </a:body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Veri Yer Tutucusu 3"/>
          <p:cNvSpPr>
            <a:spLocks noGrp="1"/>
          </p:cNvSpPr>
          <p:nvPr>
            <p:ph type="dt" sz="half" idx="2"/>
          </p:nvPr>
        </p:nvSpPr>
        <p:spPr>
          <a:xfrm>
            <a:off x="5200813" y="4616451"/>
            <a:ext cx="1028968" cy="204787"/>
          </a:xfrm>
          <a:prstGeom prst="rect">
            <a:avLst/>
          </a:prstGeom>
        </p:spPr>
        <p:txBody>
          <a:bodyPr vert="horz" lIns="68589" tIns="34295" rIns="68589" bIns="34295" rtlCol="0" anchor="ctr"/>
          <a:lstStyle>
            <a:lvl1pPr algn="r">
              <a:defRPr sz="800">
                <a:solidFill>
                  <a:schemeClr val="tx1">
                    <a:lumMod val="65000"/>
                    <a:lumOff val="35000"/>
                  </a:schemeClr>
                </a:solidFill>
              </a:defRPr>
            </a:lvl1pPr>
          </a:lstStyle>
          <a:p>
            <a:pPr defTabSz="685891"/>
            <a:fld id="{3E0FA9E5-6744-4841-888F-9E7CC0C2B7EC}" type="datetimeFigureOut">
              <a:rPr lang="tr-TR" smtClean="0">
                <a:solidFill>
                  <a:srgbClr val="000000">
                    <a:lumMod val="65000"/>
                    <a:lumOff val="35000"/>
                  </a:srgbClr>
                </a:solidFill>
              </a:rPr>
              <a:pPr defTabSz="685891"/>
              <a:t>29.04.2025</a:t>
            </a:fld>
            <a:endParaRPr lang="tr-TR" dirty="0">
              <a:solidFill>
                <a:srgbClr val="000000">
                  <a:lumMod val="65000"/>
                  <a:lumOff val="35000"/>
                </a:srgbClr>
              </a:solidFill>
            </a:endParaRPr>
          </a:p>
        </p:txBody>
      </p:sp>
      <p:sp>
        <p:nvSpPr>
          <p:cNvPr id="5" name="Altbilgi Yer Tutucusu 4"/>
          <p:cNvSpPr>
            <a:spLocks noGrp="1"/>
          </p:cNvSpPr>
          <p:nvPr>
            <p:ph type="ftr" sz="quarter" idx="3"/>
          </p:nvPr>
        </p:nvSpPr>
        <p:spPr>
          <a:xfrm>
            <a:off x="799118" y="4616451"/>
            <a:ext cx="4240920" cy="204787"/>
          </a:xfrm>
          <a:prstGeom prst="rect">
            <a:avLst/>
          </a:prstGeom>
        </p:spPr>
        <p:txBody>
          <a:bodyPr vert="horz" lIns="68589" tIns="34295" rIns="68589" bIns="34295" rtlCol="0" anchor="ctr"/>
          <a:lstStyle>
            <a:lvl1pPr algn="l">
              <a:defRPr sz="800">
                <a:solidFill>
                  <a:schemeClr val="tx1">
                    <a:lumMod val="65000"/>
                    <a:lumOff val="35000"/>
                  </a:schemeClr>
                </a:solidFill>
              </a:defRPr>
            </a:lvl1pPr>
          </a:lstStyle>
          <a:p>
            <a:pPr defTabSz="685891"/>
            <a:endParaRPr lang="tr-TR" dirty="0">
              <a:solidFill>
                <a:srgbClr val="000000">
                  <a:lumMod val="65000"/>
                  <a:lumOff val="35000"/>
                </a:srgbClr>
              </a:solidFill>
            </a:endParaRPr>
          </a:p>
        </p:txBody>
      </p:sp>
      <p:sp>
        <p:nvSpPr>
          <p:cNvPr id="6" name="Slayt Numarası Yer Tutucusu 5"/>
          <p:cNvSpPr>
            <a:spLocks noGrp="1"/>
          </p:cNvSpPr>
          <p:nvPr>
            <p:ph type="sldNum" sz="quarter" idx="4"/>
          </p:nvPr>
        </p:nvSpPr>
        <p:spPr>
          <a:xfrm>
            <a:off x="6401276" y="4616451"/>
            <a:ext cx="914639" cy="204787"/>
          </a:xfrm>
          <a:prstGeom prst="rect">
            <a:avLst/>
          </a:prstGeom>
        </p:spPr>
        <p:txBody>
          <a:bodyPr vert="horz" lIns="68589" tIns="34295" rIns="68589" bIns="34295" rtlCol="0" anchor="ctr"/>
          <a:lstStyle>
            <a:lvl1pPr algn="r">
              <a:defRPr sz="800">
                <a:solidFill>
                  <a:schemeClr val="tx1">
                    <a:lumMod val="65000"/>
                    <a:lumOff val="35000"/>
                  </a:schemeClr>
                </a:solidFill>
              </a:defRPr>
            </a:lvl1pPr>
          </a:lstStyle>
          <a:p>
            <a:pPr defTabSz="685891"/>
            <a:fld id="{AAEAE4A8-A6E5-453E-B946-FB774B73F48C}" type="slidenum">
              <a:rPr lang="tr-TR" smtClean="0">
                <a:solidFill>
                  <a:srgbClr val="000000">
                    <a:lumMod val="65000"/>
                    <a:lumOff val="35000"/>
                  </a:srgbClr>
                </a:solidFill>
              </a:rPr>
              <a:pPr defTabSz="685891"/>
              <a:t>‹#›</a:t>
            </a:fld>
            <a:endParaRPr lang="tr-TR" dirty="0">
              <a:solidFill>
                <a:srgbClr val="000000">
                  <a:lumMod val="65000"/>
                  <a:lumOff val="35000"/>
                </a:srgbClr>
              </a:solidFill>
            </a:endParaRPr>
          </a:p>
        </p:txBody>
      </p:sp>
    </p:spTree>
    <p:extLst>
      <p:ext uri="{BB962C8B-B14F-4D97-AF65-F5344CB8AC3E}">
        <p14:creationId xmlns:p14="http://schemas.microsoft.com/office/powerpoint/2010/main" val="169230456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685891" rtl="0" eaLnBrk="1" latinLnBrk="0" hangingPunct="1">
        <a:lnSpc>
          <a:spcPct val="80000"/>
        </a:lnSpc>
        <a:spcBef>
          <a:spcPct val="0"/>
        </a:spcBef>
        <a:buNone/>
        <a:defRPr sz="2700" b="1" kern="1200">
          <a:solidFill>
            <a:schemeClr val="accent1"/>
          </a:solidFill>
          <a:latin typeface="+mj-lt"/>
          <a:ea typeface="+mj-ea"/>
          <a:cs typeface="+mj-cs"/>
        </a:defRPr>
      </a:lvl1pPr>
    </p:titleStyle>
    <p:bodyStyle>
      <a:lvl1pPr marL="205767" indent="-171473" algn="l" defTabSz="685891" rtl="0" eaLnBrk="1" latinLnBrk="0" hangingPunct="1">
        <a:lnSpc>
          <a:spcPct val="90000"/>
        </a:lnSpc>
        <a:spcBef>
          <a:spcPts val="1350"/>
        </a:spcBef>
        <a:buClr>
          <a:schemeClr val="tx1">
            <a:lumMod val="65000"/>
            <a:lumOff val="35000"/>
          </a:schemeClr>
        </a:buClr>
        <a:buSzPct val="80000"/>
        <a:buFont typeface="Arial" pitchFamily="34" charset="0"/>
        <a:buChar char="•"/>
        <a:defRPr sz="1500" kern="1200">
          <a:solidFill>
            <a:schemeClr val="tx1">
              <a:lumMod val="65000"/>
              <a:lumOff val="35000"/>
            </a:schemeClr>
          </a:solidFill>
          <a:latin typeface="+mn-lt"/>
          <a:ea typeface="+mn-ea"/>
          <a:cs typeface="+mn-cs"/>
        </a:defRPr>
      </a:lvl1pPr>
      <a:lvl2pPr marL="445829" indent="-171473" algn="l" defTabSz="685891" rtl="0" eaLnBrk="1" latinLnBrk="0" hangingPunct="1">
        <a:lnSpc>
          <a:spcPct val="90000"/>
        </a:lnSpc>
        <a:spcBef>
          <a:spcPts val="75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2pPr>
      <a:lvl3pPr marL="583008" indent="-137178" algn="l" defTabSz="685891" rtl="0" eaLnBrk="1" latinLnBrk="0" hangingPunct="1">
        <a:lnSpc>
          <a:spcPct val="90000"/>
        </a:lnSpc>
        <a:spcBef>
          <a:spcPts val="450"/>
        </a:spcBef>
        <a:buClr>
          <a:schemeClr val="tx1">
            <a:lumMod val="65000"/>
            <a:lumOff val="35000"/>
          </a:schemeClr>
        </a:buClr>
        <a:buSzPct val="80000"/>
        <a:buFont typeface="Arial" pitchFamily="34" charset="0"/>
        <a:buChar char="•"/>
        <a:defRPr sz="1200" kern="1200">
          <a:solidFill>
            <a:schemeClr val="tx1">
              <a:lumMod val="65000"/>
              <a:lumOff val="35000"/>
            </a:schemeClr>
          </a:solidFill>
          <a:latin typeface="+mn-lt"/>
          <a:ea typeface="+mn-ea"/>
          <a:cs typeface="+mn-cs"/>
        </a:defRPr>
      </a:lvl3pPr>
      <a:lvl4pPr marL="720186" indent="-137178" algn="l" defTabSz="685891" rtl="0" eaLnBrk="1" latinLnBrk="0" hangingPunct="1">
        <a:lnSpc>
          <a:spcPct val="90000"/>
        </a:lnSpc>
        <a:spcBef>
          <a:spcPts val="450"/>
        </a:spcBef>
        <a:buClr>
          <a:schemeClr val="tx1">
            <a:lumMod val="65000"/>
            <a:lumOff val="35000"/>
          </a:schemeClr>
        </a:buClr>
        <a:buSzPct val="80000"/>
        <a:buFont typeface="Arial" pitchFamily="34" charset="0"/>
        <a:buChar char="•"/>
        <a:defRPr sz="1100" kern="1200">
          <a:solidFill>
            <a:schemeClr val="tx1">
              <a:lumMod val="65000"/>
              <a:lumOff val="35000"/>
            </a:schemeClr>
          </a:solidFill>
          <a:latin typeface="+mn-lt"/>
          <a:ea typeface="+mn-ea"/>
          <a:cs typeface="+mn-cs"/>
        </a:defRPr>
      </a:lvl4pPr>
      <a:lvl5pPr marL="823070" indent="-102884" algn="l" defTabSz="685891" rtl="0" eaLnBrk="1" latinLnBrk="0" hangingPunct="1">
        <a:lnSpc>
          <a:spcPct val="90000"/>
        </a:lnSpc>
        <a:spcBef>
          <a:spcPts val="450"/>
        </a:spcBef>
        <a:buClr>
          <a:schemeClr val="tx1">
            <a:lumMod val="65000"/>
            <a:lumOff val="35000"/>
          </a:schemeClr>
        </a:buClr>
        <a:buSzPct val="80000"/>
        <a:buFont typeface="Arial" pitchFamily="34" charset="0"/>
        <a:buChar char="•"/>
        <a:defRPr sz="1100" kern="1200">
          <a:solidFill>
            <a:schemeClr val="tx1">
              <a:lumMod val="65000"/>
              <a:lumOff val="35000"/>
            </a:schemeClr>
          </a:solidFill>
          <a:latin typeface="+mn-lt"/>
          <a:ea typeface="+mn-ea"/>
          <a:cs typeface="+mn-cs"/>
        </a:defRPr>
      </a:lvl5pPr>
      <a:lvl6pPr marL="925953" indent="-102884" algn="l" defTabSz="685891" rtl="0" eaLnBrk="1" latinLnBrk="0" hangingPunct="1">
        <a:spcBef>
          <a:spcPts val="450"/>
        </a:spcBef>
        <a:buSzPct val="80000"/>
        <a:buFont typeface="Arial" pitchFamily="34" charset="0"/>
        <a:buChar char="•"/>
        <a:defRPr sz="1100" kern="1200">
          <a:solidFill>
            <a:schemeClr val="tx1">
              <a:lumMod val="65000"/>
              <a:lumOff val="35000"/>
            </a:schemeClr>
          </a:solidFill>
          <a:latin typeface="+mn-lt"/>
          <a:ea typeface="+mn-ea"/>
          <a:cs typeface="+mn-cs"/>
        </a:defRPr>
      </a:lvl6pPr>
      <a:lvl7pPr marL="1028837" indent="-102884" algn="l" defTabSz="685891" rtl="0" eaLnBrk="1" latinLnBrk="0" hangingPunct="1">
        <a:spcBef>
          <a:spcPts val="450"/>
        </a:spcBef>
        <a:buSzPct val="80000"/>
        <a:buFont typeface="Arial" pitchFamily="34" charset="0"/>
        <a:buChar char="•"/>
        <a:defRPr sz="1100" kern="1200">
          <a:solidFill>
            <a:schemeClr val="tx1">
              <a:lumMod val="65000"/>
              <a:lumOff val="35000"/>
            </a:schemeClr>
          </a:solidFill>
          <a:latin typeface="+mn-lt"/>
          <a:ea typeface="+mn-ea"/>
          <a:cs typeface="+mn-cs"/>
        </a:defRPr>
      </a:lvl7pPr>
      <a:lvl8pPr marL="1131721" indent="-102884" algn="l" defTabSz="685891" rtl="0" eaLnBrk="1" latinLnBrk="0" hangingPunct="1">
        <a:spcBef>
          <a:spcPts val="450"/>
        </a:spcBef>
        <a:buSzPct val="80000"/>
        <a:buFont typeface="Arial" pitchFamily="34" charset="0"/>
        <a:buChar char="•"/>
        <a:defRPr sz="1100" kern="1200">
          <a:solidFill>
            <a:schemeClr val="tx1">
              <a:lumMod val="65000"/>
              <a:lumOff val="35000"/>
            </a:schemeClr>
          </a:solidFill>
          <a:latin typeface="+mn-lt"/>
          <a:ea typeface="+mn-ea"/>
          <a:cs typeface="+mn-cs"/>
        </a:defRPr>
      </a:lvl8pPr>
      <a:lvl9pPr marL="1234605" indent="-102884" algn="l" defTabSz="685891" rtl="0" eaLnBrk="1" latinLnBrk="0" hangingPunct="1">
        <a:spcBef>
          <a:spcPts val="450"/>
        </a:spcBef>
        <a:buSzPct val="80000"/>
        <a:buFont typeface="Arial" pitchFamily="34" charset="0"/>
        <a:buChar char="•"/>
        <a:defRPr sz="1100" kern="1200">
          <a:solidFill>
            <a:schemeClr val="tx1">
              <a:lumMod val="65000"/>
              <a:lumOff val="35000"/>
            </a:schemeClr>
          </a:solidFill>
          <a:latin typeface="+mn-lt"/>
          <a:ea typeface="+mn-ea"/>
          <a:cs typeface="+mn-cs"/>
        </a:defRPr>
      </a:lvl9pPr>
    </p:bodyStyle>
    <p:otherStyle>
      <a:defPPr>
        <a:defRPr/>
      </a:defPPr>
      <a:lvl1pPr marL="0" algn="l" defTabSz="685891" rtl="0" eaLnBrk="1" latinLnBrk="0" hangingPunct="1">
        <a:defRPr sz="1400" kern="1200">
          <a:solidFill>
            <a:schemeClr val="tx1"/>
          </a:solidFill>
          <a:latin typeface="+mn-lt"/>
          <a:ea typeface="+mn-ea"/>
          <a:cs typeface="+mn-cs"/>
        </a:defRPr>
      </a:lvl1pPr>
      <a:lvl2pPr marL="342946" algn="l" defTabSz="685891" rtl="0" eaLnBrk="1" latinLnBrk="0" hangingPunct="1">
        <a:defRPr sz="1400" kern="1200">
          <a:solidFill>
            <a:schemeClr val="tx1"/>
          </a:solidFill>
          <a:latin typeface="+mn-lt"/>
          <a:ea typeface="+mn-ea"/>
          <a:cs typeface="+mn-cs"/>
        </a:defRPr>
      </a:lvl2pPr>
      <a:lvl3pPr marL="685891" algn="l" defTabSz="685891" rtl="0" eaLnBrk="1" latinLnBrk="0" hangingPunct="1">
        <a:defRPr sz="1400" kern="1200">
          <a:solidFill>
            <a:schemeClr val="tx1"/>
          </a:solidFill>
          <a:latin typeface="+mn-lt"/>
          <a:ea typeface="+mn-ea"/>
          <a:cs typeface="+mn-cs"/>
        </a:defRPr>
      </a:lvl3pPr>
      <a:lvl4pPr marL="1028837" algn="l" defTabSz="685891" rtl="0" eaLnBrk="1" latinLnBrk="0" hangingPunct="1">
        <a:defRPr sz="1400" kern="1200">
          <a:solidFill>
            <a:schemeClr val="tx1"/>
          </a:solidFill>
          <a:latin typeface="+mn-lt"/>
          <a:ea typeface="+mn-ea"/>
          <a:cs typeface="+mn-cs"/>
        </a:defRPr>
      </a:lvl4pPr>
      <a:lvl5pPr marL="1371783" algn="l" defTabSz="685891" rtl="0" eaLnBrk="1" latinLnBrk="0" hangingPunct="1">
        <a:defRPr sz="1400" kern="1200">
          <a:solidFill>
            <a:schemeClr val="tx1"/>
          </a:solidFill>
          <a:latin typeface="+mn-lt"/>
          <a:ea typeface="+mn-ea"/>
          <a:cs typeface="+mn-cs"/>
        </a:defRPr>
      </a:lvl5pPr>
      <a:lvl6pPr marL="1714729" algn="l" defTabSz="685891" rtl="0" eaLnBrk="1" latinLnBrk="0" hangingPunct="1">
        <a:defRPr sz="1400" kern="1200">
          <a:solidFill>
            <a:schemeClr val="tx1"/>
          </a:solidFill>
          <a:latin typeface="+mn-lt"/>
          <a:ea typeface="+mn-ea"/>
          <a:cs typeface="+mn-cs"/>
        </a:defRPr>
      </a:lvl6pPr>
      <a:lvl7pPr marL="2057674" algn="l" defTabSz="685891" rtl="0" eaLnBrk="1" latinLnBrk="0" hangingPunct="1">
        <a:defRPr sz="1400" kern="1200">
          <a:solidFill>
            <a:schemeClr val="tx1"/>
          </a:solidFill>
          <a:latin typeface="+mn-lt"/>
          <a:ea typeface="+mn-ea"/>
          <a:cs typeface="+mn-cs"/>
        </a:defRPr>
      </a:lvl7pPr>
      <a:lvl8pPr marL="2400620" algn="l" defTabSz="685891" rtl="0" eaLnBrk="1" latinLnBrk="0" hangingPunct="1">
        <a:defRPr sz="1400" kern="1200">
          <a:solidFill>
            <a:schemeClr val="tx1"/>
          </a:solidFill>
          <a:latin typeface="+mn-lt"/>
          <a:ea typeface="+mn-ea"/>
          <a:cs typeface="+mn-cs"/>
        </a:defRPr>
      </a:lvl8pPr>
      <a:lvl9pPr marL="2743566" algn="l" defTabSz="685891"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3.png"/><Relationship Id="rId18" Type="http://schemas.openxmlformats.org/officeDocument/2006/relationships/image" Target="../media/image17.svg"/><Relationship Id="rId3" Type="http://schemas.openxmlformats.org/officeDocument/2006/relationships/image" Target="../media/image8.png"/><Relationship Id="rId7" Type="http://schemas.openxmlformats.org/officeDocument/2006/relationships/image" Target="../media/image10.png"/><Relationship Id="rId12" Type="http://schemas.openxmlformats.org/officeDocument/2006/relationships/image" Target="../media/image11.svg"/><Relationship Id="rId2" Type="http://schemas.openxmlformats.org/officeDocument/2006/relationships/image" Target="../media/image7.png"/><Relationship Id="rId1" Type="http://schemas.openxmlformats.org/officeDocument/2006/relationships/slideLayout" Target="../slideLayouts/slideLayout31.xml"/><Relationship Id="rId6" Type="http://schemas.openxmlformats.org/officeDocument/2006/relationships/image" Target="../media/image5.svg"/><Relationship Id="rId11" Type="http://schemas.openxmlformats.org/officeDocument/2006/relationships/image" Target="../media/image12.png"/><Relationship Id="rId5" Type="http://schemas.openxmlformats.org/officeDocument/2006/relationships/image" Target="../media/image9.png"/><Relationship Id="rId15" Type="http://schemas.openxmlformats.org/officeDocument/2006/relationships/image" Target="../media/image15.png"/><Relationship Id="rId10" Type="http://schemas.openxmlformats.org/officeDocument/2006/relationships/image" Target="../media/image9.svg"/><Relationship Id="rId19" Type="http://schemas.openxmlformats.org/officeDocument/2006/relationships/image" Target="../media/image16.png"/><Relationship Id="rId4" Type="http://schemas.openxmlformats.org/officeDocument/2006/relationships/image" Target="../media/image3.svg"/><Relationship Id="rId9" Type="http://schemas.openxmlformats.org/officeDocument/2006/relationships/image" Target="../media/image11.png"/><Relationship Id="rId1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17.wmf"/></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4.xml"/></Relationships>
</file>

<file path=ppt/slides/_rels/slide101.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98.xml"/><Relationship Id="rId1" Type="http://schemas.openxmlformats.org/officeDocument/2006/relationships/slideLayout" Target="../slideLayouts/slideLayout14.xml"/></Relationships>
</file>

<file path=ppt/slides/_rels/slide102.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99.xml"/><Relationship Id="rId1" Type="http://schemas.openxmlformats.org/officeDocument/2006/relationships/slideLayout" Target="../slideLayouts/slideLayout14.xml"/></Relationships>
</file>

<file path=ppt/slides/_rels/slide103.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00.xml"/><Relationship Id="rId1" Type="http://schemas.openxmlformats.org/officeDocument/2006/relationships/slideLayout" Target="../slideLayouts/slideLayout14.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4.xml"/></Relationships>
</file>

<file path=ppt/slides/_rels/slide105.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02.xml"/><Relationship Id="rId1" Type="http://schemas.openxmlformats.org/officeDocument/2006/relationships/slideLayout" Target="../slideLayouts/slideLayout14.xml"/></Relationships>
</file>

<file path=ppt/slides/_rels/slide106.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03.xml"/><Relationship Id="rId1" Type="http://schemas.openxmlformats.org/officeDocument/2006/relationships/slideLayout" Target="../slideLayouts/slideLayout14.xml"/></Relationships>
</file>

<file path=ppt/slides/_rels/slide107.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3.png"/><Relationship Id="rId18" Type="http://schemas.openxmlformats.org/officeDocument/2006/relationships/image" Target="../media/image17.svg"/><Relationship Id="rId3" Type="http://schemas.openxmlformats.org/officeDocument/2006/relationships/image" Target="../media/image8.png"/><Relationship Id="rId7" Type="http://schemas.openxmlformats.org/officeDocument/2006/relationships/image" Target="../media/image10.png"/><Relationship Id="rId12" Type="http://schemas.openxmlformats.org/officeDocument/2006/relationships/image" Target="../media/image11.svg"/><Relationship Id="rId2" Type="http://schemas.openxmlformats.org/officeDocument/2006/relationships/image" Target="../media/image7.png"/><Relationship Id="rId1" Type="http://schemas.openxmlformats.org/officeDocument/2006/relationships/slideLayout" Target="../slideLayouts/slideLayout20.xml"/><Relationship Id="rId6" Type="http://schemas.openxmlformats.org/officeDocument/2006/relationships/image" Target="../media/image5.svg"/><Relationship Id="rId11" Type="http://schemas.openxmlformats.org/officeDocument/2006/relationships/image" Target="../media/image12.png"/><Relationship Id="rId5" Type="http://schemas.openxmlformats.org/officeDocument/2006/relationships/image" Target="../media/image9.png"/><Relationship Id="rId15" Type="http://schemas.openxmlformats.org/officeDocument/2006/relationships/image" Target="../media/image15.png"/><Relationship Id="rId10" Type="http://schemas.openxmlformats.org/officeDocument/2006/relationships/image" Target="../media/image9.svg"/><Relationship Id="rId19" Type="http://schemas.openxmlformats.org/officeDocument/2006/relationships/image" Target="../media/image16.png"/><Relationship Id="rId4" Type="http://schemas.openxmlformats.org/officeDocument/2006/relationships/image" Target="../media/image3.svg"/><Relationship Id="rId9" Type="http://schemas.openxmlformats.org/officeDocument/2006/relationships/image" Target="../media/image11.png"/><Relationship Id="rId1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28.xml"/><Relationship Id="rId1" Type="http://schemas.openxmlformats.org/officeDocument/2006/relationships/slideLayout" Target="../slideLayouts/slideLayout14.xml"/><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59.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60.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61.xm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62.xml"/><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63.xml"/><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64.xml"/><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65.xml"/><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6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67.xml"/><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68.xml"/><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69.xml"/><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70.xml"/><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71.xml"/><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72.xml"/><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73.xml"/><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74.xml"/><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75.xml"/><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7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77.xml"/><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78.xml"/><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79.xml"/><Relationship Id="rId1" Type="http://schemas.openxmlformats.org/officeDocument/2006/relationships/slideLayout" Target="../slideLayouts/slideLayout1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81.xml"/><Relationship Id="rId1" Type="http://schemas.openxmlformats.org/officeDocument/2006/relationships/slideLayout" Target="../slideLayouts/slideLayout14.xml"/></Relationships>
</file>

<file path=ppt/slides/_rels/slide85.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82.xml"/><Relationship Id="rId1" Type="http://schemas.openxmlformats.org/officeDocument/2006/relationships/slideLayout" Target="../slideLayouts/slideLayout1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4.xml"/></Relationships>
</file>

<file path=ppt/slides/_rels/slide87.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84.xml"/><Relationship Id="rId1" Type="http://schemas.openxmlformats.org/officeDocument/2006/relationships/slideLayout" Target="../slideLayouts/slideLayout14.xml"/></Relationships>
</file>

<file path=ppt/slides/_rels/slide88.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85.xml"/><Relationship Id="rId1" Type="http://schemas.openxmlformats.org/officeDocument/2006/relationships/slideLayout" Target="../slideLayouts/slideLayout14.xml"/></Relationships>
</file>

<file path=ppt/slides/_rels/slide89.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8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87.xml"/><Relationship Id="rId1" Type="http://schemas.openxmlformats.org/officeDocument/2006/relationships/slideLayout" Target="../slideLayouts/slideLayout14.xml"/></Relationships>
</file>

<file path=ppt/slides/_rels/slide91.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88.xml"/><Relationship Id="rId1" Type="http://schemas.openxmlformats.org/officeDocument/2006/relationships/slideLayout" Target="../slideLayouts/slideLayout14.xml"/></Relationships>
</file>

<file path=ppt/slides/_rels/slide92.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89.xml"/><Relationship Id="rId1" Type="http://schemas.openxmlformats.org/officeDocument/2006/relationships/slideLayout" Target="../slideLayouts/slideLayout14.xml"/></Relationships>
</file>

<file path=ppt/slides/_rels/slide93.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90.xml"/><Relationship Id="rId1" Type="http://schemas.openxmlformats.org/officeDocument/2006/relationships/slideLayout" Target="../slideLayouts/slideLayout14.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4.xml"/></Relationships>
</file>

<file path=ppt/slides/_rels/slide95.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92.xml"/><Relationship Id="rId1" Type="http://schemas.openxmlformats.org/officeDocument/2006/relationships/slideLayout" Target="../slideLayouts/slideLayout14.xml"/></Relationships>
</file>

<file path=ppt/slides/_rels/slide96.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93.xml"/><Relationship Id="rId1" Type="http://schemas.openxmlformats.org/officeDocument/2006/relationships/slideLayout" Target="../slideLayouts/slideLayout14.xml"/></Relationships>
</file>

<file path=ppt/slides/_rels/slide97.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94.xml"/><Relationship Id="rId1" Type="http://schemas.openxmlformats.org/officeDocument/2006/relationships/slideLayout" Target="../slideLayouts/slideLayout14.xml"/></Relationships>
</file>

<file path=ppt/slides/_rels/slide98.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95.xml"/><Relationship Id="rId1" Type="http://schemas.openxmlformats.org/officeDocument/2006/relationships/slideLayout" Target="../slideLayouts/slideLayout14.xml"/></Relationships>
</file>

<file path=ppt/slides/_rels/slide99.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96.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0472"/>
            <a:ext cx="9144000" cy="51435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50000"/>
            </a:blip>
            <a:stretch>
              <a:fillRect l="-5939" r="-5939"/>
            </a:stretch>
          </a:blipFill>
          <a:ln cap="sq">
            <a:noFill/>
            <a:prstDash val="solid"/>
            <a:miter/>
          </a:ln>
        </p:spPr>
      </p:sp>
      <p:grpSp>
        <p:nvGrpSpPr>
          <p:cNvPr id="3" name="Group 3"/>
          <p:cNvGrpSpPr/>
          <p:nvPr/>
        </p:nvGrpSpPr>
        <p:grpSpPr>
          <a:xfrm>
            <a:off x="87096" y="4734261"/>
            <a:ext cx="4484904" cy="260166"/>
            <a:chOff x="0" y="0"/>
            <a:chExt cx="1986809" cy="113057"/>
          </a:xfrm>
        </p:grpSpPr>
        <p:sp>
          <p:nvSpPr>
            <p:cNvPr id="4" name="Freeform 4"/>
            <p:cNvSpPr/>
            <p:nvPr/>
          </p:nvSpPr>
          <p:spPr>
            <a:xfrm>
              <a:off x="0" y="0"/>
              <a:ext cx="1986809" cy="113057"/>
            </a:xfrm>
            <a:custGeom>
              <a:avLst/>
              <a:gdLst/>
              <a:ahLst/>
              <a:cxnLst/>
              <a:rect l="l" t="t" r="r" b="b"/>
              <a:pathLst>
                <a:path w="1986809" h="113057">
                  <a:moveTo>
                    <a:pt x="1986809" y="0"/>
                  </a:moveTo>
                  <a:lnTo>
                    <a:pt x="0" y="0"/>
                  </a:lnTo>
                  <a:lnTo>
                    <a:pt x="101600" y="56529"/>
                  </a:lnTo>
                  <a:lnTo>
                    <a:pt x="0" y="113057"/>
                  </a:lnTo>
                  <a:lnTo>
                    <a:pt x="1986809" y="113057"/>
                  </a:lnTo>
                  <a:lnTo>
                    <a:pt x="1885209" y="56529"/>
                  </a:lnTo>
                  <a:lnTo>
                    <a:pt x="1986809" y="0"/>
                  </a:lnTo>
                  <a:close/>
                </a:path>
              </a:pathLst>
            </a:custGeom>
            <a:solidFill>
              <a:srgbClr val="E5C085"/>
            </a:solidFill>
            <a:ln w="38100" cap="sq">
              <a:solidFill>
                <a:srgbClr val="1D3447"/>
              </a:solidFill>
              <a:prstDash val="solid"/>
              <a:miter/>
            </a:ln>
          </p:spPr>
        </p:sp>
        <p:sp>
          <p:nvSpPr>
            <p:cNvPr id="5" name="TextBox 5"/>
            <p:cNvSpPr txBox="1"/>
            <p:nvPr/>
          </p:nvSpPr>
          <p:spPr>
            <a:xfrm>
              <a:off x="88900" y="-28575"/>
              <a:ext cx="1809009" cy="141632"/>
            </a:xfrm>
            <a:prstGeom prst="rect">
              <a:avLst/>
            </a:prstGeom>
          </p:spPr>
          <p:txBody>
            <a:bodyPr lIns="36946" tIns="36946" rIns="36946" bIns="36946" rtlCol="0" anchor="ctr"/>
            <a:lstStyle/>
            <a:p>
              <a:pPr algn="ctr">
                <a:lnSpc>
                  <a:spcPts val="1234"/>
                </a:lnSpc>
              </a:pPr>
              <a:endParaRPr sz="900"/>
            </a:p>
          </p:txBody>
        </p:sp>
      </p:grpSp>
      <p:grpSp>
        <p:nvGrpSpPr>
          <p:cNvPr id="6" name="Group 6"/>
          <p:cNvGrpSpPr/>
          <p:nvPr/>
        </p:nvGrpSpPr>
        <p:grpSpPr>
          <a:xfrm>
            <a:off x="4553664" y="4734261"/>
            <a:ext cx="4514136" cy="260166"/>
            <a:chOff x="0" y="0"/>
            <a:chExt cx="1994777" cy="113057"/>
          </a:xfrm>
        </p:grpSpPr>
        <p:sp>
          <p:nvSpPr>
            <p:cNvPr id="7" name="Freeform 7"/>
            <p:cNvSpPr/>
            <p:nvPr/>
          </p:nvSpPr>
          <p:spPr>
            <a:xfrm>
              <a:off x="0" y="0"/>
              <a:ext cx="1994777" cy="113057"/>
            </a:xfrm>
            <a:custGeom>
              <a:avLst/>
              <a:gdLst/>
              <a:ahLst/>
              <a:cxnLst/>
              <a:rect l="l" t="t" r="r" b="b"/>
              <a:pathLst>
                <a:path w="1994777" h="113057">
                  <a:moveTo>
                    <a:pt x="1994777" y="0"/>
                  </a:moveTo>
                  <a:lnTo>
                    <a:pt x="0" y="0"/>
                  </a:lnTo>
                  <a:lnTo>
                    <a:pt x="101600" y="56529"/>
                  </a:lnTo>
                  <a:lnTo>
                    <a:pt x="0" y="113057"/>
                  </a:lnTo>
                  <a:lnTo>
                    <a:pt x="1994777" y="113057"/>
                  </a:lnTo>
                  <a:lnTo>
                    <a:pt x="1893177" y="56529"/>
                  </a:lnTo>
                  <a:lnTo>
                    <a:pt x="1994777" y="0"/>
                  </a:lnTo>
                  <a:close/>
                </a:path>
              </a:pathLst>
            </a:custGeom>
            <a:solidFill>
              <a:srgbClr val="E5C085"/>
            </a:solidFill>
            <a:ln w="38100" cap="sq">
              <a:solidFill>
                <a:srgbClr val="1D3447"/>
              </a:solidFill>
              <a:prstDash val="solid"/>
              <a:miter/>
            </a:ln>
          </p:spPr>
        </p:sp>
        <p:sp>
          <p:nvSpPr>
            <p:cNvPr id="8" name="TextBox 8"/>
            <p:cNvSpPr txBox="1"/>
            <p:nvPr/>
          </p:nvSpPr>
          <p:spPr>
            <a:xfrm>
              <a:off x="88900" y="-28575"/>
              <a:ext cx="1816977" cy="141632"/>
            </a:xfrm>
            <a:prstGeom prst="rect">
              <a:avLst/>
            </a:prstGeom>
          </p:spPr>
          <p:txBody>
            <a:bodyPr lIns="36946" tIns="36946" rIns="36946" bIns="36946" rtlCol="0" anchor="ctr"/>
            <a:lstStyle/>
            <a:p>
              <a:pPr algn="ctr">
                <a:lnSpc>
                  <a:spcPts val="1234"/>
                </a:lnSpc>
              </a:pPr>
              <a:endParaRPr sz="900"/>
            </a:p>
          </p:txBody>
        </p:sp>
      </p:grpSp>
      <p:sp>
        <p:nvSpPr>
          <p:cNvPr id="9" name="Freeform 9"/>
          <p:cNvSpPr/>
          <p:nvPr/>
        </p:nvSpPr>
        <p:spPr>
          <a:xfrm>
            <a:off x="5749169" y="4810239"/>
            <a:ext cx="123957" cy="123957"/>
          </a:xfrm>
          <a:custGeom>
            <a:avLst/>
            <a:gdLst/>
            <a:ahLst/>
            <a:cxnLst/>
            <a:rect l="l" t="t" r="r" b="b"/>
            <a:pathLst>
              <a:path w="247914" h="247914">
                <a:moveTo>
                  <a:pt x="0" y="0"/>
                </a:moveTo>
                <a:lnTo>
                  <a:pt x="247914" y="0"/>
                </a:lnTo>
                <a:lnTo>
                  <a:pt x="247914" y="247914"/>
                </a:lnTo>
                <a:lnTo>
                  <a:pt x="0" y="247914"/>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10" name="Freeform 10"/>
          <p:cNvSpPr/>
          <p:nvPr/>
        </p:nvSpPr>
        <p:spPr>
          <a:xfrm>
            <a:off x="5914477" y="4812059"/>
            <a:ext cx="120318" cy="120318"/>
          </a:xfrm>
          <a:custGeom>
            <a:avLst/>
            <a:gdLst/>
            <a:ahLst/>
            <a:cxnLst/>
            <a:rect l="l" t="t" r="r" b="b"/>
            <a:pathLst>
              <a:path w="240636" h="240636">
                <a:moveTo>
                  <a:pt x="0" y="0"/>
                </a:moveTo>
                <a:lnTo>
                  <a:pt x="240636" y="0"/>
                </a:lnTo>
                <a:lnTo>
                  <a:pt x="240636" y="240636"/>
                </a:lnTo>
                <a:lnTo>
                  <a:pt x="0" y="240636"/>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1" name="Freeform 11"/>
          <p:cNvSpPr/>
          <p:nvPr/>
        </p:nvSpPr>
        <p:spPr>
          <a:xfrm>
            <a:off x="6244787" y="4812059"/>
            <a:ext cx="125932" cy="125932"/>
          </a:xfrm>
          <a:custGeom>
            <a:avLst/>
            <a:gdLst/>
            <a:ahLst/>
            <a:cxnLst/>
            <a:rect l="l" t="t" r="r" b="b"/>
            <a:pathLst>
              <a:path w="251863" h="251863">
                <a:moveTo>
                  <a:pt x="0" y="0"/>
                </a:moveTo>
                <a:lnTo>
                  <a:pt x="251863" y="0"/>
                </a:lnTo>
                <a:lnTo>
                  <a:pt x="251863" y="251863"/>
                </a:lnTo>
                <a:lnTo>
                  <a:pt x="0" y="251863"/>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12" name="Freeform 12"/>
          <p:cNvSpPr/>
          <p:nvPr/>
        </p:nvSpPr>
        <p:spPr>
          <a:xfrm>
            <a:off x="6076145" y="4805559"/>
            <a:ext cx="128637" cy="128637"/>
          </a:xfrm>
          <a:custGeom>
            <a:avLst/>
            <a:gdLst/>
            <a:ahLst/>
            <a:cxnLst/>
            <a:rect l="l" t="t" r="r" b="b"/>
            <a:pathLst>
              <a:path w="257274" h="257274">
                <a:moveTo>
                  <a:pt x="0" y="0"/>
                </a:moveTo>
                <a:lnTo>
                  <a:pt x="257274" y="0"/>
                </a:lnTo>
                <a:lnTo>
                  <a:pt x="257274" y="257275"/>
                </a:lnTo>
                <a:lnTo>
                  <a:pt x="0" y="257275"/>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13" name="Freeform 13"/>
          <p:cNvSpPr/>
          <p:nvPr/>
        </p:nvSpPr>
        <p:spPr>
          <a:xfrm>
            <a:off x="6410724" y="4814066"/>
            <a:ext cx="168222" cy="123924"/>
          </a:xfrm>
          <a:custGeom>
            <a:avLst/>
            <a:gdLst/>
            <a:ahLst/>
            <a:cxnLst/>
            <a:rect l="l" t="t" r="r" b="b"/>
            <a:pathLst>
              <a:path w="336444" h="247847">
                <a:moveTo>
                  <a:pt x="0" y="0"/>
                </a:moveTo>
                <a:lnTo>
                  <a:pt x="336444" y="0"/>
                </a:lnTo>
                <a:lnTo>
                  <a:pt x="336444" y="247848"/>
                </a:lnTo>
                <a:lnTo>
                  <a:pt x="0" y="247848"/>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sp>
      <p:sp>
        <p:nvSpPr>
          <p:cNvPr id="30" name="TextBox 30"/>
          <p:cNvSpPr txBox="1"/>
          <p:nvPr/>
        </p:nvSpPr>
        <p:spPr>
          <a:xfrm>
            <a:off x="596518" y="1463926"/>
            <a:ext cx="7549609" cy="1513235"/>
          </a:xfrm>
          <a:prstGeom prst="rect">
            <a:avLst/>
          </a:prstGeom>
        </p:spPr>
        <p:txBody>
          <a:bodyPr lIns="0" tIns="0" rIns="0" bIns="0" rtlCol="0" anchor="t">
            <a:spAutoFit/>
          </a:bodyPr>
          <a:lstStyle/>
          <a:p>
            <a:pPr algn="ctr">
              <a:lnSpc>
                <a:spcPts val="8279"/>
              </a:lnSpc>
            </a:pPr>
            <a:r>
              <a:rPr lang="tr-TR" sz="3400" dirty="0" smtClean="0">
                <a:solidFill>
                  <a:srgbClr val="1D3447"/>
                </a:solidFill>
                <a:latin typeface="Arial Black" panose="020B0A04020102020204" pitchFamily="34" charset="0"/>
              </a:rPr>
              <a:t> </a:t>
            </a:r>
            <a:r>
              <a:rPr lang="tr-TR" sz="3600" dirty="0" smtClean="0">
                <a:solidFill>
                  <a:srgbClr val="002060"/>
                </a:solidFill>
                <a:latin typeface="Arial Black" panose="020B0A04020102020204" pitchFamily="34" charset="0"/>
              </a:rPr>
              <a:t>TAŞINIR </a:t>
            </a:r>
            <a:r>
              <a:rPr lang="tr-TR" sz="3600" dirty="0" smtClean="0">
                <a:solidFill>
                  <a:srgbClr val="002060"/>
                </a:solidFill>
                <a:latin typeface="Arial Black" panose="020B0A04020102020204" pitchFamily="34" charset="0"/>
              </a:rPr>
              <a:t>MAL MEVZUATI</a:t>
            </a:r>
          </a:p>
          <a:p>
            <a:pPr algn="ctr">
              <a:lnSpc>
                <a:spcPts val="3500"/>
              </a:lnSpc>
            </a:pPr>
            <a:endParaRPr lang="tr-TR" sz="3000" dirty="0" smtClean="0">
              <a:solidFill>
                <a:srgbClr val="002060"/>
              </a:solidFill>
              <a:latin typeface="Arial Black" panose="020B0A04020102020204" pitchFamily="34" charset="0"/>
            </a:endParaRPr>
          </a:p>
        </p:txBody>
      </p:sp>
      <p:sp>
        <p:nvSpPr>
          <p:cNvPr id="32" name="TextBox 32"/>
          <p:cNvSpPr txBox="1"/>
          <p:nvPr/>
        </p:nvSpPr>
        <p:spPr>
          <a:xfrm>
            <a:off x="829071" y="4768163"/>
            <a:ext cx="3026234" cy="192360"/>
          </a:xfrm>
          <a:prstGeom prst="rect">
            <a:avLst/>
          </a:prstGeom>
        </p:spPr>
        <p:txBody>
          <a:bodyPr wrap="square" lIns="0" tIns="0" rIns="0" bIns="0" rtlCol="0" anchor="t">
            <a:spAutoFit/>
          </a:bodyPr>
          <a:lstStyle/>
          <a:p>
            <a:pPr algn="ctr">
              <a:lnSpc>
                <a:spcPts val="1512"/>
              </a:lnSpc>
            </a:pPr>
            <a:r>
              <a:rPr lang="en-US" sz="1080" b="1" dirty="0" err="1" smtClean="0">
                <a:solidFill>
                  <a:srgbClr val="000000"/>
                </a:solidFill>
                <a:latin typeface="Kaushan Script"/>
              </a:rPr>
              <a:t>Geçmişten</a:t>
            </a:r>
            <a:r>
              <a:rPr lang="en-US" sz="1080" b="1" dirty="0" smtClean="0">
                <a:solidFill>
                  <a:srgbClr val="000000"/>
                </a:solidFill>
                <a:latin typeface="Kaushan Script"/>
              </a:rPr>
              <a:t> </a:t>
            </a:r>
            <a:r>
              <a:rPr lang="en-US" sz="1080" b="1" dirty="0" err="1" smtClean="0">
                <a:solidFill>
                  <a:srgbClr val="000000"/>
                </a:solidFill>
                <a:latin typeface="Kaushan Script"/>
              </a:rPr>
              <a:t>Geleceğe</a:t>
            </a:r>
            <a:r>
              <a:rPr lang="en-US" sz="1080" b="1" dirty="0" smtClean="0">
                <a:solidFill>
                  <a:srgbClr val="000000"/>
                </a:solidFill>
                <a:latin typeface="Kaushan Script"/>
              </a:rPr>
              <a:t> </a:t>
            </a:r>
            <a:r>
              <a:rPr lang="en-US" sz="1080" b="1" dirty="0" err="1" smtClean="0">
                <a:solidFill>
                  <a:srgbClr val="000000"/>
                </a:solidFill>
                <a:latin typeface="Kaushan Script"/>
              </a:rPr>
              <a:t>Türkiye’nin</a:t>
            </a:r>
            <a:r>
              <a:rPr lang="en-US" sz="1080" b="1" dirty="0" smtClean="0">
                <a:solidFill>
                  <a:srgbClr val="000000"/>
                </a:solidFill>
                <a:latin typeface="Kaushan Script"/>
              </a:rPr>
              <a:t> Mali </a:t>
            </a:r>
            <a:r>
              <a:rPr lang="en-US" sz="1080" b="1" dirty="0" err="1" smtClean="0">
                <a:solidFill>
                  <a:srgbClr val="000000"/>
                </a:solidFill>
                <a:latin typeface="Kaushan Script"/>
              </a:rPr>
              <a:t>Hafızası</a:t>
            </a:r>
            <a:endParaRPr lang="en-US" sz="1080" b="1" dirty="0">
              <a:solidFill>
                <a:srgbClr val="000000"/>
              </a:solidFill>
              <a:latin typeface="Kaushan Script"/>
            </a:endParaRPr>
          </a:p>
        </p:txBody>
      </p:sp>
      <p:sp>
        <p:nvSpPr>
          <p:cNvPr id="33" name="TextBox 33"/>
          <p:cNvSpPr txBox="1"/>
          <p:nvPr/>
        </p:nvSpPr>
        <p:spPr>
          <a:xfrm>
            <a:off x="6618950" y="4759949"/>
            <a:ext cx="1625457" cy="192360"/>
          </a:xfrm>
          <a:prstGeom prst="rect">
            <a:avLst/>
          </a:prstGeom>
        </p:spPr>
        <p:txBody>
          <a:bodyPr wrap="square" lIns="0" tIns="0" rIns="0" bIns="0" rtlCol="0" anchor="t">
            <a:spAutoFit/>
          </a:bodyPr>
          <a:lstStyle/>
          <a:p>
            <a:pPr algn="ctr">
              <a:lnSpc>
                <a:spcPts val="1512"/>
              </a:lnSpc>
            </a:pPr>
            <a:r>
              <a:rPr lang="en-US" sz="1080" spc="110" dirty="0">
                <a:solidFill>
                  <a:srgbClr val="000000"/>
                </a:solidFill>
                <a:latin typeface="Kaushan Script"/>
              </a:rPr>
              <a:t>@</a:t>
            </a:r>
            <a:r>
              <a:rPr lang="en-US" sz="1080" b="1" spc="110" dirty="0" err="1">
                <a:solidFill>
                  <a:srgbClr val="000000"/>
                </a:solidFill>
                <a:latin typeface="Kaushan Script"/>
              </a:rPr>
              <a:t>muhasebatsosyal</a:t>
            </a:r>
            <a:endParaRPr lang="en-US" sz="1080" b="1" spc="110" dirty="0">
              <a:solidFill>
                <a:srgbClr val="000000"/>
              </a:solidFill>
              <a:latin typeface="Kaushan Script"/>
            </a:endParaRPr>
          </a:p>
        </p:txBody>
      </p:sp>
      <p:pic>
        <p:nvPicPr>
          <p:cNvPr id="36" name="Resim 3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038148" y="4469420"/>
            <a:ext cx="1078602" cy="847572"/>
          </a:xfrm>
          <a:prstGeom prst="rect">
            <a:avLst/>
          </a:prstGeom>
        </p:spPr>
      </p:pic>
      <p:sp>
        <p:nvSpPr>
          <p:cNvPr id="23" name="Freeform 22"/>
          <p:cNvSpPr/>
          <p:nvPr/>
        </p:nvSpPr>
        <p:spPr>
          <a:xfrm>
            <a:off x="298118" y="86666"/>
            <a:ext cx="961514" cy="887715"/>
          </a:xfrm>
          <a:custGeom>
            <a:avLst/>
            <a:gdLst/>
            <a:ahLst/>
            <a:cxnLst/>
            <a:rect l="l" t="t" r="r" b="b"/>
            <a:pathLst>
              <a:path w="1690850" h="1690850">
                <a:moveTo>
                  <a:pt x="0" y="0"/>
                </a:moveTo>
                <a:lnTo>
                  <a:pt x="1690850" y="0"/>
                </a:lnTo>
                <a:lnTo>
                  <a:pt x="1690850" y="1690850"/>
                </a:lnTo>
                <a:lnTo>
                  <a:pt x="0" y="1690850"/>
                </a:lnTo>
                <a:lnTo>
                  <a:pt x="0" y="0"/>
                </a:lnTo>
                <a:close/>
              </a:path>
            </a:pathLst>
          </a:custGeom>
          <a:blipFill>
            <a:blip r:embed="rId14"/>
            <a:stretch>
              <a:fillRect/>
            </a:stretch>
          </a:blipFill>
        </p:spPr>
      </p:sp>
      <p:sp>
        <p:nvSpPr>
          <p:cNvPr id="24" name="Freeform 25"/>
          <p:cNvSpPr/>
          <p:nvPr/>
        </p:nvSpPr>
        <p:spPr>
          <a:xfrm>
            <a:off x="0" y="4160896"/>
            <a:ext cx="9144000" cy="83820"/>
          </a:xfrm>
          <a:custGeom>
            <a:avLst/>
            <a:gdLst/>
            <a:ahLst/>
            <a:cxnLst/>
            <a:rect l="l" t="t" r="r" b="b"/>
            <a:pathLst>
              <a:path w="18288000" h="167640">
                <a:moveTo>
                  <a:pt x="0" y="0"/>
                </a:moveTo>
                <a:lnTo>
                  <a:pt x="18288000" y="0"/>
                </a:lnTo>
                <a:lnTo>
                  <a:pt x="18288000" y="167640"/>
                </a:lnTo>
                <a:lnTo>
                  <a:pt x="0" y="167640"/>
                </a:lnTo>
                <a:lnTo>
                  <a:pt x="0" y="0"/>
                </a:lnTo>
                <a:close/>
              </a:path>
            </a:pathLst>
          </a:custGeom>
          <a:blipFill>
            <a:blip r:embed="rId15">
              <a:extLst>
                <a:ext uri="{96DAC541-7B7A-43D3-8B79-37D633B846F1}">
                  <asvg:svgBlip xmlns:asvg="http://schemas.microsoft.com/office/drawing/2016/SVG/main" xmlns="" r:embed="rId18"/>
                </a:ext>
              </a:extLst>
            </a:blip>
            <a:stretch>
              <a:fillRect/>
            </a:stretch>
          </a:blipFill>
        </p:spPr>
      </p:sp>
      <p:pic>
        <p:nvPicPr>
          <p:cNvPr id="22" name="Resim 21"/>
          <p:cNvPicPr/>
          <p:nvPr/>
        </p:nvPicPr>
        <p:blipFill>
          <a:blip r:embed="rId19">
            <a:extLst>
              <a:ext uri="{28A0092B-C50C-407E-A947-70E740481C1C}">
                <a14:useLocalDpi xmlns:a14="http://schemas.microsoft.com/office/drawing/2010/main" val="0"/>
              </a:ext>
            </a:extLst>
          </a:blip>
          <a:stretch>
            <a:fillRect/>
          </a:stretch>
        </p:blipFill>
        <p:spPr>
          <a:xfrm>
            <a:off x="7546068" y="-65295"/>
            <a:ext cx="1493520" cy="1188720"/>
          </a:xfrm>
          <a:prstGeom prst="rect">
            <a:avLst/>
          </a:prstGeom>
        </p:spPr>
      </p:pic>
    </p:spTree>
    <p:extLst>
      <p:ext uri="{BB962C8B-B14F-4D97-AF65-F5344CB8AC3E}">
        <p14:creationId xmlns:p14="http://schemas.microsoft.com/office/powerpoint/2010/main" val="4095886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0" y="0"/>
            <a:ext cx="9144000" cy="555526"/>
          </a:xfrm>
          <a:solidFill>
            <a:schemeClr val="accent1">
              <a:lumMod val="75000"/>
            </a:schemeClr>
          </a:solidFill>
          <a:ln>
            <a:noFill/>
          </a:ln>
        </p:spPr>
        <p:txBody>
          <a:bodyPr>
            <a:normAutofit fontScale="90000"/>
          </a:bodyPr>
          <a:lstStyle/>
          <a:p>
            <a:r>
              <a:rPr lang="tr-TR" sz="3200" b="1" dirty="0" smtClean="0">
                <a:solidFill>
                  <a:schemeClr val="bg1">
                    <a:lumMod val="95000"/>
                  </a:schemeClr>
                </a:solidFill>
                <a:latin typeface="Calibri" pitchFamily="34" charset="0"/>
                <a:cs typeface="Calibri" pitchFamily="34" charset="0"/>
              </a:rPr>
              <a:t>TAŞINIR MAL YÖNETMELİĞİ</a:t>
            </a:r>
            <a:endParaRPr lang="tr-TR" sz="3200" b="1" dirty="0">
              <a:solidFill>
                <a:schemeClr val="bg1">
                  <a:lumMod val="95000"/>
                </a:schemeClr>
              </a:solidFill>
              <a:latin typeface="Calibri" pitchFamily="34" charset="0"/>
              <a:cs typeface="Calibri" pitchFamily="34" charset="0"/>
            </a:endParaRPr>
          </a:p>
        </p:txBody>
      </p:sp>
      <p:sp>
        <p:nvSpPr>
          <p:cNvPr id="3" name="Dikdörtgen 2"/>
          <p:cNvSpPr/>
          <p:nvPr/>
        </p:nvSpPr>
        <p:spPr>
          <a:xfrm>
            <a:off x="0" y="915566"/>
            <a:ext cx="8861055" cy="4371950"/>
          </a:xfrm>
          <a:prstGeom prst="rect">
            <a:avLst/>
          </a:prstGeom>
        </p:spPr>
        <p:txBody>
          <a:bodyPr/>
          <a:lstStyle/>
          <a:p>
            <a:endParaRPr lang="tr-TR" dirty="0"/>
          </a:p>
        </p:txBody>
      </p:sp>
      <p:sp>
        <p:nvSpPr>
          <p:cNvPr id="5" name="Dikdörtgen 4"/>
          <p:cNvSpPr/>
          <p:nvPr/>
        </p:nvSpPr>
        <p:spPr>
          <a:xfrm>
            <a:off x="323528" y="866724"/>
            <a:ext cx="8496944" cy="1897955"/>
          </a:xfrm>
          <a:prstGeom prst="rect">
            <a:avLst/>
          </a:prstGeom>
        </p:spPr>
        <p:txBody>
          <a:bodyPr wrap="square">
            <a:spAutoFit/>
          </a:bodyPr>
          <a:lstStyle/>
          <a:p>
            <a:pPr marL="12700">
              <a:lnSpc>
                <a:spcPct val="100000"/>
              </a:lnSpc>
              <a:spcBef>
                <a:spcPts val="775"/>
              </a:spcBef>
              <a:spcAft>
                <a:spcPts val="1200"/>
              </a:spcAft>
            </a:pPr>
            <a:r>
              <a:rPr lang="tr-TR" sz="2200" b="1" spc="-10" dirty="0" smtClean="0">
                <a:solidFill>
                  <a:srgbClr val="0070C0"/>
                </a:solidFill>
                <a:cs typeface="Calibri"/>
              </a:rPr>
              <a:t>Kapsam (Madde 2)</a:t>
            </a:r>
            <a:endParaRPr lang="tr-TR" sz="2200" b="1" spc="-10" dirty="0">
              <a:solidFill>
                <a:srgbClr val="0070C0"/>
              </a:solidFill>
              <a:cs typeface="Calibri"/>
            </a:endParaRPr>
          </a:p>
          <a:p>
            <a:pPr marL="12700">
              <a:spcBef>
                <a:spcPts val="775"/>
              </a:spcBef>
              <a:spcAft>
                <a:spcPts val="1200"/>
              </a:spcAft>
            </a:pPr>
            <a:r>
              <a:rPr lang="tr-TR" sz="2000" dirty="0"/>
              <a:t>Bu Yönetmelik genel yönetim kapsamındaki kamu idarelerini ve bunlara ait taşınır malları kapsar.</a:t>
            </a:r>
          </a:p>
          <a:p>
            <a:pPr marL="12700">
              <a:lnSpc>
                <a:spcPct val="100000"/>
              </a:lnSpc>
              <a:spcBef>
                <a:spcPts val="775"/>
              </a:spcBef>
              <a:spcAft>
                <a:spcPts val="1200"/>
              </a:spcAft>
            </a:pPr>
            <a:endParaRPr lang="tr-TR" sz="2200" spc="-10" dirty="0" smtClean="0">
              <a:solidFill>
                <a:schemeClr val="tx2"/>
              </a:solidFill>
              <a:cs typeface="Calibri"/>
            </a:endParaRPr>
          </a:p>
        </p:txBody>
      </p:sp>
      <p:pic>
        <p:nvPicPr>
          <p:cNvPr id="43" name="Resim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73295" y="2625017"/>
            <a:ext cx="4760785" cy="1816751"/>
          </a:xfrm>
          <a:prstGeom prst="rect">
            <a:avLst/>
          </a:prstGeom>
        </p:spPr>
      </p:pic>
      <p:sp>
        <p:nvSpPr>
          <p:cNvPr id="52" name="Oval 51"/>
          <p:cNvSpPr/>
          <p:nvPr/>
        </p:nvSpPr>
        <p:spPr>
          <a:xfrm>
            <a:off x="148130" y="2489188"/>
            <a:ext cx="3469740" cy="2428065"/>
          </a:xfrm>
          <a:prstGeom prst="ellipse">
            <a:avLst/>
          </a:prstGeom>
          <a:solidFill>
            <a:schemeClr val="accent5">
              <a:lumMod val="20000"/>
              <a:lumOff val="8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800"/>
          </a:p>
        </p:txBody>
      </p:sp>
      <p:grpSp>
        <p:nvGrpSpPr>
          <p:cNvPr id="53" name="Grup 52"/>
          <p:cNvGrpSpPr/>
          <p:nvPr/>
        </p:nvGrpSpPr>
        <p:grpSpPr>
          <a:xfrm>
            <a:off x="226111" y="3159696"/>
            <a:ext cx="2304256" cy="1512168"/>
            <a:chOff x="524272" y="2159508"/>
            <a:chExt cx="4149562" cy="4111147"/>
          </a:xfrm>
        </p:grpSpPr>
        <p:sp>
          <p:nvSpPr>
            <p:cNvPr id="54" name="Oval 53"/>
            <p:cNvSpPr/>
            <p:nvPr/>
          </p:nvSpPr>
          <p:spPr>
            <a:xfrm>
              <a:off x="524272" y="2159508"/>
              <a:ext cx="4149562" cy="4111147"/>
            </a:xfrm>
            <a:prstGeom prst="ellipse">
              <a:avLst/>
            </a:prstGeom>
            <a:solidFill>
              <a:schemeClr val="accent1">
                <a:lumMod val="75000"/>
              </a:schemeClr>
            </a:solidFill>
          </p:spPr>
          <p:style>
            <a:lnRef idx="0">
              <a:schemeClr val="lt1">
                <a:hueOff val="0"/>
                <a:satOff val="0"/>
                <a:lumOff val="0"/>
                <a:alphaOff val="0"/>
              </a:schemeClr>
            </a:lnRef>
            <a:fillRef idx="3">
              <a:scrgbClr r="0" g="0" b="0"/>
            </a:fillRef>
            <a:effectRef idx="0">
              <a:schemeClr val="accent4">
                <a:alpha val="50000"/>
                <a:hueOff val="-1488257"/>
                <a:satOff val="8966"/>
                <a:lumOff val="719"/>
                <a:alphaOff val="0"/>
              </a:schemeClr>
            </a:effectRef>
            <a:fontRef idx="minor">
              <a:schemeClr val="tx1"/>
            </a:fontRef>
          </p:style>
        </p:sp>
        <p:sp>
          <p:nvSpPr>
            <p:cNvPr id="55" name="Oval 4"/>
            <p:cNvSpPr/>
            <p:nvPr/>
          </p:nvSpPr>
          <p:spPr>
            <a:xfrm>
              <a:off x="1039303" y="2877484"/>
              <a:ext cx="3371519" cy="2907019"/>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YÖNETİM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grpSp>
      <p:grpSp>
        <p:nvGrpSpPr>
          <p:cNvPr id="56" name="Grup 55"/>
          <p:cNvGrpSpPr/>
          <p:nvPr/>
        </p:nvGrpSpPr>
        <p:grpSpPr>
          <a:xfrm>
            <a:off x="2291293" y="3159696"/>
            <a:ext cx="1224328" cy="703390"/>
            <a:chOff x="2100660" y="-320667"/>
            <a:chExt cx="2210523" cy="2159807"/>
          </a:xfrm>
        </p:grpSpPr>
        <p:sp>
          <p:nvSpPr>
            <p:cNvPr id="57" name="Oval 56"/>
            <p:cNvSpPr/>
            <p:nvPr/>
          </p:nvSpPr>
          <p:spPr>
            <a:xfrm>
              <a:off x="2100660" y="-320667"/>
              <a:ext cx="2210523" cy="2159807"/>
            </a:xfrm>
            <a:prstGeom prst="ellipse">
              <a:avLst/>
            </a:prstGeom>
            <a:solidFill>
              <a:schemeClr val="accent6">
                <a:lumMod val="75000"/>
              </a:schemeClr>
            </a:solidFill>
          </p:spPr>
          <p:style>
            <a:lnRef idx="0">
              <a:schemeClr val="lt1">
                <a:hueOff val="0"/>
                <a:satOff val="0"/>
                <a:lumOff val="0"/>
                <a:alphaOff val="0"/>
              </a:schemeClr>
            </a:lnRef>
            <a:fillRef idx="3">
              <a:scrgbClr r="0" g="0" b="0"/>
            </a:fillRef>
            <a:effectRef idx="0">
              <a:schemeClr val="accent4">
                <a:alpha val="50000"/>
                <a:hueOff val="-2976513"/>
                <a:satOff val="17933"/>
                <a:lumOff val="1437"/>
                <a:alphaOff val="0"/>
              </a:schemeClr>
            </a:effectRef>
            <a:fontRef idx="minor">
              <a:schemeClr val="tx1"/>
            </a:fontRef>
          </p:style>
        </p:sp>
        <p:sp>
          <p:nvSpPr>
            <p:cNvPr id="58" name="Oval 6"/>
            <p:cNvSpPr/>
            <p:nvPr/>
          </p:nvSpPr>
          <p:spPr>
            <a:xfrm>
              <a:off x="2381192" y="-209780"/>
              <a:ext cx="1800200" cy="193803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900" b="1" u="none" kern="1200" dirty="0" smtClean="0">
                  <a:solidFill>
                    <a:schemeClr val="bg1"/>
                  </a:solidFill>
                </a:rPr>
                <a:t>SOSYAL GÜVENLİK KURUMLARI</a:t>
              </a:r>
            </a:p>
          </p:txBody>
        </p:sp>
      </p:grpSp>
      <p:grpSp>
        <p:nvGrpSpPr>
          <p:cNvPr id="59" name="Grup 58"/>
          <p:cNvGrpSpPr/>
          <p:nvPr/>
        </p:nvGrpSpPr>
        <p:grpSpPr>
          <a:xfrm>
            <a:off x="2222441" y="3872170"/>
            <a:ext cx="1224329" cy="629684"/>
            <a:chOff x="4716790" y="504079"/>
            <a:chExt cx="2267983" cy="2048428"/>
          </a:xfrm>
        </p:grpSpPr>
        <p:sp>
          <p:nvSpPr>
            <p:cNvPr id="60" name="Oval 59"/>
            <p:cNvSpPr/>
            <p:nvPr/>
          </p:nvSpPr>
          <p:spPr>
            <a:xfrm>
              <a:off x="4716790" y="504079"/>
              <a:ext cx="2267983" cy="2048428"/>
            </a:xfrm>
            <a:prstGeom prst="ellipse">
              <a:avLst/>
            </a:prstGeom>
            <a:solidFill>
              <a:schemeClr val="accent3">
                <a:lumMod val="75000"/>
              </a:schemeClr>
            </a:solidFill>
          </p:spPr>
          <p:style>
            <a:lnRef idx="0">
              <a:schemeClr val="lt1">
                <a:hueOff val="0"/>
                <a:satOff val="0"/>
                <a:lumOff val="0"/>
                <a:alphaOff val="0"/>
              </a:schemeClr>
            </a:lnRef>
            <a:fillRef idx="3">
              <a:scrgbClr r="0" g="0" b="0"/>
            </a:fillRef>
            <a:effectRef idx="0">
              <a:schemeClr val="accent4">
                <a:alpha val="50000"/>
                <a:hueOff val="-4464770"/>
                <a:satOff val="26899"/>
                <a:lumOff val="2156"/>
                <a:alphaOff val="0"/>
              </a:schemeClr>
            </a:effectRef>
            <a:fontRef idx="minor">
              <a:schemeClr val="tx1"/>
            </a:fontRef>
          </p:style>
        </p:sp>
        <p:sp>
          <p:nvSpPr>
            <p:cNvPr id="61" name="Oval 8"/>
            <p:cNvSpPr/>
            <p:nvPr/>
          </p:nvSpPr>
          <p:spPr>
            <a:xfrm>
              <a:off x="5048928" y="804064"/>
              <a:ext cx="1603707" cy="1448458"/>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tr-TR" sz="900" b="1" u="none" kern="1200" dirty="0" smtClean="0">
                  <a:solidFill>
                    <a:schemeClr val="bg1"/>
                  </a:solidFill>
                </a:rPr>
                <a:t>MAHALLİ İDARELER</a:t>
              </a:r>
              <a:endParaRPr lang="tr-TR" sz="900" b="1" u="none" kern="1200" dirty="0">
                <a:solidFill>
                  <a:schemeClr val="bg1"/>
                </a:solidFill>
              </a:endParaRPr>
            </a:p>
          </p:txBody>
        </p:sp>
      </p:grpSp>
      <p:sp>
        <p:nvSpPr>
          <p:cNvPr id="62" name="Dikdörtgen 61"/>
          <p:cNvSpPr/>
          <p:nvPr/>
        </p:nvSpPr>
        <p:spPr>
          <a:xfrm>
            <a:off x="147" y="2944699"/>
            <a:ext cx="3773596" cy="588694"/>
          </a:xfrm>
          <a:prstGeom prst="rect">
            <a:avLst/>
          </a:prstGeom>
          <a:noFill/>
        </p:spPr>
        <p:txBody>
          <a:bodyPr wrap="none" lIns="91440" tIns="45720" rIns="91440" bIns="45720">
            <a:prstTxWarp prst="textArchUp">
              <a:avLst>
                <a:gd name="adj" fmla="val 9999166"/>
              </a:avLst>
            </a:prstTxWarp>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GENEL YÖNETİM</a:t>
            </a:r>
          </a:p>
        </p:txBody>
      </p:sp>
      <p:pic>
        <p:nvPicPr>
          <p:cNvPr id="17" name="Picture 2" descr="C:\Documents and Settings\Administrator\Local Settings\Temporary Internet Files\Content.IE5\A9R1JF1E\MC900279126[1].wmf"/>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98776" y="555527"/>
            <a:ext cx="1389147" cy="720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271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heel(1)">
                                      <p:cBhvr>
                                        <p:cTn id="7" dur="1000"/>
                                        <p:tgtEl>
                                          <p:spTgt spid="53"/>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heel(1)">
                                      <p:cBhvr>
                                        <p:cTn id="11" dur="1000"/>
                                        <p:tgtEl>
                                          <p:spTgt spid="56"/>
                                        </p:tgtEl>
                                      </p:cBhvr>
                                    </p:animEffect>
                                  </p:childTnLst>
                                </p:cTn>
                              </p:par>
                            </p:childTnLst>
                          </p:cTn>
                        </p:par>
                        <p:par>
                          <p:cTn id="12" fill="hold">
                            <p:stCondLst>
                              <p:cond delay="2000"/>
                            </p:stCondLst>
                            <p:childTnLst>
                              <p:par>
                                <p:cTn id="13" presetID="21" presetClass="entr" presetSubtype="1" fill="hold"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wheel(1)">
                                      <p:cBhvr>
                                        <p:cTn id="15" dur="1000"/>
                                        <p:tgtEl>
                                          <p:spTgt spid="59"/>
                                        </p:tgtEl>
                                      </p:cBhvr>
                                    </p:animEffect>
                                  </p:childTnLst>
                                </p:cTn>
                              </p:par>
                            </p:childTnLst>
                          </p:cTn>
                        </p:par>
                        <p:par>
                          <p:cTn id="16" fill="hold">
                            <p:stCondLst>
                              <p:cond delay="3000"/>
                            </p:stCondLst>
                            <p:childTnLst>
                              <p:par>
                                <p:cTn id="17" presetID="21" presetClass="entr" presetSubtype="1" fill="hold" grpId="0" nodeType="after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wheel(1)">
                                      <p:cBhvr>
                                        <p:cTn id="19" dur="1000"/>
                                        <p:tgtEl>
                                          <p:spTgt spid="52"/>
                                        </p:tgtEl>
                                      </p:cBhvr>
                                    </p:animEffect>
                                  </p:childTnLst>
                                </p:cTn>
                              </p:par>
                            </p:childTnLst>
                          </p:cTn>
                        </p:par>
                        <p:par>
                          <p:cTn id="20" fill="hold">
                            <p:stCondLst>
                              <p:cond delay="4000"/>
                            </p:stCondLst>
                            <p:childTnLst>
                              <p:par>
                                <p:cTn id="21" presetID="22" presetClass="entr" presetSubtype="8" fill="hold" grpId="0" nodeType="afterEffect">
                                  <p:stCondLst>
                                    <p:cond delay="0"/>
                                  </p:stCondLst>
                                  <p:childTnLst>
                                    <p:set>
                                      <p:cBhvr>
                                        <p:cTn id="22" dur="1" fill="hold">
                                          <p:stCondLst>
                                            <p:cond delay="0"/>
                                          </p:stCondLst>
                                        </p:cTn>
                                        <p:tgtEl>
                                          <p:spTgt spid="62"/>
                                        </p:tgtEl>
                                        <p:attrNameLst>
                                          <p:attrName>style.visibility</p:attrName>
                                        </p:attrNameLst>
                                      </p:cBhvr>
                                      <p:to>
                                        <p:strVal val="visible"/>
                                      </p:to>
                                    </p:set>
                                    <p:animEffect transition="in" filter="wipe(left)">
                                      <p:cBhvr>
                                        <p:cTn id="23" dur="500"/>
                                        <p:tgtEl>
                                          <p:spTgt spid="62"/>
                                        </p:tgtEl>
                                      </p:cBhvr>
                                    </p:animEffect>
                                  </p:childTnLst>
                                </p:cTn>
                              </p:par>
                            </p:childTnLst>
                          </p:cTn>
                        </p:par>
                        <p:par>
                          <p:cTn id="24" fill="hold">
                            <p:stCondLst>
                              <p:cond delay="4500"/>
                            </p:stCondLst>
                            <p:childTnLst>
                              <p:par>
                                <p:cTn id="25" presetID="10" presetClass="entr" presetSubtype="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2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62"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0" y="0"/>
            <a:ext cx="9144000" cy="555526"/>
          </a:xfrm>
          <a:solidFill>
            <a:schemeClr val="accent1">
              <a:lumMod val="75000"/>
            </a:schemeClr>
          </a:solidFill>
          <a:ln>
            <a:noFill/>
          </a:ln>
        </p:spPr>
        <p:txBody>
          <a:bodyPr>
            <a:normAutofit fontScale="90000"/>
          </a:bodyPr>
          <a:lstStyle/>
          <a:p>
            <a:r>
              <a:rPr lang="tr-TR" sz="3200" b="1" dirty="0" smtClean="0">
                <a:solidFill>
                  <a:schemeClr val="bg1">
                    <a:lumMod val="95000"/>
                  </a:schemeClr>
                </a:solidFill>
                <a:latin typeface="Calibri" pitchFamily="34" charset="0"/>
                <a:cs typeface="Calibri" pitchFamily="34" charset="0"/>
              </a:rPr>
              <a:t>TAŞINIR MAL YÖNETMELİĞİ</a:t>
            </a:r>
            <a:endParaRPr lang="tr-TR" sz="3200" b="1" dirty="0">
              <a:solidFill>
                <a:schemeClr val="bg1">
                  <a:lumMod val="95000"/>
                </a:schemeClr>
              </a:solidFill>
              <a:latin typeface="Calibri" pitchFamily="34" charset="0"/>
              <a:cs typeface="Calibri" pitchFamily="34" charset="0"/>
            </a:endParaRPr>
          </a:p>
        </p:txBody>
      </p:sp>
      <p:sp>
        <p:nvSpPr>
          <p:cNvPr id="3" name="Dikdörtgen 2"/>
          <p:cNvSpPr/>
          <p:nvPr/>
        </p:nvSpPr>
        <p:spPr>
          <a:xfrm>
            <a:off x="0" y="915566"/>
            <a:ext cx="8861055" cy="4371950"/>
          </a:xfrm>
          <a:prstGeom prst="rect">
            <a:avLst/>
          </a:prstGeom>
        </p:spPr>
        <p:txBody>
          <a:bodyPr/>
          <a:lstStyle/>
          <a:p>
            <a:endParaRPr lang="tr-TR" dirty="0"/>
          </a:p>
        </p:txBody>
      </p:sp>
      <p:sp>
        <p:nvSpPr>
          <p:cNvPr id="5" name="Dikdörtgen 4"/>
          <p:cNvSpPr/>
          <p:nvPr/>
        </p:nvSpPr>
        <p:spPr>
          <a:xfrm>
            <a:off x="182055" y="1779662"/>
            <a:ext cx="8496944" cy="1395254"/>
          </a:xfrm>
          <a:prstGeom prst="rect">
            <a:avLst/>
          </a:prstGeom>
        </p:spPr>
        <p:txBody>
          <a:bodyPr wrap="square">
            <a:spAutoFit/>
          </a:bodyPr>
          <a:lstStyle/>
          <a:p>
            <a:pPr marL="12700" algn="ctr">
              <a:lnSpc>
                <a:spcPct val="100000"/>
              </a:lnSpc>
              <a:spcBef>
                <a:spcPts val="775"/>
              </a:spcBef>
              <a:spcAft>
                <a:spcPts val="1200"/>
              </a:spcAft>
            </a:pPr>
            <a:r>
              <a:rPr lang="tr-TR" sz="3400" b="1" spc="-10" dirty="0" smtClean="0">
                <a:solidFill>
                  <a:srgbClr val="0070C0"/>
                </a:solidFill>
                <a:cs typeface="Calibri"/>
              </a:rPr>
              <a:t>SEKİZİNCİ BÖLÜM</a:t>
            </a:r>
          </a:p>
          <a:p>
            <a:pPr marL="12700" algn="ctr">
              <a:lnSpc>
                <a:spcPct val="100000"/>
              </a:lnSpc>
              <a:spcBef>
                <a:spcPts val="775"/>
              </a:spcBef>
              <a:spcAft>
                <a:spcPts val="1200"/>
              </a:spcAft>
            </a:pPr>
            <a:r>
              <a:rPr lang="tr-TR" sz="3400" b="1" spc="-10" dirty="0" smtClean="0">
                <a:solidFill>
                  <a:srgbClr val="0070C0"/>
                </a:solidFill>
                <a:cs typeface="Calibri"/>
              </a:rPr>
              <a:t>NUMARALANDIRMA VE KOD SİSTEMİ</a:t>
            </a:r>
            <a:endParaRPr lang="tr-TR" sz="3400" b="1" spc="-10" dirty="0">
              <a:solidFill>
                <a:srgbClr val="0070C0"/>
              </a:solidFill>
              <a:cs typeface="Calibri"/>
            </a:endParaRPr>
          </a:p>
        </p:txBody>
      </p:sp>
    </p:spTree>
    <p:extLst>
      <p:ext uri="{BB962C8B-B14F-4D97-AF65-F5344CB8AC3E}">
        <p14:creationId xmlns:p14="http://schemas.microsoft.com/office/powerpoint/2010/main" val="1279844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0" y="0"/>
            <a:ext cx="9144000" cy="555526"/>
          </a:xfrm>
          <a:solidFill>
            <a:schemeClr val="accent1">
              <a:lumMod val="75000"/>
            </a:schemeClr>
          </a:solidFill>
          <a:ln>
            <a:noFill/>
          </a:ln>
        </p:spPr>
        <p:txBody>
          <a:bodyPr>
            <a:normAutofit fontScale="90000"/>
          </a:bodyPr>
          <a:lstStyle/>
          <a:p>
            <a:r>
              <a:rPr lang="tr-TR" sz="3200" b="1" dirty="0" smtClean="0">
                <a:solidFill>
                  <a:schemeClr val="bg1">
                    <a:lumMod val="95000"/>
                  </a:schemeClr>
                </a:solidFill>
                <a:latin typeface="Calibri" pitchFamily="34" charset="0"/>
                <a:cs typeface="Calibri" pitchFamily="34" charset="0"/>
              </a:rPr>
              <a:t>TAŞINIR MAL YÖNETMELİĞİ</a:t>
            </a:r>
            <a:endParaRPr lang="tr-TR" sz="3200" b="1" dirty="0">
              <a:solidFill>
                <a:schemeClr val="bg1">
                  <a:lumMod val="95000"/>
                </a:schemeClr>
              </a:solidFill>
              <a:latin typeface="Calibri" pitchFamily="34" charset="0"/>
              <a:cs typeface="Calibri" pitchFamily="34" charset="0"/>
            </a:endParaRPr>
          </a:p>
        </p:txBody>
      </p:sp>
      <p:sp>
        <p:nvSpPr>
          <p:cNvPr id="3" name="Dikdörtgen 2"/>
          <p:cNvSpPr/>
          <p:nvPr/>
        </p:nvSpPr>
        <p:spPr>
          <a:xfrm>
            <a:off x="0" y="915566"/>
            <a:ext cx="8861055" cy="4371950"/>
          </a:xfrm>
          <a:prstGeom prst="rect">
            <a:avLst/>
          </a:prstGeom>
        </p:spPr>
        <p:txBody>
          <a:bodyPr/>
          <a:lstStyle/>
          <a:p>
            <a:endParaRPr lang="tr-TR" dirty="0"/>
          </a:p>
        </p:txBody>
      </p:sp>
      <p:sp>
        <p:nvSpPr>
          <p:cNvPr id="5" name="Dikdörtgen 4"/>
          <p:cNvSpPr/>
          <p:nvPr/>
        </p:nvSpPr>
        <p:spPr>
          <a:xfrm>
            <a:off x="179512" y="699542"/>
            <a:ext cx="7488832" cy="4154984"/>
          </a:xfrm>
          <a:prstGeom prst="rect">
            <a:avLst/>
          </a:prstGeom>
        </p:spPr>
        <p:txBody>
          <a:bodyPr wrap="square">
            <a:spAutoFit/>
          </a:bodyPr>
          <a:lstStyle/>
          <a:p>
            <a:pPr marL="12700" algn="just">
              <a:lnSpc>
                <a:spcPct val="100000"/>
              </a:lnSpc>
              <a:spcBef>
                <a:spcPts val="775"/>
              </a:spcBef>
              <a:spcAft>
                <a:spcPts val="1200"/>
              </a:spcAft>
            </a:pPr>
            <a:r>
              <a:rPr lang="tr-TR" b="1" spc="-10" dirty="0">
                <a:solidFill>
                  <a:srgbClr val="0070C0"/>
                </a:solidFill>
                <a:cs typeface="Calibri"/>
              </a:rPr>
              <a:t>Dayanıklı taşınırların numaralandırılması </a:t>
            </a:r>
            <a:r>
              <a:rPr lang="tr-TR" b="1" spc="-10" dirty="0" smtClean="0">
                <a:solidFill>
                  <a:srgbClr val="0070C0"/>
                </a:solidFill>
                <a:cs typeface="Calibri"/>
              </a:rPr>
              <a:t>(Madde 36)</a:t>
            </a:r>
          </a:p>
          <a:p>
            <a:pPr marL="298450" indent="-285750" algn="just">
              <a:lnSpc>
                <a:spcPct val="100000"/>
              </a:lnSpc>
              <a:spcBef>
                <a:spcPts val="1200"/>
              </a:spcBef>
              <a:spcAft>
                <a:spcPts val="1200"/>
              </a:spcAft>
              <a:buFont typeface="Arial" panose="020B0604020202020204" pitchFamily="34" charset="0"/>
              <a:buChar char="•"/>
            </a:pPr>
            <a:r>
              <a:rPr lang="tr-TR" sz="1700" b="1" spc="-10" dirty="0">
                <a:cs typeface="Calibri"/>
              </a:rPr>
              <a:t>Giriş kaydı yapılan dayanıklı taşınırlara, taşınır kayıt yetkilisi tarafından bir sicil numarası verilir.</a:t>
            </a:r>
            <a:r>
              <a:rPr lang="tr-TR" sz="1700" spc="-10" dirty="0">
                <a:cs typeface="Calibri"/>
              </a:rPr>
              <a:t> Bu numara yazma, kazıma, damga vurma veya etiket yapıştırma suretiyle taşınırın üzerinde kalıcı olacak şekilde belirtilir. Fiziki veya kullanım özellikleri nedeniyle numaralandırılması mümkün olmayan taşınırlara bu işlem uygulanmaz</a:t>
            </a:r>
            <a:r>
              <a:rPr lang="tr-TR" sz="1700" spc="-10" dirty="0" smtClean="0">
                <a:cs typeface="Calibri"/>
              </a:rPr>
              <a:t>.</a:t>
            </a:r>
          </a:p>
          <a:p>
            <a:pPr marL="298450" indent="-285750" algn="just">
              <a:lnSpc>
                <a:spcPct val="100000"/>
              </a:lnSpc>
              <a:spcBef>
                <a:spcPts val="1200"/>
              </a:spcBef>
              <a:spcAft>
                <a:spcPts val="1200"/>
              </a:spcAft>
              <a:buFont typeface="Arial" panose="020B0604020202020204" pitchFamily="34" charset="0"/>
              <a:buChar char="•"/>
            </a:pPr>
            <a:r>
              <a:rPr lang="tr-TR" sz="1700" spc="-10" dirty="0">
                <a:cs typeface="Calibri"/>
              </a:rPr>
              <a:t>Sicil numarası üç grup rakamdan oluşur. Birinci grup rakam, taşınırın Dayanıklı Taşınırlar Defterinde ayrıntılı izlenmek üzere kaydedildiği taşınır kodundan; ikinci grup rakam, taşınırın giriş kaydedildiği yılın son iki rakamından; üçüncü grup rakam ise taşınıra verilen giriş sıra numarasından oluşur</a:t>
            </a:r>
            <a:r>
              <a:rPr lang="tr-TR" sz="1700" spc="-10" dirty="0" smtClean="0">
                <a:cs typeface="Calibri"/>
              </a:rPr>
              <a:t>.</a:t>
            </a:r>
          </a:p>
          <a:p>
            <a:pPr marL="298450" indent="-285750" algn="just">
              <a:lnSpc>
                <a:spcPct val="100000"/>
              </a:lnSpc>
              <a:spcBef>
                <a:spcPts val="1200"/>
              </a:spcBef>
              <a:spcAft>
                <a:spcPts val="1200"/>
              </a:spcAft>
              <a:buFont typeface="Arial" panose="020B0604020202020204" pitchFamily="34" charset="0"/>
              <a:buChar char="•"/>
            </a:pPr>
            <a:r>
              <a:rPr lang="tr-TR" sz="1700" b="1" spc="-10" dirty="0">
                <a:cs typeface="Calibri"/>
              </a:rPr>
              <a:t>Elektronik ortamda tutulan kayıtlarda belli bir giriş sırasına uygun olarak verilen numara ikinci fıkrada belirtilen sicil numarasının yerine geçer.</a:t>
            </a:r>
          </a:p>
        </p:txBody>
      </p:sp>
      <p:pic>
        <p:nvPicPr>
          <p:cNvPr id="7" name="Picture 2" descr="C:\Documents and Settings\Administrator\Local Settings\Temporary Internet Files\Content.IE5\A9R1JF1E\MC900279126[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68344" y="555527"/>
            <a:ext cx="1319579" cy="1080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7834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0" y="0"/>
            <a:ext cx="9144000" cy="555526"/>
          </a:xfrm>
          <a:solidFill>
            <a:schemeClr val="accent1">
              <a:lumMod val="75000"/>
            </a:schemeClr>
          </a:solidFill>
          <a:ln>
            <a:noFill/>
          </a:ln>
        </p:spPr>
        <p:txBody>
          <a:bodyPr>
            <a:normAutofit fontScale="90000"/>
          </a:bodyPr>
          <a:lstStyle/>
          <a:p>
            <a:r>
              <a:rPr lang="tr-TR" sz="3200" b="1" dirty="0" smtClean="0">
                <a:solidFill>
                  <a:schemeClr val="bg1">
                    <a:lumMod val="95000"/>
                  </a:schemeClr>
                </a:solidFill>
                <a:latin typeface="Calibri" pitchFamily="34" charset="0"/>
                <a:cs typeface="Calibri" pitchFamily="34" charset="0"/>
              </a:rPr>
              <a:t>TAŞINIR MAL YÖNETMELİĞİ</a:t>
            </a:r>
            <a:endParaRPr lang="tr-TR" sz="3200" b="1" dirty="0">
              <a:solidFill>
                <a:schemeClr val="bg1">
                  <a:lumMod val="95000"/>
                </a:schemeClr>
              </a:solidFill>
              <a:latin typeface="Calibri" pitchFamily="34" charset="0"/>
              <a:cs typeface="Calibri" pitchFamily="34" charset="0"/>
            </a:endParaRPr>
          </a:p>
        </p:txBody>
      </p:sp>
      <p:sp>
        <p:nvSpPr>
          <p:cNvPr id="3" name="Dikdörtgen 2"/>
          <p:cNvSpPr/>
          <p:nvPr/>
        </p:nvSpPr>
        <p:spPr>
          <a:xfrm>
            <a:off x="0" y="915566"/>
            <a:ext cx="8861055" cy="4371950"/>
          </a:xfrm>
          <a:prstGeom prst="rect">
            <a:avLst/>
          </a:prstGeom>
        </p:spPr>
        <p:txBody>
          <a:bodyPr/>
          <a:lstStyle/>
          <a:p>
            <a:endParaRPr lang="tr-TR" dirty="0"/>
          </a:p>
        </p:txBody>
      </p:sp>
      <p:sp>
        <p:nvSpPr>
          <p:cNvPr id="5" name="Dikdörtgen 4"/>
          <p:cNvSpPr/>
          <p:nvPr/>
        </p:nvSpPr>
        <p:spPr>
          <a:xfrm>
            <a:off x="179512" y="771550"/>
            <a:ext cx="7419264" cy="3016210"/>
          </a:xfrm>
          <a:prstGeom prst="rect">
            <a:avLst/>
          </a:prstGeom>
        </p:spPr>
        <p:txBody>
          <a:bodyPr wrap="square">
            <a:spAutoFit/>
          </a:bodyPr>
          <a:lstStyle/>
          <a:p>
            <a:pPr marL="12700" algn="just">
              <a:lnSpc>
                <a:spcPct val="100000"/>
              </a:lnSpc>
              <a:spcBef>
                <a:spcPts val="775"/>
              </a:spcBef>
              <a:spcAft>
                <a:spcPts val="1200"/>
              </a:spcAft>
            </a:pPr>
            <a:r>
              <a:rPr lang="tr-TR" sz="2400" b="1" spc="-10" dirty="0">
                <a:solidFill>
                  <a:srgbClr val="0070C0"/>
                </a:solidFill>
                <a:cs typeface="Calibri"/>
              </a:rPr>
              <a:t>Taşınır kodları ve detaylı hesap planı </a:t>
            </a:r>
            <a:r>
              <a:rPr lang="tr-TR" sz="2400" b="1" spc="-10" dirty="0" smtClean="0">
                <a:solidFill>
                  <a:srgbClr val="0070C0"/>
                </a:solidFill>
                <a:cs typeface="Calibri"/>
              </a:rPr>
              <a:t>(Madde 37)</a:t>
            </a:r>
          </a:p>
          <a:p>
            <a:pPr marL="298450" indent="-285750" algn="just">
              <a:lnSpc>
                <a:spcPct val="100000"/>
              </a:lnSpc>
              <a:spcBef>
                <a:spcPts val="2400"/>
              </a:spcBef>
              <a:spcAft>
                <a:spcPts val="2400"/>
              </a:spcAft>
              <a:buFont typeface="Arial" panose="020B0604020202020204" pitchFamily="34" charset="0"/>
              <a:buChar char="•"/>
            </a:pPr>
            <a:r>
              <a:rPr lang="tr-TR" sz="2400" spc="-10" dirty="0">
                <a:cs typeface="Calibri"/>
              </a:rPr>
              <a:t>Taşınırın Bakanlıkça belirlenen düzey detay kodlarından sonraki detay kodları, kamu idarelerince belirlenebilir</a:t>
            </a:r>
            <a:r>
              <a:rPr lang="tr-TR" sz="2400" spc="-10" dirty="0" smtClean="0">
                <a:cs typeface="Calibri"/>
              </a:rPr>
              <a:t>.</a:t>
            </a:r>
          </a:p>
          <a:p>
            <a:pPr marL="298450" indent="-285750" algn="just">
              <a:lnSpc>
                <a:spcPct val="100000"/>
              </a:lnSpc>
              <a:spcBef>
                <a:spcPts val="2400"/>
              </a:spcBef>
              <a:spcAft>
                <a:spcPts val="1200"/>
              </a:spcAft>
              <a:buFont typeface="Arial" panose="020B0604020202020204" pitchFamily="34" charset="0"/>
              <a:buChar char="•"/>
            </a:pPr>
            <a:r>
              <a:rPr lang="tr-TR" sz="2400" spc="-10" dirty="0">
                <a:cs typeface="Calibri"/>
              </a:rPr>
              <a:t>Kapsamdaki kamu idarelerinin muhasebe detaylı hesap planları, Taşınır Kod Listesine uygun olarak belirlenir.</a:t>
            </a:r>
          </a:p>
        </p:txBody>
      </p:sp>
      <p:pic>
        <p:nvPicPr>
          <p:cNvPr id="7" name="Picture 2" descr="C:\Documents and Settings\Administrator\Local Settings\Temporary Internet Files\Content.IE5\A9R1JF1E\MC900279126[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24328" y="555527"/>
            <a:ext cx="1463595" cy="100811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Documents and Settings\Administrator\Local Settings\Temporary Internet Files\Content.IE5\A9R1JF1E\MC900279126[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98776" y="555526"/>
            <a:ext cx="1389147" cy="1145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4303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750"/>
                                        <p:tgtEl>
                                          <p:spTgt spid="7"/>
                                        </p:tgtEl>
                                      </p:cBhvr>
                                    </p:animEffect>
                                  </p:childTnLst>
                                </p:cTn>
                              </p:par>
                            </p:childTnLst>
                          </p:cTn>
                        </p:par>
                        <p:par>
                          <p:cTn id="8" fill="hold">
                            <p:stCondLst>
                              <p:cond delay="275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0" y="0"/>
            <a:ext cx="9144000" cy="555526"/>
          </a:xfrm>
          <a:solidFill>
            <a:schemeClr val="accent1">
              <a:lumMod val="75000"/>
            </a:schemeClr>
          </a:solidFill>
          <a:ln>
            <a:noFill/>
          </a:ln>
        </p:spPr>
        <p:txBody>
          <a:bodyPr>
            <a:normAutofit fontScale="90000"/>
          </a:bodyPr>
          <a:lstStyle/>
          <a:p>
            <a:r>
              <a:rPr lang="tr-TR" sz="3200" b="1" dirty="0" smtClean="0">
                <a:solidFill>
                  <a:schemeClr val="bg1">
                    <a:lumMod val="95000"/>
                  </a:schemeClr>
                </a:solidFill>
                <a:latin typeface="Calibri" pitchFamily="34" charset="0"/>
                <a:cs typeface="Calibri" pitchFamily="34" charset="0"/>
              </a:rPr>
              <a:t>TAŞINIR MAL YÖNETMELİĞİ</a:t>
            </a:r>
            <a:endParaRPr lang="tr-TR" sz="3200" b="1" dirty="0">
              <a:solidFill>
                <a:schemeClr val="bg1">
                  <a:lumMod val="95000"/>
                </a:schemeClr>
              </a:solidFill>
              <a:latin typeface="Calibri" pitchFamily="34" charset="0"/>
              <a:cs typeface="Calibri" pitchFamily="34" charset="0"/>
            </a:endParaRPr>
          </a:p>
        </p:txBody>
      </p:sp>
      <p:sp>
        <p:nvSpPr>
          <p:cNvPr id="3" name="Dikdörtgen 2"/>
          <p:cNvSpPr/>
          <p:nvPr/>
        </p:nvSpPr>
        <p:spPr>
          <a:xfrm>
            <a:off x="0" y="915566"/>
            <a:ext cx="8861055" cy="4371950"/>
          </a:xfrm>
          <a:prstGeom prst="rect">
            <a:avLst/>
          </a:prstGeom>
        </p:spPr>
        <p:txBody>
          <a:bodyPr/>
          <a:lstStyle/>
          <a:p>
            <a:endParaRPr lang="tr-TR" dirty="0"/>
          </a:p>
        </p:txBody>
      </p:sp>
      <p:sp>
        <p:nvSpPr>
          <p:cNvPr id="5" name="Dikdörtgen 4"/>
          <p:cNvSpPr/>
          <p:nvPr/>
        </p:nvSpPr>
        <p:spPr>
          <a:xfrm>
            <a:off x="179512" y="699542"/>
            <a:ext cx="7488832" cy="4339650"/>
          </a:xfrm>
          <a:prstGeom prst="rect">
            <a:avLst/>
          </a:prstGeom>
        </p:spPr>
        <p:txBody>
          <a:bodyPr wrap="square">
            <a:spAutoFit/>
          </a:bodyPr>
          <a:lstStyle/>
          <a:p>
            <a:pPr marL="12700" algn="just">
              <a:lnSpc>
                <a:spcPct val="100000"/>
              </a:lnSpc>
              <a:spcBef>
                <a:spcPts val="775"/>
              </a:spcBef>
              <a:spcAft>
                <a:spcPts val="1200"/>
              </a:spcAft>
            </a:pPr>
            <a:r>
              <a:rPr lang="tr-TR" sz="1900" b="1" spc="-10" dirty="0">
                <a:solidFill>
                  <a:srgbClr val="0070C0"/>
                </a:solidFill>
                <a:cs typeface="Calibri"/>
              </a:rPr>
              <a:t>Harcama birimi ve ambarların </a:t>
            </a:r>
            <a:r>
              <a:rPr lang="tr-TR" sz="1900" b="1" spc="-10" dirty="0" smtClean="0">
                <a:solidFill>
                  <a:srgbClr val="0070C0"/>
                </a:solidFill>
                <a:cs typeface="Calibri"/>
              </a:rPr>
              <a:t>kodlanması (Madde 38)</a:t>
            </a:r>
          </a:p>
          <a:p>
            <a:pPr marL="12700" algn="just">
              <a:lnSpc>
                <a:spcPct val="100000"/>
              </a:lnSpc>
              <a:spcBef>
                <a:spcPts val="600"/>
              </a:spcBef>
              <a:spcAft>
                <a:spcPts val="1200"/>
              </a:spcAft>
            </a:pPr>
            <a:r>
              <a:rPr lang="tr-TR" sz="1600" spc="-10" dirty="0">
                <a:cs typeface="Calibri"/>
              </a:rPr>
              <a:t>Kapsamdaki kamu idarelerinde harcama birimlerine ve bunlara bağlı ambarlara aşağıdaki esaslara göre birer kod numarası verilir</a:t>
            </a:r>
            <a:r>
              <a:rPr lang="tr-TR" sz="1600" spc="-10" dirty="0" smtClean="0">
                <a:cs typeface="Calibri"/>
              </a:rPr>
              <a:t>:</a:t>
            </a:r>
          </a:p>
          <a:p>
            <a:pPr marL="12700" algn="just">
              <a:lnSpc>
                <a:spcPct val="100000"/>
              </a:lnSpc>
              <a:spcBef>
                <a:spcPts val="1200"/>
              </a:spcBef>
              <a:spcAft>
                <a:spcPts val="1200"/>
              </a:spcAft>
            </a:pPr>
            <a:r>
              <a:rPr lang="tr-TR" sz="1600" b="1" spc="-10" dirty="0" smtClean="0">
                <a:cs typeface="Calibri"/>
              </a:rPr>
              <a:t>a) İdarenin </a:t>
            </a:r>
            <a:r>
              <a:rPr lang="tr-TR" sz="1600" b="1" spc="-10" dirty="0">
                <a:cs typeface="Calibri"/>
              </a:rPr>
              <a:t>bütçe sınıflandırmasında harcama birimine verilen kurumsal kod, harcama birimi kodu olarak kullanılır. </a:t>
            </a:r>
            <a:r>
              <a:rPr lang="tr-TR" sz="1600" spc="-10" dirty="0">
                <a:cs typeface="Calibri"/>
              </a:rPr>
              <a:t>İdareler gerekli gördükleri hâllerde kullandıkları taşınır bilişim sistemlerinde kurumsal koda ek olarak muhasebe birimi kodu, vergi kimlik numarası ve benzeri kodları kullanabilirler</a:t>
            </a:r>
            <a:r>
              <a:rPr lang="tr-TR" sz="1600" spc="-10" dirty="0" smtClean="0">
                <a:cs typeface="Calibri"/>
              </a:rPr>
              <a:t>.</a:t>
            </a:r>
          </a:p>
          <a:p>
            <a:pPr marL="12700" algn="just">
              <a:lnSpc>
                <a:spcPct val="100000"/>
              </a:lnSpc>
              <a:spcBef>
                <a:spcPts val="1200"/>
              </a:spcBef>
              <a:spcAft>
                <a:spcPts val="1200"/>
              </a:spcAft>
            </a:pPr>
            <a:r>
              <a:rPr lang="tr-TR" sz="1600" b="1" spc="-10" dirty="0" smtClean="0">
                <a:cs typeface="Calibri"/>
              </a:rPr>
              <a:t>b) </a:t>
            </a:r>
            <a:r>
              <a:rPr lang="tr-TR" sz="1600" spc="-10" dirty="0" smtClean="0">
                <a:cs typeface="Calibri"/>
              </a:rPr>
              <a:t>Harcama </a:t>
            </a:r>
            <a:r>
              <a:rPr lang="tr-TR" sz="1600" spc="-10" dirty="0">
                <a:cs typeface="Calibri"/>
              </a:rPr>
              <a:t>birimlerinin bünyesinde bulunan ambarlara harcama yetkililerince bir düzeyli ve iki karakterden oluşan kod verilir. Bu kod aynı harcama birimine bağlı ambarların sayısını gösterir. Ambar, bağlı olduğu harcama birimi koduyla birlikte tanımlanır</a:t>
            </a:r>
            <a:r>
              <a:rPr lang="tr-TR" sz="1600" spc="-10" dirty="0" smtClean="0">
                <a:cs typeface="Calibri"/>
              </a:rPr>
              <a:t>.</a:t>
            </a:r>
          </a:p>
          <a:p>
            <a:pPr marL="12700" algn="just">
              <a:lnSpc>
                <a:spcPct val="100000"/>
              </a:lnSpc>
              <a:spcBef>
                <a:spcPts val="1200"/>
              </a:spcBef>
              <a:spcAft>
                <a:spcPts val="1200"/>
              </a:spcAft>
            </a:pPr>
            <a:r>
              <a:rPr lang="tr-TR" sz="1600" b="1" spc="-10" dirty="0">
                <a:cs typeface="Calibri"/>
              </a:rPr>
              <a:t>*</a:t>
            </a:r>
            <a:r>
              <a:rPr lang="tr-TR" sz="1600" spc="-10" dirty="0">
                <a:cs typeface="Calibri"/>
              </a:rPr>
              <a:t> Bu kodlar taşınır kayıt yetkilileri ile taşınır konsolide görevlilerince yapılan taşınır işlemlerine ilişkin olarak düzenlenen belge ve cetvellerde kullanılır.</a:t>
            </a:r>
          </a:p>
        </p:txBody>
      </p:sp>
      <p:pic>
        <p:nvPicPr>
          <p:cNvPr id="7" name="Picture 2" descr="C:\Documents and Settings\Administrator\Local Settings\Temporary Internet Files\Content.IE5\A9R1JF1E\MC900279126[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24328" y="555527"/>
            <a:ext cx="1463595" cy="100811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Documents and Settings\Administrator\Local Settings\Temporary Internet Files\Content.IE5\A9R1JF1E\MC900279126[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98776" y="555526"/>
            <a:ext cx="1389147" cy="1145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0524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750"/>
                                        <p:tgtEl>
                                          <p:spTgt spid="7"/>
                                        </p:tgtEl>
                                      </p:cBhvr>
                                    </p:animEffect>
                                  </p:childTnLst>
                                </p:cTn>
                              </p:par>
                            </p:childTnLst>
                          </p:cTn>
                        </p:par>
                        <p:par>
                          <p:cTn id="8" fill="hold">
                            <p:stCondLst>
                              <p:cond delay="275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0" y="0"/>
            <a:ext cx="9144000" cy="555526"/>
          </a:xfrm>
          <a:solidFill>
            <a:schemeClr val="accent1">
              <a:lumMod val="75000"/>
            </a:schemeClr>
          </a:solidFill>
          <a:ln>
            <a:noFill/>
          </a:ln>
        </p:spPr>
        <p:txBody>
          <a:bodyPr>
            <a:normAutofit fontScale="90000"/>
          </a:bodyPr>
          <a:lstStyle/>
          <a:p>
            <a:r>
              <a:rPr lang="tr-TR" sz="3200" b="1" dirty="0" smtClean="0">
                <a:solidFill>
                  <a:schemeClr val="bg1">
                    <a:lumMod val="95000"/>
                  </a:schemeClr>
                </a:solidFill>
                <a:latin typeface="Calibri" pitchFamily="34" charset="0"/>
                <a:cs typeface="Calibri" pitchFamily="34" charset="0"/>
              </a:rPr>
              <a:t>TAŞINIR MAL YÖNETMELİĞİ</a:t>
            </a:r>
            <a:endParaRPr lang="tr-TR" sz="3200" b="1" dirty="0">
              <a:solidFill>
                <a:schemeClr val="bg1">
                  <a:lumMod val="95000"/>
                </a:schemeClr>
              </a:solidFill>
              <a:latin typeface="Calibri" pitchFamily="34" charset="0"/>
              <a:cs typeface="Calibri" pitchFamily="34" charset="0"/>
            </a:endParaRPr>
          </a:p>
        </p:txBody>
      </p:sp>
      <p:sp>
        <p:nvSpPr>
          <p:cNvPr id="3" name="Dikdörtgen 2"/>
          <p:cNvSpPr/>
          <p:nvPr/>
        </p:nvSpPr>
        <p:spPr>
          <a:xfrm>
            <a:off x="0" y="915566"/>
            <a:ext cx="8861055" cy="4371950"/>
          </a:xfrm>
          <a:prstGeom prst="rect">
            <a:avLst/>
          </a:prstGeom>
        </p:spPr>
        <p:txBody>
          <a:bodyPr/>
          <a:lstStyle/>
          <a:p>
            <a:endParaRPr lang="tr-TR" dirty="0"/>
          </a:p>
        </p:txBody>
      </p:sp>
      <p:sp>
        <p:nvSpPr>
          <p:cNvPr id="5" name="Dikdörtgen 4"/>
          <p:cNvSpPr/>
          <p:nvPr/>
        </p:nvSpPr>
        <p:spPr>
          <a:xfrm>
            <a:off x="182055" y="1779662"/>
            <a:ext cx="8496944" cy="1395254"/>
          </a:xfrm>
          <a:prstGeom prst="rect">
            <a:avLst/>
          </a:prstGeom>
        </p:spPr>
        <p:txBody>
          <a:bodyPr wrap="square">
            <a:spAutoFit/>
          </a:bodyPr>
          <a:lstStyle/>
          <a:p>
            <a:pPr marL="12700" algn="ctr">
              <a:lnSpc>
                <a:spcPct val="100000"/>
              </a:lnSpc>
              <a:spcBef>
                <a:spcPts val="775"/>
              </a:spcBef>
              <a:spcAft>
                <a:spcPts val="1200"/>
              </a:spcAft>
            </a:pPr>
            <a:r>
              <a:rPr lang="tr-TR" sz="3400" b="1" spc="-10" dirty="0" smtClean="0">
                <a:solidFill>
                  <a:srgbClr val="0070C0"/>
                </a:solidFill>
                <a:cs typeface="Calibri"/>
              </a:rPr>
              <a:t>DOKUZUNCU BÖLÜM</a:t>
            </a:r>
          </a:p>
          <a:p>
            <a:pPr marL="12700" algn="ctr">
              <a:lnSpc>
                <a:spcPct val="100000"/>
              </a:lnSpc>
              <a:spcBef>
                <a:spcPts val="775"/>
              </a:spcBef>
              <a:spcAft>
                <a:spcPts val="1200"/>
              </a:spcAft>
            </a:pPr>
            <a:r>
              <a:rPr lang="tr-TR" sz="3400" b="1" spc="-10" dirty="0" smtClean="0">
                <a:solidFill>
                  <a:srgbClr val="0070C0"/>
                </a:solidFill>
                <a:cs typeface="Calibri"/>
              </a:rPr>
              <a:t>ÇEŞİTLİ VE SON HÜKÜMLER</a:t>
            </a:r>
            <a:endParaRPr lang="tr-TR" sz="3400" b="1" spc="-10" dirty="0">
              <a:solidFill>
                <a:srgbClr val="0070C0"/>
              </a:solidFill>
              <a:cs typeface="Calibri"/>
            </a:endParaRPr>
          </a:p>
        </p:txBody>
      </p:sp>
    </p:spTree>
    <p:extLst>
      <p:ext uri="{BB962C8B-B14F-4D97-AF65-F5344CB8AC3E}">
        <p14:creationId xmlns:p14="http://schemas.microsoft.com/office/powerpoint/2010/main" val="2967637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0" y="0"/>
            <a:ext cx="9144000" cy="555526"/>
          </a:xfrm>
          <a:solidFill>
            <a:schemeClr val="accent1">
              <a:lumMod val="75000"/>
            </a:schemeClr>
          </a:solidFill>
          <a:ln>
            <a:noFill/>
          </a:ln>
        </p:spPr>
        <p:txBody>
          <a:bodyPr>
            <a:normAutofit fontScale="90000"/>
          </a:bodyPr>
          <a:lstStyle/>
          <a:p>
            <a:r>
              <a:rPr lang="tr-TR" sz="3200" b="1" dirty="0" smtClean="0">
                <a:solidFill>
                  <a:schemeClr val="bg1">
                    <a:lumMod val="95000"/>
                  </a:schemeClr>
                </a:solidFill>
                <a:latin typeface="Calibri" pitchFamily="34" charset="0"/>
                <a:cs typeface="Calibri" pitchFamily="34" charset="0"/>
              </a:rPr>
              <a:t>TAŞINIR MAL YÖNETMELİĞİ</a:t>
            </a:r>
            <a:endParaRPr lang="tr-TR" sz="3200" b="1" dirty="0">
              <a:solidFill>
                <a:schemeClr val="bg1">
                  <a:lumMod val="95000"/>
                </a:schemeClr>
              </a:solidFill>
              <a:latin typeface="Calibri" pitchFamily="34" charset="0"/>
              <a:cs typeface="Calibri" pitchFamily="34" charset="0"/>
            </a:endParaRPr>
          </a:p>
        </p:txBody>
      </p:sp>
      <p:sp>
        <p:nvSpPr>
          <p:cNvPr id="3" name="Dikdörtgen 2"/>
          <p:cNvSpPr/>
          <p:nvPr/>
        </p:nvSpPr>
        <p:spPr>
          <a:xfrm>
            <a:off x="0" y="915566"/>
            <a:ext cx="8861055" cy="4371950"/>
          </a:xfrm>
          <a:prstGeom prst="rect">
            <a:avLst/>
          </a:prstGeom>
        </p:spPr>
        <p:txBody>
          <a:bodyPr/>
          <a:lstStyle/>
          <a:p>
            <a:endParaRPr lang="tr-TR" dirty="0"/>
          </a:p>
        </p:txBody>
      </p:sp>
      <p:sp>
        <p:nvSpPr>
          <p:cNvPr id="5" name="Dikdörtgen 4"/>
          <p:cNvSpPr/>
          <p:nvPr/>
        </p:nvSpPr>
        <p:spPr>
          <a:xfrm>
            <a:off x="179512" y="771550"/>
            <a:ext cx="7560840" cy="4124206"/>
          </a:xfrm>
          <a:prstGeom prst="rect">
            <a:avLst/>
          </a:prstGeom>
        </p:spPr>
        <p:txBody>
          <a:bodyPr wrap="square">
            <a:spAutoFit/>
          </a:bodyPr>
          <a:lstStyle/>
          <a:p>
            <a:pPr marL="12700" algn="just">
              <a:lnSpc>
                <a:spcPct val="100000"/>
              </a:lnSpc>
              <a:spcBef>
                <a:spcPts val="775"/>
              </a:spcBef>
              <a:spcAft>
                <a:spcPts val="1200"/>
              </a:spcAft>
            </a:pPr>
            <a:r>
              <a:rPr lang="tr-TR" sz="2200" b="1" spc="-10" dirty="0">
                <a:solidFill>
                  <a:srgbClr val="0070C0"/>
                </a:solidFill>
                <a:cs typeface="Calibri"/>
              </a:rPr>
              <a:t>Kayıt hatalarının düzeltilmesi </a:t>
            </a:r>
            <a:r>
              <a:rPr lang="tr-TR" sz="2200" b="1" spc="-10" dirty="0" smtClean="0">
                <a:solidFill>
                  <a:srgbClr val="0070C0"/>
                </a:solidFill>
                <a:cs typeface="Calibri"/>
              </a:rPr>
              <a:t>(Madde 39)</a:t>
            </a:r>
          </a:p>
          <a:p>
            <a:pPr marL="298450" indent="-285750" algn="just">
              <a:lnSpc>
                <a:spcPct val="100000"/>
              </a:lnSpc>
              <a:spcBef>
                <a:spcPts val="1200"/>
              </a:spcBef>
              <a:spcAft>
                <a:spcPts val="1200"/>
              </a:spcAft>
              <a:buFont typeface="Arial" panose="020B0604020202020204" pitchFamily="34" charset="0"/>
              <a:buChar char="•"/>
            </a:pPr>
            <a:r>
              <a:rPr lang="tr-TR" sz="2000" b="1" spc="-10" dirty="0">
                <a:cs typeface="Calibri"/>
              </a:rPr>
              <a:t>Taşınırın kodunda, birim maliyet bedelinde, miktarında ve benzeri kayıt hatalarının bulunması durumunda,</a:t>
            </a:r>
            <a:r>
              <a:rPr lang="tr-TR" sz="2000" spc="-10" dirty="0">
                <a:cs typeface="Calibri"/>
              </a:rPr>
              <a:t> harcama yetkilisinin onayı üzerine düzenlenecek yeni Varlık İşlem Fişiyle hatalı kaydın çıkış işlemi yapılır. Daha sonra düzenlenecek Varlık İşlem Fişiyle de doğru verinin girişi yapılmak suretiyle hata düzeltilir. Muhasebe kayıtlarını etkileyen düzeltmelere ilişkin Varlık İşlem Fişlerinin bir nüshası muhasebe birimine gönderilir</a:t>
            </a:r>
            <a:r>
              <a:rPr lang="tr-TR" sz="2000" spc="-10" dirty="0" smtClean="0">
                <a:cs typeface="Calibri"/>
              </a:rPr>
              <a:t>.</a:t>
            </a:r>
          </a:p>
          <a:p>
            <a:pPr marL="298450" indent="-285750" algn="just">
              <a:lnSpc>
                <a:spcPct val="100000"/>
              </a:lnSpc>
              <a:spcBef>
                <a:spcPts val="1200"/>
              </a:spcBef>
              <a:spcAft>
                <a:spcPts val="1200"/>
              </a:spcAft>
              <a:buFont typeface="Arial" panose="020B0604020202020204" pitchFamily="34" charset="0"/>
              <a:buChar char="•"/>
            </a:pPr>
            <a:r>
              <a:rPr lang="tr-TR" sz="2000" spc="-10" dirty="0">
                <a:cs typeface="Calibri"/>
              </a:rPr>
              <a:t>Mahsup dönemi sonuna kadar tespit edilen kayıt hataları, ilgili olduğu yılın hesaplarına; daha sonra tespit edilen kayıt hataları ise cari yıl hesaplarına kaydedilerek düzeltilir.</a:t>
            </a:r>
          </a:p>
        </p:txBody>
      </p:sp>
      <p:pic>
        <p:nvPicPr>
          <p:cNvPr id="7" name="Picture 2" descr="C:\Documents and Settings\Administrator\Local Settings\Temporary Internet Files\Content.IE5\A9R1JF1E\MC900279126[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24328" y="555527"/>
            <a:ext cx="1463595" cy="100811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Documents and Settings\Administrator\Local Settings\Temporary Internet Files\Content.IE5\A9R1JF1E\MC900279126[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98776" y="555526"/>
            <a:ext cx="1389147" cy="1145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2065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750"/>
                                        <p:tgtEl>
                                          <p:spTgt spid="7"/>
                                        </p:tgtEl>
                                      </p:cBhvr>
                                    </p:animEffect>
                                  </p:childTnLst>
                                </p:cTn>
                              </p:par>
                            </p:childTnLst>
                          </p:cTn>
                        </p:par>
                        <p:par>
                          <p:cTn id="8" fill="hold">
                            <p:stCondLst>
                              <p:cond delay="275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0" y="0"/>
            <a:ext cx="9144000" cy="555526"/>
          </a:xfrm>
          <a:solidFill>
            <a:schemeClr val="accent1">
              <a:lumMod val="75000"/>
            </a:schemeClr>
          </a:solidFill>
          <a:ln>
            <a:noFill/>
          </a:ln>
        </p:spPr>
        <p:txBody>
          <a:bodyPr>
            <a:normAutofit fontScale="90000"/>
          </a:bodyPr>
          <a:lstStyle/>
          <a:p>
            <a:r>
              <a:rPr lang="tr-TR" sz="3200" b="1" dirty="0" smtClean="0">
                <a:solidFill>
                  <a:schemeClr val="bg1">
                    <a:lumMod val="95000"/>
                  </a:schemeClr>
                </a:solidFill>
                <a:latin typeface="Calibri" pitchFamily="34" charset="0"/>
                <a:cs typeface="Calibri" pitchFamily="34" charset="0"/>
              </a:rPr>
              <a:t>TAŞINIR MAL YÖNETMELİĞİ</a:t>
            </a:r>
            <a:endParaRPr lang="tr-TR" sz="3200" b="1" dirty="0">
              <a:solidFill>
                <a:schemeClr val="bg1">
                  <a:lumMod val="95000"/>
                </a:schemeClr>
              </a:solidFill>
              <a:latin typeface="Calibri" pitchFamily="34" charset="0"/>
              <a:cs typeface="Calibri" pitchFamily="34" charset="0"/>
            </a:endParaRPr>
          </a:p>
        </p:txBody>
      </p:sp>
      <p:sp>
        <p:nvSpPr>
          <p:cNvPr id="3" name="Dikdörtgen 2"/>
          <p:cNvSpPr/>
          <p:nvPr/>
        </p:nvSpPr>
        <p:spPr>
          <a:xfrm>
            <a:off x="0" y="915566"/>
            <a:ext cx="8861055" cy="4371950"/>
          </a:xfrm>
          <a:prstGeom prst="rect">
            <a:avLst/>
          </a:prstGeom>
        </p:spPr>
        <p:txBody>
          <a:bodyPr/>
          <a:lstStyle/>
          <a:p>
            <a:endParaRPr lang="tr-TR" dirty="0"/>
          </a:p>
        </p:txBody>
      </p:sp>
      <p:sp>
        <p:nvSpPr>
          <p:cNvPr id="5" name="Dikdörtgen 4"/>
          <p:cNvSpPr/>
          <p:nvPr/>
        </p:nvSpPr>
        <p:spPr>
          <a:xfrm>
            <a:off x="179512" y="771550"/>
            <a:ext cx="7344816" cy="4154984"/>
          </a:xfrm>
          <a:prstGeom prst="rect">
            <a:avLst/>
          </a:prstGeom>
        </p:spPr>
        <p:txBody>
          <a:bodyPr wrap="square">
            <a:spAutoFit/>
          </a:bodyPr>
          <a:lstStyle/>
          <a:p>
            <a:pPr marL="12700" algn="just">
              <a:lnSpc>
                <a:spcPct val="100000"/>
              </a:lnSpc>
              <a:spcBef>
                <a:spcPts val="775"/>
              </a:spcBef>
              <a:spcAft>
                <a:spcPts val="1200"/>
              </a:spcAft>
            </a:pPr>
            <a:r>
              <a:rPr lang="tr-TR" sz="2100" b="1" spc="-10" dirty="0">
                <a:solidFill>
                  <a:srgbClr val="0070C0"/>
                </a:solidFill>
                <a:cs typeface="Calibri"/>
              </a:rPr>
              <a:t>Taşınır bilişim sistemlerinde yapılacak işlemler ve geçiş </a:t>
            </a:r>
            <a:r>
              <a:rPr lang="tr-TR" sz="2100" b="1" spc="-10" dirty="0" smtClean="0">
                <a:solidFill>
                  <a:srgbClr val="0070C0"/>
                </a:solidFill>
                <a:cs typeface="Calibri"/>
              </a:rPr>
              <a:t>dönemi (Geçici Madde </a:t>
            </a:r>
            <a:r>
              <a:rPr lang="tr-TR" sz="2100" b="1" spc="-10" dirty="0">
                <a:solidFill>
                  <a:srgbClr val="0070C0"/>
                </a:solidFill>
                <a:cs typeface="Calibri"/>
              </a:rPr>
              <a:t>1</a:t>
            </a:r>
            <a:r>
              <a:rPr lang="tr-TR" sz="2100" b="1" spc="-10" dirty="0" smtClean="0">
                <a:solidFill>
                  <a:srgbClr val="0070C0"/>
                </a:solidFill>
                <a:cs typeface="Calibri"/>
              </a:rPr>
              <a:t>)</a:t>
            </a:r>
          </a:p>
          <a:p>
            <a:pPr marL="298450" indent="-285750" algn="just">
              <a:lnSpc>
                <a:spcPct val="100000"/>
              </a:lnSpc>
              <a:spcBef>
                <a:spcPts val="1200"/>
              </a:spcBef>
              <a:spcAft>
                <a:spcPts val="1200"/>
              </a:spcAft>
              <a:buFont typeface="Arial" panose="020B0604020202020204" pitchFamily="34" charset="0"/>
              <a:buChar char="•"/>
            </a:pPr>
            <a:r>
              <a:rPr lang="tr-TR" sz="2000" spc="-10" dirty="0">
                <a:cs typeface="Calibri"/>
              </a:rPr>
              <a:t>Kamu idarelerinin kullandığı taşınır bilişim sistemlerinde,  </a:t>
            </a:r>
            <a:r>
              <a:rPr lang="tr-TR" sz="2000" b="1" spc="-10" dirty="0">
                <a:solidFill>
                  <a:srgbClr val="0070C0"/>
                </a:solidFill>
                <a:cs typeface="Calibri"/>
              </a:rPr>
              <a:t>31/12/2025 tarihine kadar</a:t>
            </a:r>
            <a:r>
              <a:rPr lang="tr-TR" sz="2000" spc="-10" dirty="0">
                <a:cs typeface="Calibri"/>
              </a:rPr>
              <a:t> bu Yönetmeliğin uygulanmasında kullanılacak olan fiş, belge, liste, alındı belgesi, tutanak ve cetveller, Bakanlık internet sitesinin ilgili bölümünde yayımlanan şekle uygun hâle getirilerek kullanılmaya başlanılır</a:t>
            </a:r>
            <a:r>
              <a:rPr lang="tr-TR" sz="2000" spc="-10" dirty="0" smtClean="0">
                <a:cs typeface="Calibri"/>
              </a:rPr>
              <a:t>.</a:t>
            </a:r>
          </a:p>
          <a:p>
            <a:pPr marL="298450" indent="-285750" algn="just">
              <a:lnSpc>
                <a:spcPct val="100000"/>
              </a:lnSpc>
              <a:spcBef>
                <a:spcPts val="1200"/>
              </a:spcBef>
              <a:spcAft>
                <a:spcPts val="1200"/>
              </a:spcAft>
              <a:buFont typeface="Arial" panose="020B0604020202020204" pitchFamily="34" charset="0"/>
              <a:buChar char="•"/>
            </a:pPr>
            <a:r>
              <a:rPr lang="tr-TR" sz="2000" spc="-10" dirty="0">
                <a:cs typeface="Calibri"/>
              </a:rPr>
              <a:t>Kamu idarelerince, taşınır bilişim sistemleri bu Yönetmelikte belirlenen usul ve esaslara uygun hâle getirilinceye kadar yürürlükten kaldırılan Taşınır Mal Yönetmeliğinin eki defter, belge ve cetvellerin kullanılmasına devam </a:t>
            </a:r>
            <a:r>
              <a:rPr lang="tr-TR" sz="2000" spc="-10" dirty="0" smtClean="0">
                <a:cs typeface="Calibri"/>
              </a:rPr>
              <a:t>edilir</a:t>
            </a:r>
            <a:r>
              <a:rPr lang="tr-TR" sz="2000" spc="-10" dirty="0">
                <a:cs typeface="Calibri"/>
              </a:rPr>
              <a:t>.</a:t>
            </a:r>
          </a:p>
        </p:txBody>
      </p:sp>
      <p:pic>
        <p:nvPicPr>
          <p:cNvPr id="7" name="Picture 2" descr="C:\Documents and Settings\Administrator\Local Settings\Temporary Internet Files\Content.IE5\A9R1JF1E\MC900279126[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24328" y="555527"/>
            <a:ext cx="1463595" cy="100811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Documents and Settings\Administrator\Local Settings\Temporary Internet Files\Content.IE5\A9R1JF1E\MC900279126[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98776" y="555526"/>
            <a:ext cx="1389147" cy="1145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8181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750"/>
                                        <p:tgtEl>
                                          <p:spTgt spid="7"/>
                                        </p:tgtEl>
                                      </p:cBhvr>
                                    </p:animEffect>
                                  </p:childTnLst>
                                </p:cTn>
                              </p:par>
                            </p:childTnLst>
                          </p:cTn>
                        </p:par>
                        <p:par>
                          <p:cTn id="8" fill="hold">
                            <p:stCondLst>
                              <p:cond delay="275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0472"/>
            <a:ext cx="9144000" cy="51435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50000"/>
            </a:blip>
            <a:stretch>
              <a:fillRect l="-5939" r="-5939"/>
            </a:stretch>
          </a:blipFill>
          <a:ln cap="sq">
            <a:noFill/>
            <a:prstDash val="solid"/>
            <a:miter/>
          </a:ln>
        </p:spPr>
      </p:sp>
      <p:grpSp>
        <p:nvGrpSpPr>
          <p:cNvPr id="3" name="Group 3"/>
          <p:cNvGrpSpPr/>
          <p:nvPr/>
        </p:nvGrpSpPr>
        <p:grpSpPr>
          <a:xfrm>
            <a:off x="87096" y="4734261"/>
            <a:ext cx="4484904" cy="260166"/>
            <a:chOff x="0" y="0"/>
            <a:chExt cx="1986809" cy="113057"/>
          </a:xfrm>
        </p:grpSpPr>
        <p:sp>
          <p:nvSpPr>
            <p:cNvPr id="4" name="Freeform 4"/>
            <p:cNvSpPr/>
            <p:nvPr/>
          </p:nvSpPr>
          <p:spPr>
            <a:xfrm>
              <a:off x="0" y="0"/>
              <a:ext cx="1986809" cy="113057"/>
            </a:xfrm>
            <a:custGeom>
              <a:avLst/>
              <a:gdLst/>
              <a:ahLst/>
              <a:cxnLst/>
              <a:rect l="l" t="t" r="r" b="b"/>
              <a:pathLst>
                <a:path w="1986809" h="113057">
                  <a:moveTo>
                    <a:pt x="1986809" y="0"/>
                  </a:moveTo>
                  <a:lnTo>
                    <a:pt x="0" y="0"/>
                  </a:lnTo>
                  <a:lnTo>
                    <a:pt x="101600" y="56529"/>
                  </a:lnTo>
                  <a:lnTo>
                    <a:pt x="0" y="113057"/>
                  </a:lnTo>
                  <a:lnTo>
                    <a:pt x="1986809" y="113057"/>
                  </a:lnTo>
                  <a:lnTo>
                    <a:pt x="1885209" y="56529"/>
                  </a:lnTo>
                  <a:lnTo>
                    <a:pt x="1986809" y="0"/>
                  </a:lnTo>
                  <a:close/>
                </a:path>
              </a:pathLst>
            </a:custGeom>
            <a:solidFill>
              <a:srgbClr val="E5C085"/>
            </a:solidFill>
            <a:ln w="38100" cap="sq">
              <a:solidFill>
                <a:srgbClr val="1D3447"/>
              </a:solidFill>
              <a:prstDash val="solid"/>
              <a:miter/>
            </a:ln>
          </p:spPr>
        </p:sp>
        <p:sp>
          <p:nvSpPr>
            <p:cNvPr id="5" name="TextBox 5"/>
            <p:cNvSpPr txBox="1"/>
            <p:nvPr/>
          </p:nvSpPr>
          <p:spPr>
            <a:xfrm>
              <a:off x="88900" y="-28575"/>
              <a:ext cx="1809009" cy="141632"/>
            </a:xfrm>
            <a:prstGeom prst="rect">
              <a:avLst/>
            </a:prstGeom>
          </p:spPr>
          <p:txBody>
            <a:bodyPr lIns="36946" tIns="36946" rIns="36946" bIns="36946" rtlCol="0" anchor="ctr"/>
            <a:lstStyle/>
            <a:p>
              <a:pPr algn="ctr">
                <a:lnSpc>
                  <a:spcPts val="1234"/>
                </a:lnSpc>
              </a:pPr>
              <a:endParaRPr sz="900"/>
            </a:p>
          </p:txBody>
        </p:sp>
      </p:grpSp>
      <p:grpSp>
        <p:nvGrpSpPr>
          <p:cNvPr id="6" name="Group 6"/>
          <p:cNvGrpSpPr/>
          <p:nvPr/>
        </p:nvGrpSpPr>
        <p:grpSpPr>
          <a:xfrm>
            <a:off x="4553664" y="4734261"/>
            <a:ext cx="4514136" cy="260166"/>
            <a:chOff x="0" y="0"/>
            <a:chExt cx="1994777" cy="113057"/>
          </a:xfrm>
        </p:grpSpPr>
        <p:sp>
          <p:nvSpPr>
            <p:cNvPr id="7" name="Freeform 7"/>
            <p:cNvSpPr/>
            <p:nvPr/>
          </p:nvSpPr>
          <p:spPr>
            <a:xfrm>
              <a:off x="0" y="0"/>
              <a:ext cx="1994777" cy="113057"/>
            </a:xfrm>
            <a:custGeom>
              <a:avLst/>
              <a:gdLst/>
              <a:ahLst/>
              <a:cxnLst/>
              <a:rect l="l" t="t" r="r" b="b"/>
              <a:pathLst>
                <a:path w="1994777" h="113057">
                  <a:moveTo>
                    <a:pt x="1994777" y="0"/>
                  </a:moveTo>
                  <a:lnTo>
                    <a:pt x="0" y="0"/>
                  </a:lnTo>
                  <a:lnTo>
                    <a:pt x="101600" y="56529"/>
                  </a:lnTo>
                  <a:lnTo>
                    <a:pt x="0" y="113057"/>
                  </a:lnTo>
                  <a:lnTo>
                    <a:pt x="1994777" y="113057"/>
                  </a:lnTo>
                  <a:lnTo>
                    <a:pt x="1893177" y="56529"/>
                  </a:lnTo>
                  <a:lnTo>
                    <a:pt x="1994777" y="0"/>
                  </a:lnTo>
                  <a:close/>
                </a:path>
              </a:pathLst>
            </a:custGeom>
            <a:solidFill>
              <a:srgbClr val="E5C085"/>
            </a:solidFill>
            <a:ln w="38100" cap="sq">
              <a:solidFill>
                <a:srgbClr val="1D3447"/>
              </a:solidFill>
              <a:prstDash val="solid"/>
              <a:miter/>
            </a:ln>
          </p:spPr>
        </p:sp>
        <p:sp>
          <p:nvSpPr>
            <p:cNvPr id="8" name="TextBox 8"/>
            <p:cNvSpPr txBox="1"/>
            <p:nvPr/>
          </p:nvSpPr>
          <p:spPr>
            <a:xfrm>
              <a:off x="88900" y="-28575"/>
              <a:ext cx="1816977" cy="141632"/>
            </a:xfrm>
            <a:prstGeom prst="rect">
              <a:avLst/>
            </a:prstGeom>
          </p:spPr>
          <p:txBody>
            <a:bodyPr lIns="36946" tIns="36946" rIns="36946" bIns="36946" rtlCol="0" anchor="ctr"/>
            <a:lstStyle/>
            <a:p>
              <a:pPr algn="ctr">
                <a:lnSpc>
                  <a:spcPts val="1234"/>
                </a:lnSpc>
              </a:pPr>
              <a:endParaRPr sz="900"/>
            </a:p>
          </p:txBody>
        </p:sp>
      </p:grpSp>
      <p:sp>
        <p:nvSpPr>
          <p:cNvPr id="9" name="Freeform 9"/>
          <p:cNvSpPr/>
          <p:nvPr/>
        </p:nvSpPr>
        <p:spPr>
          <a:xfrm>
            <a:off x="5749169" y="4810239"/>
            <a:ext cx="123957" cy="123957"/>
          </a:xfrm>
          <a:custGeom>
            <a:avLst/>
            <a:gdLst/>
            <a:ahLst/>
            <a:cxnLst/>
            <a:rect l="l" t="t" r="r" b="b"/>
            <a:pathLst>
              <a:path w="247914" h="247914">
                <a:moveTo>
                  <a:pt x="0" y="0"/>
                </a:moveTo>
                <a:lnTo>
                  <a:pt x="247914" y="0"/>
                </a:lnTo>
                <a:lnTo>
                  <a:pt x="247914" y="247914"/>
                </a:lnTo>
                <a:lnTo>
                  <a:pt x="0" y="247914"/>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10" name="Freeform 10"/>
          <p:cNvSpPr/>
          <p:nvPr/>
        </p:nvSpPr>
        <p:spPr>
          <a:xfrm>
            <a:off x="5914477" y="4812059"/>
            <a:ext cx="120318" cy="120318"/>
          </a:xfrm>
          <a:custGeom>
            <a:avLst/>
            <a:gdLst/>
            <a:ahLst/>
            <a:cxnLst/>
            <a:rect l="l" t="t" r="r" b="b"/>
            <a:pathLst>
              <a:path w="240636" h="240636">
                <a:moveTo>
                  <a:pt x="0" y="0"/>
                </a:moveTo>
                <a:lnTo>
                  <a:pt x="240636" y="0"/>
                </a:lnTo>
                <a:lnTo>
                  <a:pt x="240636" y="240636"/>
                </a:lnTo>
                <a:lnTo>
                  <a:pt x="0" y="240636"/>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1" name="Freeform 11"/>
          <p:cNvSpPr/>
          <p:nvPr/>
        </p:nvSpPr>
        <p:spPr>
          <a:xfrm>
            <a:off x="6244787" y="4812059"/>
            <a:ext cx="125932" cy="125932"/>
          </a:xfrm>
          <a:custGeom>
            <a:avLst/>
            <a:gdLst/>
            <a:ahLst/>
            <a:cxnLst/>
            <a:rect l="l" t="t" r="r" b="b"/>
            <a:pathLst>
              <a:path w="251863" h="251863">
                <a:moveTo>
                  <a:pt x="0" y="0"/>
                </a:moveTo>
                <a:lnTo>
                  <a:pt x="251863" y="0"/>
                </a:lnTo>
                <a:lnTo>
                  <a:pt x="251863" y="251863"/>
                </a:lnTo>
                <a:lnTo>
                  <a:pt x="0" y="251863"/>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12" name="Freeform 12"/>
          <p:cNvSpPr/>
          <p:nvPr/>
        </p:nvSpPr>
        <p:spPr>
          <a:xfrm>
            <a:off x="6076145" y="4805559"/>
            <a:ext cx="128637" cy="128637"/>
          </a:xfrm>
          <a:custGeom>
            <a:avLst/>
            <a:gdLst/>
            <a:ahLst/>
            <a:cxnLst/>
            <a:rect l="l" t="t" r="r" b="b"/>
            <a:pathLst>
              <a:path w="257274" h="257274">
                <a:moveTo>
                  <a:pt x="0" y="0"/>
                </a:moveTo>
                <a:lnTo>
                  <a:pt x="257274" y="0"/>
                </a:lnTo>
                <a:lnTo>
                  <a:pt x="257274" y="257275"/>
                </a:lnTo>
                <a:lnTo>
                  <a:pt x="0" y="257275"/>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13" name="Freeform 13"/>
          <p:cNvSpPr/>
          <p:nvPr/>
        </p:nvSpPr>
        <p:spPr>
          <a:xfrm>
            <a:off x="6410724" y="4814066"/>
            <a:ext cx="168222" cy="123924"/>
          </a:xfrm>
          <a:custGeom>
            <a:avLst/>
            <a:gdLst/>
            <a:ahLst/>
            <a:cxnLst/>
            <a:rect l="l" t="t" r="r" b="b"/>
            <a:pathLst>
              <a:path w="336444" h="247847">
                <a:moveTo>
                  <a:pt x="0" y="0"/>
                </a:moveTo>
                <a:lnTo>
                  <a:pt x="336444" y="0"/>
                </a:lnTo>
                <a:lnTo>
                  <a:pt x="336444" y="247848"/>
                </a:lnTo>
                <a:lnTo>
                  <a:pt x="0" y="247848"/>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sp>
      <p:sp>
        <p:nvSpPr>
          <p:cNvPr id="30" name="TextBox 30"/>
          <p:cNvSpPr txBox="1"/>
          <p:nvPr/>
        </p:nvSpPr>
        <p:spPr>
          <a:xfrm>
            <a:off x="539552" y="1539347"/>
            <a:ext cx="7549609" cy="913135"/>
          </a:xfrm>
          <a:prstGeom prst="rect">
            <a:avLst/>
          </a:prstGeom>
        </p:spPr>
        <p:txBody>
          <a:bodyPr lIns="0" tIns="0" rIns="0" bIns="0" rtlCol="0" anchor="t">
            <a:spAutoFit/>
          </a:bodyPr>
          <a:lstStyle/>
          <a:p>
            <a:pPr algn="ctr">
              <a:lnSpc>
                <a:spcPts val="8279"/>
              </a:lnSpc>
              <a:spcBef>
                <a:spcPts val="1800"/>
              </a:spcBef>
              <a:spcAft>
                <a:spcPts val="1800"/>
              </a:spcAft>
            </a:pPr>
            <a:r>
              <a:rPr lang="tr-TR" sz="3400" dirty="0" smtClean="0">
                <a:solidFill>
                  <a:schemeClr val="tx2"/>
                </a:solidFill>
                <a:latin typeface="Arial Black" panose="020B0A04020102020204" pitchFamily="34" charset="0"/>
              </a:rPr>
              <a:t> </a:t>
            </a:r>
            <a:r>
              <a:rPr lang="tr-TR" sz="3600" dirty="0" smtClean="0">
                <a:solidFill>
                  <a:srgbClr val="002060"/>
                </a:solidFill>
                <a:latin typeface="Arial Black" panose="020B0A04020102020204" pitchFamily="34" charset="0"/>
              </a:rPr>
              <a:t>TEŞEKKÜRLER</a:t>
            </a:r>
            <a:endParaRPr lang="tr-TR" sz="3200" dirty="0" smtClean="0">
              <a:solidFill>
                <a:srgbClr val="002060"/>
              </a:solidFill>
              <a:latin typeface="Arial Black" panose="020B0A04020102020204" pitchFamily="34" charset="0"/>
            </a:endParaRPr>
          </a:p>
        </p:txBody>
      </p:sp>
      <p:sp>
        <p:nvSpPr>
          <p:cNvPr id="32" name="TextBox 32"/>
          <p:cNvSpPr txBox="1"/>
          <p:nvPr/>
        </p:nvSpPr>
        <p:spPr>
          <a:xfrm>
            <a:off x="829071" y="4768163"/>
            <a:ext cx="3026234" cy="192360"/>
          </a:xfrm>
          <a:prstGeom prst="rect">
            <a:avLst/>
          </a:prstGeom>
        </p:spPr>
        <p:txBody>
          <a:bodyPr wrap="square" lIns="0" tIns="0" rIns="0" bIns="0" rtlCol="0" anchor="t">
            <a:spAutoFit/>
          </a:bodyPr>
          <a:lstStyle/>
          <a:p>
            <a:pPr algn="ctr">
              <a:lnSpc>
                <a:spcPts val="1512"/>
              </a:lnSpc>
            </a:pPr>
            <a:r>
              <a:rPr lang="en-US" sz="1080" b="1" dirty="0" err="1" smtClean="0">
                <a:solidFill>
                  <a:srgbClr val="000000"/>
                </a:solidFill>
                <a:latin typeface="Kaushan Script"/>
              </a:rPr>
              <a:t>Geçmişten</a:t>
            </a:r>
            <a:r>
              <a:rPr lang="en-US" sz="1080" b="1" dirty="0" smtClean="0">
                <a:solidFill>
                  <a:srgbClr val="000000"/>
                </a:solidFill>
                <a:latin typeface="Kaushan Script"/>
              </a:rPr>
              <a:t> </a:t>
            </a:r>
            <a:r>
              <a:rPr lang="en-US" sz="1080" b="1" dirty="0" err="1" smtClean="0">
                <a:solidFill>
                  <a:srgbClr val="000000"/>
                </a:solidFill>
                <a:latin typeface="Kaushan Script"/>
              </a:rPr>
              <a:t>Geleceğe</a:t>
            </a:r>
            <a:r>
              <a:rPr lang="tr-TR" sz="1080" b="1" dirty="0">
                <a:solidFill>
                  <a:srgbClr val="000000"/>
                </a:solidFill>
                <a:latin typeface="Kaushan Script"/>
              </a:rPr>
              <a:t> </a:t>
            </a:r>
            <a:r>
              <a:rPr lang="en-US" sz="1080" b="1" dirty="0" err="1" smtClean="0">
                <a:solidFill>
                  <a:srgbClr val="000000"/>
                </a:solidFill>
                <a:latin typeface="Kaushan Script"/>
              </a:rPr>
              <a:t>Türkiye’nin</a:t>
            </a:r>
            <a:r>
              <a:rPr lang="en-US" sz="1080" b="1" dirty="0" smtClean="0">
                <a:solidFill>
                  <a:srgbClr val="000000"/>
                </a:solidFill>
                <a:latin typeface="Kaushan Script"/>
              </a:rPr>
              <a:t> Mali </a:t>
            </a:r>
            <a:r>
              <a:rPr lang="en-US" sz="1080" b="1" dirty="0" err="1" smtClean="0">
                <a:solidFill>
                  <a:srgbClr val="000000"/>
                </a:solidFill>
                <a:latin typeface="Kaushan Script"/>
              </a:rPr>
              <a:t>Hafızası</a:t>
            </a:r>
            <a:endParaRPr lang="en-US" sz="1080" b="1" dirty="0">
              <a:solidFill>
                <a:srgbClr val="000000"/>
              </a:solidFill>
              <a:latin typeface="Kaushan Script"/>
            </a:endParaRPr>
          </a:p>
        </p:txBody>
      </p:sp>
      <p:sp>
        <p:nvSpPr>
          <p:cNvPr id="33" name="TextBox 33"/>
          <p:cNvSpPr txBox="1"/>
          <p:nvPr/>
        </p:nvSpPr>
        <p:spPr>
          <a:xfrm>
            <a:off x="6618950" y="4759949"/>
            <a:ext cx="1625457" cy="192360"/>
          </a:xfrm>
          <a:prstGeom prst="rect">
            <a:avLst/>
          </a:prstGeom>
        </p:spPr>
        <p:txBody>
          <a:bodyPr wrap="square" lIns="0" tIns="0" rIns="0" bIns="0" rtlCol="0" anchor="t">
            <a:spAutoFit/>
          </a:bodyPr>
          <a:lstStyle/>
          <a:p>
            <a:pPr algn="ctr">
              <a:lnSpc>
                <a:spcPts val="1512"/>
              </a:lnSpc>
            </a:pPr>
            <a:r>
              <a:rPr lang="en-US" sz="1080" spc="110" dirty="0">
                <a:solidFill>
                  <a:srgbClr val="000000"/>
                </a:solidFill>
                <a:latin typeface="Kaushan Script"/>
              </a:rPr>
              <a:t>@</a:t>
            </a:r>
            <a:r>
              <a:rPr lang="en-US" sz="1080" b="1" spc="110" dirty="0" err="1">
                <a:solidFill>
                  <a:srgbClr val="000000"/>
                </a:solidFill>
                <a:latin typeface="Kaushan Script"/>
              </a:rPr>
              <a:t>muhasebatsosyal</a:t>
            </a:r>
            <a:endParaRPr lang="en-US" sz="1080" b="1" spc="110" dirty="0">
              <a:solidFill>
                <a:srgbClr val="000000"/>
              </a:solidFill>
              <a:latin typeface="Kaushan Script"/>
            </a:endParaRPr>
          </a:p>
        </p:txBody>
      </p:sp>
      <p:pic>
        <p:nvPicPr>
          <p:cNvPr id="36" name="Resim 3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038148" y="4469420"/>
            <a:ext cx="1078602" cy="847572"/>
          </a:xfrm>
          <a:prstGeom prst="rect">
            <a:avLst/>
          </a:prstGeom>
        </p:spPr>
      </p:pic>
      <p:sp>
        <p:nvSpPr>
          <p:cNvPr id="23" name="Freeform 22"/>
          <p:cNvSpPr/>
          <p:nvPr/>
        </p:nvSpPr>
        <p:spPr>
          <a:xfrm>
            <a:off x="298118" y="86666"/>
            <a:ext cx="961514" cy="887715"/>
          </a:xfrm>
          <a:custGeom>
            <a:avLst/>
            <a:gdLst/>
            <a:ahLst/>
            <a:cxnLst/>
            <a:rect l="l" t="t" r="r" b="b"/>
            <a:pathLst>
              <a:path w="1690850" h="1690850">
                <a:moveTo>
                  <a:pt x="0" y="0"/>
                </a:moveTo>
                <a:lnTo>
                  <a:pt x="1690850" y="0"/>
                </a:lnTo>
                <a:lnTo>
                  <a:pt x="1690850" y="1690850"/>
                </a:lnTo>
                <a:lnTo>
                  <a:pt x="0" y="1690850"/>
                </a:lnTo>
                <a:lnTo>
                  <a:pt x="0" y="0"/>
                </a:lnTo>
                <a:close/>
              </a:path>
            </a:pathLst>
          </a:custGeom>
          <a:blipFill>
            <a:blip r:embed="rId14"/>
            <a:stretch>
              <a:fillRect/>
            </a:stretch>
          </a:blipFill>
        </p:spPr>
      </p:sp>
      <p:sp>
        <p:nvSpPr>
          <p:cNvPr id="24" name="Freeform 25"/>
          <p:cNvSpPr/>
          <p:nvPr/>
        </p:nvSpPr>
        <p:spPr>
          <a:xfrm>
            <a:off x="0" y="4160896"/>
            <a:ext cx="9144000" cy="83820"/>
          </a:xfrm>
          <a:custGeom>
            <a:avLst/>
            <a:gdLst/>
            <a:ahLst/>
            <a:cxnLst/>
            <a:rect l="l" t="t" r="r" b="b"/>
            <a:pathLst>
              <a:path w="18288000" h="167640">
                <a:moveTo>
                  <a:pt x="0" y="0"/>
                </a:moveTo>
                <a:lnTo>
                  <a:pt x="18288000" y="0"/>
                </a:lnTo>
                <a:lnTo>
                  <a:pt x="18288000" y="167640"/>
                </a:lnTo>
                <a:lnTo>
                  <a:pt x="0" y="167640"/>
                </a:lnTo>
                <a:lnTo>
                  <a:pt x="0" y="0"/>
                </a:lnTo>
                <a:close/>
              </a:path>
            </a:pathLst>
          </a:custGeom>
          <a:blipFill>
            <a:blip r:embed="rId15">
              <a:extLst>
                <a:ext uri="{96DAC541-7B7A-43D3-8B79-37D633B846F1}">
                  <asvg:svgBlip xmlns:asvg="http://schemas.microsoft.com/office/drawing/2016/SVG/main" xmlns="" r:embed="rId18"/>
                </a:ext>
              </a:extLst>
            </a:blip>
            <a:stretch>
              <a:fillRect/>
            </a:stretch>
          </a:blipFill>
        </p:spPr>
      </p:sp>
      <p:pic>
        <p:nvPicPr>
          <p:cNvPr id="22" name="Resim 21"/>
          <p:cNvPicPr/>
          <p:nvPr/>
        </p:nvPicPr>
        <p:blipFill>
          <a:blip r:embed="rId19">
            <a:extLst>
              <a:ext uri="{28A0092B-C50C-407E-A947-70E740481C1C}">
                <a14:useLocalDpi xmlns:a14="http://schemas.microsoft.com/office/drawing/2010/main" val="0"/>
              </a:ext>
            </a:extLst>
          </a:blip>
          <a:stretch>
            <a:fillRect/>
          </a:stretch>
        </p:blipFill>
        <p:spPr>
          <a:xfrm>
            <a:off x="7574280" y="-73161"/>
            <a:ext cx="1493520" cy="1188720"/>
          </a:xfrm>
          <a:prstGeom prst="rect">
            <a:avLst/>
          </a:prstGeom>
        </p:spPr>
      </p:pic>
    </p:spTree>
    <p:extLst>
      <p:ext uri="{BB962C8B-B14F-4D97-AF65-F5344CB8AC3E}">
        <p14:creationId xmlns:p14="http://schemas.microsoft.com/office/powerpoint/2010/main" val="3965444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0" y="0"/>
            <a:ext cx="9144000" cy="555526"/>
          </a:xfrm>
          <a:solidFill>
            <a:schemeClr val="accent1">
              <a:lumMod val="75000"/>
            </a:schemeClr>
          </a:solidFill>
          <a:ln>
            <a:noFill/>
          </a:ln>
        </p:spPr>
        <p:txBody>
          <a:bodyPr>
            <a:normAutofit fontScale="90000"/>
          </a:bodyPr>
          <a:lstStyle/>
          <a:p>
            <a:r>
              <a:rPr lang="tr-TR" sz="3200" b="1" dirty="0" smtClean="0">
                <a:solidFill>
                  <a:schemeClr val="bg1">
                    <a:lumMod val="95000"/>
                  </a:schemeClr>
                </a:solidFill>
                <a:latin typeface="Calibri" pitchFamily="34" charset="0"/>
                <a:cs typeface="Calibri" pitchFamily="34" charset="0"/>
              </a:rPr>
              <a:t>TAŞINIR MAL YÖNETMELİĞİ</a:t>
            </a:r>
            <a:endParaRPr lang="tr-TR" sz="3200" b="1" dirty="0">
              <a:solidFill>
                <a:schemeClr val="bg1">
                  <a:lumMod val="95000"/>
                </a:schemeClr>
              </a:solidFill>
              <a:latin typeface="Calibri" pitchFamily="34" charset="0"/>
              <a:cs typeface="Calibri" pitchFamily="34" charset="0"/>
            </a:endParaRPr>
          </a:p>
        </p:txBody>
      </p:sp>
      <p:sp>
        <p:nvSpPr>
          <p:cNvPr id="3" name="Dikdörtgen 2"/>
          <p:cNvSpPr/>
          <p:nvPr/>
        </p:nvSpPr>
        <p:spPr>
          <a:xfrm>
            <a:off x="0" y="915566"/>
            <a:ext cx="8861055" cy="4371950"/>
          </a:xfrm>
          <a:prstGeom prst="rect">
            <a:avLst/>
          </a:prstGeom>
        </p:spPr>
        <p:txBody>
          <a:bodyPr/>
          <a:lstStyle/>
          <a:p>
            <a:endParaRPr lang="tr-TR" dirty="0"/>
          </a:p>
        </p:txBody>
      </p:sp>
      <p:sp>
        <p:nvSpPr>
          <p:cNvPr id="5" name="Dikdörtgen 4"/>
          <p:cNvSpPr/>
          <p:nvPr/>
        </p:nvSpPr>
        <p:spPr>
          <a:xfrm>
            <a:off x="251520" y="843558"/>
            <a:ext cx="8496944" cy="5155257"/>
          </a:xfrm>
          <a:prstGeom prst="rect">
            <a:avLst/>
          </a:prstGeom>
        </p:spPr>
        <p:txBody>
          <a:bodyPr wrap="square">
            <a:spAutoFit/>
          </a:bodyPr>
          <a:lstStyle/>
          <a:p>
            <a:pPr marL="12700">
              <a:lnSpc>
                <a:spcPct val="100000"/>
              </a:lnSpc>
              <a:spcBef>
                <a:spcPts val="775"/>
              </a:spcBef>
              <a:spcAft>
                <a:spcPts val="1200"/>
              </a:spcAft>
            </a:pPr>
            <a:r>
              <a:rPr lang="tr-TR" sz="2000" b="1" spc="-10" dirty="0" smtClean="0">
                <a:solidFill>
                  <a:srgbClr val="0070C0"/>
                </a:solidFill>
                <a:cs typeface="Calibri"/>
              </a:rPr>
              <a:t>Tanımlar (Madde 4) </a:t>
            </a:r>
          </a:p>
          <a:p>
            <a:pPr marL="12700" algn="just">
              <a:lnSpc>
                <a:spcPct val="100000"/>
              </a:lnSpc>
              <a:spcBef>
                <a:spcPts val="775"/>
              </a:spcBef>
              <a:spcAft>
                <a:spcPts val="1200"/>
              </a:spcAft>
            </a:pPr>
            <a:r>
              <a:rPr lang="tr-TR" b="1" spc="-10" dirty="0" smtClean="0">
                <a:solidFill>
                  <a:srgbClr val="0070C0"/>
                </a:solidFill>
                <a:cs typeface="Calibri"/>
              </a:rPr>
              <a:t>*</a:t>
            </a:r>
            <a:r>
              <a:rPr lang="tr-TR" spc="-10" dirty="0" smtClean="0">
                <a:solidFill>
                  <a:srgbClr val="0070C0"/>
                </a:solidFill>
                <a:cs typeface="Calibri"/>
              </a:rPr>
              <a:t> </a:t>
            </a:r>
            <a:r>
              <a:rPr lang="tr-TR" b="1" spc="-10" dirty="0" smtClean="0">
                <a:solidFill>
                  <a:srgbClr val="0070C0"/>
                </a:solidFill>
                <a:cs typeface="Calibri"/>
              </a:rPr>
              <a:t>Taşınır</a:t>
            </a:r>
            <a:r>
              <a:rPr lang="tr-TR" b="1" dirty="0" smtClean="0">
                <a:solidFill>
                  <a:srgbClr val="0070C0"/>
                </a:solidFill>
              </a:rPr>
              <a:t> </a:t>
            </a:r>
            <a:r>
              <a:rPr lang="tr-TR" b="1" spc="-10" dirty="0" smtClean="0">
                <a:solidFill>
                  <a:srgbClr val="0070C0"/>
                </a:solidFill>
                <a:cs typeface="Calibri"/>
              </a:rPr>
              <a:t>bilişim</a:t>
            </a:r>
            <a:r>
              <a:rPr lang="tr-TR" b="1" dirty="0" smtClean="0">
                <a:solidFill>
                  <a:srgbClr val="0070C0"/>
                </a:solidFill>
              </a:rPr>
              <a:t> </a:t>
            </a:r>
            <a:r>
              <a:rPr lang="tr-TR" b="1" spc="-10" dirty="0" smtClean="0">
                <a:solidFill>
                  <a:srgbClr val="0070C0"/>
                </a:solidFill>
                <a:cs typeface="Calibri"/>
              </a:rPr>
              <a:t>sistemi</a:t>
            </a:r>
            <a:r>
              <a:rPr lang="tr-TR" b="1" dirty="0" smtClean="0">
                <a:solidFill>
                  <a:srgbClr val="0070C0"/>
                </a:solidFill>
              </a:rPr>
              <a:t>: </a:t>
            </a:r>
            <a:r>
              <a:rPr lang="tr-TR" dirty="0" smtClean="0"/>
              <a:t>Bu Yönetmeliğin uygulanmasında kullanılacak olan ve taşınır kayıt ve yönetim işlemleri çerçevesinde düzenlenmesi gereken kayıt, belge ve benzeri içeriklerin elektronik ortamda oluşturulması, kaydedilmesi, iletilmesi, muhafaza edilmesi ile ibrazını sağlamak amacıyla ilgili idare tarafından; veri güvenliğini ve doğruluğunu temin eden, verilerin içerik, üst veri, format ve ilişkisel özelliklerini koruyan, verilerin ilişkili olduğu fonksiyon veya işlemler için delil teşkil eden, ilgili süreçler arasında birlikte işlerlik standartlarını ve güvenlik politikalarını gözeten ve entegrasyona açık şekilde hazırlanan elektronik/</a:t>
            </a:r>
            <a:r>
              <a:rPr lang="tr-TR" dirty="0" err="1" smtClean="0"/>
              <a:t>yazılımsal</a:t>
            </a:r>
            <a:r>
              <a:rPr lang="tr-TR" dirty="0" smtClean="0"/>
              <a:t> sistemi ifade eder.</a:t>
            </a:r>
            <a:endParaRPr lang="tr-TR" b="1" dirty="0" smtClean="0"/>
          </a:p>
          <a:p>
            <a:pPr marL="12700" algn="just">
              <a:spcBef>
                <a:spcPts val="775"/>
              </a:spcBef>
              <a:spcAft>
                <a:spcPts val="1200"/>
              </a:spcAft>
            </a:pPr>
            <a:r>
              <a:rPr lang="tr-TR" b="1" dirty="0" smtClean="0">
                <a:solidFill>
                  <a:srgbClr val="0070C0"/>
                </a:solidFill>
              </a:rPr>
              <a:t>* </a:t>
            </a:r>
            <a:r>
              <a:rPr lang="tr-TR" b="1" spc="-10" dirty="0">
                <a:solidFill>
                  <a:srgbClr val="0070C0"/>
                </a:solidFill>
                <a:cs typeface="Calibri"/>
              </a:rPr>
              <a:t>Varlık</a:t>
            </a:r>
            <a:r>
              <a:rPr lang="tr-TR" b="1" dirty="0" smtClean="0">
                <a:solidFill>
                  <a:srgbClr val="0070C0"/>
                </a:solidFill>
              </a:rPr>
              <a:t> </a:t>
            </a:r>
            <a:r>
              <a:rPr lang="tr-TR" b="1" spc="-10" dirty="0">
                <a:solidFill>
                  <a:srgbClr val="0070C0"/>
                </a:solidFill>
                <a:cs typeface="Calibri"/>
              </a:rPr>
              <a:t>işlem</a:t>
            </a:r>
            <a:r>
              <a:rPr lang="tr-TR" b="1" dirty="0">
                <a:solidFill>
                  <a:srgbClr val="0070C0"/>
                </a:solidFill>
              </a:rPr>
              <a:t> </a:t>
            </a:r>
            <a:r>
              <a:rPr lang="tr-TR" b="1" spc="-10" dirty="0">
                <a:solidFill>
                  <a:srgbClr val="0070C0"/>
                </a:solidFill>
                <a:cs typeface="Calibri"/>
              </a:rPr>
              <a:t>fişi</a:t>
            </a:r>
            <a:r>
              <a:rPr lang="tr-TR" b="1" dirty="0">
                <a:solidFill>
                  <a:srgbClr val="0070C0"/>
                </a:solidFill>
              </a:rPr>
              <a:t>: </a:t>
            </a:r>
            <a:r>
              <a:rPr lang="tr-TR" dirty="0"/>
              <a:t>Kamu idarelerine ait taşınır, taşınmaz ve haklar ile diğer varlıkların edinimi, yönetimi, tahsisi, devri ve elden çıkarılması gibi varlık yönetimine ilişkin işlemlerde kullanılan </a:t>
            </a:r>
            <a:r>
              <a:rPr lang="tr-TR" dirty="0" smtClean="0"/>
              <a:t>belgeyi ifade eder.</a:t>
            </a:r>
            <a:endParaRPr lang="tr-TR" dirty="0"/>
          </a:p>
          <a:p>
            <a:pPr marL="12700">
              <a:lnSpc>
                <a:spcPct val="100000"/>
              </a:lnSpc>
              <a:spcBef>
                <a:spcPts val="775"/>
              </a:spcBef>
              <a:spcAft>
                <a:spcPts val="1200"/>
              </a:spcAft>
            </a:pPr>
            <a:endParaRPr lang="tr-TR" sz="2000" spc="-10" dirty="0" smtClean="0">
              <a:cs typeface="Calibri"/>
            </a:endParaRPr>
          </a:p>
          <a:p>
            <a:pPr algn="just">
              <a:spcBef>
                <a:spcPts val="600"/>
              </a:spcBef>
            </a:pPr>
            <a:endParaRPr lang="tr-TR" sz="2600" spc="-10" dirty="0">
              <a:solidFill>
                <a:schemeClr val="tx2"/>
              </a:solidFill>
              <a:cs typeface="Calibri"/>
            </a:endParaRPr>
          </a:p>
        </p:txBody>
      </p:sp>
      <p:pic>
        <p:nvPicPr>
          <p:cNvPr id="6" name="Picture 2" descr="C:\Documents and Settings\Administrator\Local Settings\Temporary Internet Files\Content.IE5\A9R1JF1E\MC900279126[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24329" y="555526"/>
            <a:ext cx="1475656" cy="792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9423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0" y="0"/>
            <a:ext cx="9144000" cy="555526"/>
          </a:xfrm>
          <a:solidFill>
            <a:schemeClr val="accent1">
              <a:lumMod val="75000"/>
            </a:schemeClr>
          </a:solidFill>
          <a:ln>
            <a:noFill/>
          </a:ln>
        </p:spPr>
        <p:txBody>
          <a:bodyPr>
            <a:normAutofit fontScale="90000"/>
          </a:bodyPr>
          <a:lstStyle/>
          <a:p>
            <a:r>
              <a:rPr lang="tr-TR" sz="3200" b="1" dirty="0" smtClean="0">
                <a:solidFill>
                  <a:schemeClr val="bg1">
                    <a:lumMod val="95000"/>
                  </a:schemeClr>
                </a:solidFill>
                <a:latin typeface="Calibri" pitchFamily="34" charset="0"/>
                <a:cs typeface="Calibri" pitchFamily="34" charset="0"/>
              </a:rPr>
              <a:t>TAŞINIR MAL YÖNETMELİĞİ</a:t>
            </a:r>
            <a:endParaRPr lang="tr-TR" sz="3200" b="1" dirty="0">
              <a:solidFill>
                <a:schemeClr val="bg1">
                  <a:lumMod val="95000"/>
                </a:schemeClr>
              </a:solidFill>
              <a:latin typeface="Calibri" pitchFamily="34" charset="0"/>
              <a:cs typeface="Calibri" pitchFamily="34" charset="0"/>
            </a:endParaRPr>
          </a:p>
        </p:txBody>
      </p:sp>
      <p:sp>
        <p:nvSpPr>
          <p:cNvPr id="3" name="Dikdörtgen 2"/>
          <p:cNvSpPr/>
          <p:nvPr/>
        </p:nvSpPr>
        <p:spPr>
          <a:xfrm>
            <a:off x="0" y="915566"/>
            <a:ext cx="8861055" cy="4371950"/>
          </a:xfrm>
          <a:prstGeom prst="rect">
            <a:avLst/>
          </a:prstGeom>
        </p:spPr>
        <p:txBody>
          <a:bodyPr/>
          <a:lstStyle/>
          <a:p>
            <a:endParaRPr lang="tr-TR" dirty="0"/>
          </a:p>
        </p:txBody>
      </p:sp>
      <p:sp>
        <p:nvSpPr>
          <p:cNvPr id="5" name="Dikdörtgen 4"/>
          <p:cNvSpPr/>
          <p:nvPr/>
        </p:nvSpPr>
        <p:spPr>
          <a:xfrm>
            <a:off x="182055" y="1779662"/>
            <a:ext cx="8496944" cy="1395254"/>
          </a:xfrm>
          <a:prstGeom prst="rect">
            <a:avLst/>
          </a:prstGeom>
        </p:spPr>
        <p:txBody>
          <a:bodyPr wrap="square">
            <a:spAutoFit/>
          </a:bodyPr>
          <a:lstStyle/>
          <a:p>
            <a:pPr marL="12700" algn="ctr">
              <a:lnSpc>
                <a:spcPct val="100000"/>
              </a:lnSpc>
              <a:spcBef>
                <a:spcPts val="775"/>
              </a:spcBef>
              <a:spcAft>
                <a:spcPts val="1200"/>
              </a:spcAft>
            </a:pPr>
            <a:r>
              <a:rPr lang="tr-TR" sz="3400" b="1" spc="-10" dirty="0" smtClean="0">
                <a:solidFill>
                  <a:srgbClr val="0070C0"/>
                </a:solidFill>
                <a:cs typeface="Calibri"/>
              </a:rPr>
              <a:t>İKİNCİ BÖLÜM</a:t>
            </a:r>
          </a:p>
          <a:p>
            <a:pPr marL="12700" algn="ctr">
              <a:lnSpc>
                <a:spcPct val="100000"/>
              </a:lnSpc>
              <a:spcBef>
                <a:spcPts val="775"/>
              </a:spcBef>
              <a:spcAft>
                <a:spcPts val="1200"/>
              </a:spcAft>
            </a:pPr>
            <a:r>
              <a:rPr lang="tr-TR" sz="3400" b="1" spc="-10" dirty="0" smtClean="0">
                <a:solidFill>
                  <a:srgbClr val="0070C0"/>
                </a:solidFill>
                <a:cs typeface="Calibri"/>
              </a:rPr>
              <a:t>SORUMLULUK VE GÖREVLİLER</a:t>
            </a:r>
            <a:endParaRPr lang="tr-TR" sz="3400" b="1" spc="-10" dirty="0">
              <a:solidFill>
                <a:srgbClr val="0070C0"/>
              </a:solidFill>
              <a:cs typeface="Calibri"/>
            </a:endParaRPr>
          </a:p>
        </p:txBody>
      </p:sp>
    </p:spTree>
    <p:extLst>
      <p:ext uri="{BB962C8B-B14F-4D97-AF65-F5344CB8AC3E}">
        <p14:creationId xmlns:p14="http://schemas.microsoft.com/office/powerpoint/2010/main" val="3240494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0" y="0"/>
            <a:ext cx="9144000" cy="555526"/>
          </a:xfrm>
          <a:solidFill>
            <a:schemeClr val="accent1">
              <a:lumMod val="75000"/>
            </a:schemeClr>
          </a:solidFill>
          <a:ln>
            <a:noFill/>
          </a:ln>
        </p:spPr>
        <p:txBody>
          <a:bodyPr>
            <a:normAutofit fontScale="90000"/>
          </a:bodyPr>
          <a:lstStyle/>
          <a:p>
            <a:r>
              <a:rPr lang="tr-TR" sz="3200" b="1" dirty="0" smtClean="0">
                <a:solidFill>
                  <a:schemeClr val="bg1">
                    <a:lumMod val="95000"/>
                  </a:schemeClr>
                </a:solidFill>
                <a:latin typeface="Calibri" pitchFamily="34" charset="0"/>
                <a:cs typeface="Calibri" pitchFamily="34" charset="0"/>
              </a:rPr>
              <a:t>TAŞINIR MAL YÖNETMELİĞİ</a:t>
            </a:r>
            <a:endParaRPr lang="tr-TR" sz="3200" b="1" dirty="0">
              <a:solidFill>
                <a:schemeClr val="bg1">
                  <a:lumMod val="95000"/>
                </a:schemeClr>
              </a:solidFill>
              <a:latin typeface="Calibri" pitchFamily="34" charset="0"/>
              <a:cs typeface="Calibri" pitchFamily="34" charset="0"/>
            </a:endParaRPr>
          </a:p>
        </p:txBody>
      </p:sp>
      <p:sp>
        <p:nvSpPr>
          <p:cNvPr id="3" name="Dikdörtgen 2"/>
          <p:cNvSpPr/>
          <p:nvPr/>
        </p:nvSpPr>
        <p:spPr>
          <a:xfrm>
            <a:off x="0" y="915566"/>
            <a:ext cx="8861055" cy="4371950"/>
          </a:xfrm>
          <a:prstGeom prst="rect">
            <a:avLst/>
          </a:prstGeom>
        </p:spPr>
        <p:txBody>
          <a:bodyPr/>
          <a:lstStyle/>
          <a:p>
            <a:endParaRPr lang="tr-TR" dirty="0"/>
          </a:p>
        </p:txBody>
      </p:sp>
      <p:sp>
        <p:nvSpPr>
          <p:cNvPr id="5" name="Dikdörtgen 4"/>
          <p:cNvSpPr/>
          <p:nvPr/>
        </p:nvSpPr>
        <p:spPr>
          <a:xfrm>
            <a:off x="251520" y="771550"/>
            <a:ext cx="8496944" cy="3908762"/>
          </a:xfrm>
          <a:prstGeom prst="rect">
            <a:avLst/>
          </a:prstGeom>
        </p:spPr>
        <p:txBody>
          <a:bodyPr wrap="square">
            <a:spAutoFit/>
          </a:bodyPr>
          <a:lstStyle/>
          <a:p>
            <a:pPr marL="12700">
              <a:lnSpc>
                <a:spcPct val="100000"/>
              </a:lnSpc>
              <a:spcBef>
                <a:spcPts val="775"/>
              </a:spcBef>
              <a:spcAft>
                <a:spcPts val="1200"/>
              </a:spcAft>
            </a:pPr>
            <a:r>
              <a:rPr lang="tr-TR" sz="2000" b="1" spc="-10" dirty="0" smtClean="0">
                <a:solidFill>
                  <a:srgbClr val="0070C0"/>
                </a:solidFill>
                <a:cs typeface="Calibri"/>
              </a:rPr>
              <a:t>Taşınır İşlemlerinde Sorumlular</a:t>
            </a:r>
          </a:p>
          <a:p>
            <a:pPr marL="342900" indent="-342900" algn="just">
              <a:spcBef>
                <a:spcPts val="1200"/>
              </a:spcBef>
              <a:spcAft>
                <a:spcPts val="1200"/>
              </a:spcAft>
              <a:buFont typeface="Wingdings" pitchFamily="2" charset="2"/>
              <a:buChar char="v"/>
            </a:pPr>
            <a:r>
              <a:rPr lang="tr-TR" b="1" dirty="0" smtClean="0"/>
              <a:t>Harcama Yetkilileri</a:t>
            </a:r>
            <a:endParaRPr lang="tr-TR" b="1" dirty="0"/>
          </a:p>
          <a:p>
            <a:pPr marL="342900" indent="-342900" algn="just">
              <a:spcBef>
                <a:spcPts val="1200"/>
              </a:spcBef>
              <a:spcAft>
                <a:spcPts val="1200"/>
              </a:spcAft>
              <a:buFont typeface="Wingdings" pitchFamily="2" charset="2"/>
              <a:buChar char="v"/>
            </a:pPr>
            <a:r>
              <a:rPr lang="tr-TR" b="1" dirty="0"/>
              <a:t>Taşınır </a:t>
            </a:r>
            <a:r>
              <a:rPr lang="tr-TR" b="1" dirty="0" smtClean="0"/>
              <a:t>Kayıt Yetkilileri </a:t>
            </a:r>
            <a:endParaRPr lang="tr-TR" b="1" dirty="0"/>
          </a:p>
          <a:p>
            <a:pPr marL="342900" indent="-342900" algn="just">
              <a:spcBef>
                <a:spcPts val="1200"/>
              </a:spcBef>
              <a:spcAft>
                <a:spcPts val="1200"/>
              </a:spcAft>
              <a:buFont typeface="Wingdings" pitchFamily="2" charset="2"/>
              <a:buChar char="v"/>
            </a:pPr>
            <a:r>
              <a:rPr lang="tr-TR" b="1" dirty="0"/>
              <a:t>Taşınır </a:t>
            </a:r>
            <a:r>
              <a:rPr lang="tr-TR" b="1" dirty="0" smtClean="0"/>
              <a:t>Kontrol Yetkilileri</a:t>
            </a:r>
            <a:endParaRPr lang="tr-TR" b="1" dirty="0"/>
          </a:p>
          <a:p>
            <a:pPr marL="342900" indent="-342900" algn="just">
              <a:spcBef>
                <a:spcPts val="1200"/>
              </a:spcBef>
              <a:spcAft>
                <a:spcPts val="1200"/>
              </a:spcAft>
              <a:buFont typeface="Wingdings" pitchFamily="2" charset="2"/>
              <a:buChar char="v"/>
            </a:pPr>
            <a:r>
              <a:rPr lang="tr-TR" b="1" dirty="0"/>
              <a:t>Kullanılmak Üzere Taşınır Teslim Edilen Kamu </a:t>
            </a:r>
            <a:r>
              <a:rPr lang="tr-TR" b="1" dirty="0" smtClean="0"/>
              <a:t>Görevlileri</a:t>
            </a:r>
            <a:endParaRPr lang="tr-TR" b="1" dirty="0"/>
          </a:p>
          <a:p>
            <a:pPr marL="342900" indent="-342900" algn="just">
              <a:spcBef>
                <a:spcPts val="1200"/>
              </a:spcBef>
              <a:spcAft>
                <a:spcPts val="1200"/>
              </a:spcAft>
              <a:buFont typeface="Wingdings" pitchFamily="2" charset="2"/>
              <a:buChar char="v"/>
            </a:pPr>
            <a:r>
              <a:rPr lang="tr-TR" b="1" dirty="0"/>
              <a:t>Muhasebe </a:t>
            </a:r>
            <a:r>
              <a:rPr lang="tr-TR" b="1" dirty="0" smtClean="0"/>
              <a:t>Yetkilileri</a:t>
            </a:r>
          </a:p>
          <a:p>
            <a:pPr marL="342900" indent="-342900" algn="just">
              <a:spcBef>
                <a:spcPts val="1200"/>
              </a:spcBef>
              <a:spcAft>
                <a:spcPts val="1200"/>
              </a:spcAft>
              <a:buFont typeface="Wingdings" pitchFamily="2" charset="2"/>
              <a:buChar char="v"/>
            </a:pPr>
            <a:r>
              <a:rPr lang="tr-TR" b="1" dirty="0" smtClean="0"/>
              <a:t>Kamu Görevlisi Olmayan Kişiler</a:t>
            </a:r>
          </a:p>
        </p:txBody>
      </p:sp>
      <p:pic>
        <p:nvPicPr>
          <p:cNvPr id="6" name="Picture 2" descr="C:\Documents and Settings\Administrator\Local Settings\Temporary Internet Files\Content.IE5\A9R1JF1E\MC900279126[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98776" y="555526"/>
            <a:ext cx="1389147" cy="1145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9462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0" y="0"/>
            <a:ext cx="9144000" cy="555526"/>
          </a:xfrm>
          <a:solidFill>
            <a:schemeClr val="accent1">
              <a:lumMod val="75000"/>
            </a:schemeClr>
          </a:solidFill>
          <a:ln>
            <a:noFill/>
          </a:ln>
        </p:spPr>
        <p:txBody>
          <a:bodyPr>
            <a:normAutofit fontScale="90000"/>
          </a:bodyPr>
          <a:lstStyle/>
          <a:p>
            <a:r>
              <a:rPr lang="tr-TR" sz="3200" b="1" dirty="0" smtClean="0">
                <a:solidFill>
                  <a:schemeClr val="bg1">
                    <a:lumMod val="95000"/>
                  </a:schemeClr>
                </a:solidFill>
                <a:latin typeface="Calibri" pitchFamily="34" charset="0"/>
                <a:cs typeface="Calibri" pitchFamily="34" charset="0"/>
              </a:rPr>
              <a:t>TAŞINIR MAL YÖNETMELİĞİ</a:t>
            </a:r>
            <a:endParaRPr lang="tr-TR" sz="3200" b="1" dirty="0">
              <a:solidFill>
                <a:schemeClr val="bg1">
                  <a:lumMod val="95000"/>
                </a:schemeClr>
              </a:solidFill>
              <a:latin typeface="Calibri" pitchFamily="34" charset="0"/>
              <a:cs typeface="Calibri" pitchFamily="34" charset="0"/>
            </a:endParaRPr>
          </a:p>
        </p:txBody>
      </p:sp>
      <p:sp>
        <p:nvSpPr>
          <p:cNvPr id="3" name="Dikdörtgen 2"/>
          <p:cNvSpPr/>
          <p:nvPr/>
        </p:nvSpPr>
        <p:spPr>
          <a:xfrm>
            <a:off x="0" y="915566"/>
            <a:ext cx="8861055" cy="4371950"/>
          </a:xfrm>
          <a:prstGeom prst="rect">
            <a:avLst/>
          </a:prstGeom>
        </p:spPr>
        <p:txBody>
          <a:bodyPr/>
          <a:lstStyle/>
          <a:p>
            <a:endParaRPr lang="tr-TR" dirty="0"/>
          </a:p>
        </p:txBody>
      </p:sp>
      <p:sp>
        <p:nvSpPr>
          <p:cNvPr id="5" name="Dikdörtgen 4"/>
          <p:cNvSpPr/>
          <p:nvPr/>
        </p:nvSpPr>
        <p:spPr>
          <a:xfrm>
            <a:off x="251520" y="913997"/>
            <a:ext cx="8496944" cy="3608680"/>
          </a:xfrm>
          <a:prstGeom prst="rect">
            <a:avLst/>
          </a:prstGeom>
        </p:spPr>
        <p:txBody>
          <a:bodyPr wrap="square">
            <a:spAutoFit/>
          </a:bodyPr>
          <a:lstStyle/>
          <a:p>
            <a:pPr marL="12700" algn="just">
              <a:lnSpc>
                <a:spcPct val="100000"/>
              </a:lnSpc>
              <a:spcBef>
                <a:spcPts val="775"/>
              </a:spcBef>
              <a:spcAft>
                <a:spcPts val="1200"/>
              </a:spcAft>
            </a:pPr>
            <a:r>
              <a:rPr lang="tr-TR" sz="2700" b="1" spc="-10" dirty="0" smtClean="0">
                <a:solidFill>
                  <a:srgbClr val="0070C0"/>
                </a:solidFill>
                <a:cs typeface="Calibri"/>
              </a:rPr>
              <a:t>Sorumluluk (Madde 5)</a:t>
            </a:r>
          </a:p>
          <a:p>
            <a:pPr algn="just">
              <a:spcBef>
                <a:spcPts val="900"/>
              </a:spcBef>
              <a:spcAft>
                <a:spcPts val="900"/>
              </a:spcAft>
            </a:pPr>
            <a:r>
              <a:rPr lang="tr-TR" sz="2300" b="1" dirty="0" smtClean="0"/>
              <a:t>* Harcama </a:t>
            </a:r>
            <a:r>
              <a:rPr lang="tr-TR" sz="2300" b="1" dirty="0"/>
              <a:t>yetkilileri</a:t>
            </a:r>
            <a:r>
              <a:rPr lang="tr-TR" sz="2300" dirty="0">
                <a:solidFill>
                  <a:srgbClr val="0070C0"/>
                </a:solidFill>
              </a:rPr>
              <a:t> </a:t>
            </a:r>
            <a:r>
              <a:rPr lang="tr-TR" sz="2300" dirty="0"/>
              <a:t>taşınırların etkili, ekonomik, verimli ve hukuka uygun olarak </a:t>
            </a:r>
            <a:r>
              <a:rPr lang="tr-TR" sz="2300" dirty="0" smtClean="0"/>
              <a:t>edinilmesinden, kullanılmasından</a:t>
            </a:r>
            <a:r>
              <a:rPr lang="tr-TR" sz="2300" dirty="0"/>
              <a:t>, kontrolünden, kayıtlarının bu Yönetmelikte belirtilen usul ve esaslara göre saydam ve erişilebilir şekilde tutulmasını sağlamaktan sorumludur. </a:t>
            </a:r>
            <a:r>
              <a:rPr lang="tr-TR" sz="2300" b="1" dirty="0"/>
              <a:t>Harcama yetkilileri</a:t>
            </a:r>
            <a:r>
              <a:rPr lang="tr-TR" sz="2300" dirty="0"/>
              <a:t> taşınır kayıtlarının bu Yönetmelik hükümlerine uygun olarak tutulması ve taşınır mal yönetim hesabının hazırlanması sorumluluğunu </a:t>
            </a:r>
            <a:r>
              <a:rPr lang="tr-TR" sz="2300" b="1" dirty="0"/>
              <a:t>taşınır kayıt yetkilileri</a:t>
            </a:r>
            <a:r>
              <a:rPr lang="tr-TR" sz="2300" dirty="0">
                <a:solidFill>
                  <a:srgbClr val="002060"/>
                </a:solidFill>
              </a:rPr>
              <a:t> </a:t>
            </a:r>
            <a:r>
              <a:rPr lang="tr-TR" sz="2300" dirty="0"/>
              <a:t>ve </a:t>
            </a:r>
            <a:r>
              <a:rPr lang="tr-TR" sz="2300" b="1" dirty="0"/>
              <a:t>taşınır kontrol yetkilileri</a:t>
            </a:r>
            <a:r>
              <a:rPr lang="tr-TR" sz="2300" dirty="0">
                <a:solidFill>
                  <a:srgbClr val="0070C0"/>
                </a:solidFill>
              </a:rPr>
              <a:t> </a:t>
            </a:r>
            <a:r>
              <a:rPr lang="tr-TR" sz="2300" dirty="0"/>
              <a:t>aracılığıyla yerine getirir</a:t>
            </a:r>
            <a:r>
              <a:rPr lang="tr-TR" sz="2300" dirty="0" smtClean="0"/>
              <a:t>.</a:t>
            </a:r>
          </a:p>
        </p:txBody>
      </p:sp>
      <p:pic>
        <p:nvPicPr>
          <p:cNvPr id="6" name="Picture 2" descr="C:\Documents and Settings\Administrator\Local Settings\Temporary Internet Files\Content.IE5\A9R1JF1E\MC900279126[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24328" y="555527"/>
            <a:ext cx="1463595" cy="864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7429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0" y="0"/>
            <a:ext cx="9144000" cy="555526"/>
          </a:xfrm>
          <a:solidFill>
            <a:schemeClr val="accent1">
              <a:lumMod val="75000"/>
            </a:schemeClr>
          </a:solidFill>
          <a:ln>
            <a:noFill/>
          </a:ln>
        </p:spPr>
        <p:txBody>
          <a:bodyPr>
            <a:normAutofit fontScale="90000"/>
          </a:bodyPr>
          <a:lstStyle/>
          <a:p>
            <a:r>
              <a:rPr lang="tr-TR" sz="3200" b="1" dirty="0" smtClean="0">
                <a:solidFill>
                  <a:schemeClr val="bg1">
                    <a:lumMod val="95000"/>
                  </a:schemeClr>
                </a:solidFill>
                <a:latin typeface="Calibri" pitchFamily="34" charset="0"/>
                <a:cs typeface="Calibri" pitchFamily="34" charset="0"/>
              </a:rPr>
              <a:t>TAŞINIR MAL YÖNETMELİĞİ</a:t>
            </a:r>
            <a:endParaRPr lang="tr-TR" sz="3200" b="1" dirty="0">
              <a:solidFill>
                <a:schemeClr val="bg1">
                  <a:lumMod val="95000"/>
                </a:schemeClr>
              </a:solidFill>
              <a:latin typeface="Calibri" pitchFamily="34" charset="0"/>
              <a:cs typeface="Calibri" pitchFamily="34" charset="0"/>
            </a:endParaRPr>
          </a:p>
        </p:txBody>
      </p:sp>
      <p:sp>
        <p:nvSpPr>
          <p:cNvPr id="3" name="Dikdörtgen 2"/>
          <p:cNvSpPr/>
          <p:nvPr/>
        </p:nvSpPr>
        <p:spPr>
          <a:xfrm>
            <a:off x="0" y="915566"/>
            <a:ext cx="8861055" cy="4371950"/>
          </a:xfrm>
          <a:prstGeom prst="rect">
            <a:avLst/>
          </a:prstGeom>
        </p:spPr>
        <p:txBody>
          <a:bodyPr/>
          <a:lstStyle/>
          <a:p>
            <a:endParaRPr lang="tr-TR" dirty="0"/>
          </a:p>
        </p:txBody>
      </p:sp>
      <p:sp>
        <p:nvSpPr>
          <p:cNvPr id="5" name="Dikdörtgen 4"/>
          <p:cNvSpPr/>
          <p:nvPr/>
        </p:nvSpPr>
        <p:spPr>
          <a:xfrm>
            <a:off x="251520" y="913997"/>
            <a:ext cx="8496944" cy="3662541"/>
          </a:xfrm>
          <a:prstGeom prst="rect">
            <a:avLst/>
          </a:prstGeom>
        </p:spPr>
        <p:txBody>
          <a:bodyPr wrap="square">
            <a:spAutoFit/>
          </a:bodyPr>
          <a:lstStyle/>
          <a:p>
            <a:pPr marL="12700" algn="just">
              <a:lnSpc>
                <a:spcPct val="100000"/>
              </a:lnSpc>
              <a:spcBef>
                <a:spcPts val="775"/>
              </a:spcBef>
              <a:spcAft>
                <a:spcPts val="1200"/>
              </a:spcAft>
            </a:pPr>
            <a:r>
              <a:rPr lang="tr-TR" sz="2000" b="1" spc="-10" dirty="0" smtClean="0">
                <a:solidFill>
                  <a:srgbClr val="0070C0"/>
                </a:solidFill>
                <a:cs typeface="Calibri"/>
              </a:rPr>
              <a:t>Sorumluluk (Madde 5)</a:t>
            </a:r>
          </a:p>
          <a:p>
            <a:pPr algn="just">
              <a:spcBef>
                <a:spcPts val="900"/>
              </a:spcBef>
              <a:spcAft>
                <a:spcPts val="900"/>
              </a:spcAft>
            </a:pPr>
            <a:r>
              <a:rPr lang="tr-TR" b="1" dirty="0" smtClean="0"/>
              <a:t>*</a:t>
            </a:r>
            <a:r>
              <a:rPr lang="tr-TR" dirty="0" smtClean="0"/>
              <a:t> </a:t>
            </a:r>
            <a:r>
              <a:rPr lang="tr-TR" b="1" dirty="0" smtClean="0"/>
              <a:t>Harcama </a:t>
            </a:r>
            <a:r>
              <a:rPr lang="tr-TR" b="1" dirty="0"/>
              <a:t>yetkilileri,</a:t>
            </a:r>
            <a:r>
              <a:rPr lang="tr-TR" dirty="0"/>
              <a:t> taşınırlara ilişkin işlem ve kayıtların usule uygun olarak yapılıp yapılmadığını kontrol etmeye veya ettirmeye; kasıt, kusur veya ihmal sonucu kırılan, bozulan veya kaybolan taşınırların ilgililerden tazmini için gerekli işlemleri yapmaya veya yaptırmaya yetkilidir</a:t>
            </a:r>
            <a:r>
              <a:rPr lang="tr-TR" dirty="0" smtClean="0"/>
              <a:t>.</a:t>
            </a:r>
          </a:p>
          <a:p>
            <a:pPr algn="just">
              <a:spcBef>
                <a:spcPts val="3000"/>
              </a:spcBef>
              <a:spcAft>
                <a:spcPts val="900"/>
              </a:spcAft>
            </a:pPr>
            <a:r>
              <a:rPr lang="tr-TR" b="1" dirty="0" smtClean="0"/>
              <a:t>* </a:t>
            </a:r>
            <a:r>
              <a:rPr lang="tr-TR" b="1" dirty="0"/>
              <a:t>Kamu idarelerine ait taşınırların muhafazası ile görevli olan veya kendilerine kullanılmak üzere taşınır teslim edilen kamu görevlileri</a:t>
            </a:r>
            <a:r>
              <a:rPr lang="tr-TR" dirty="0"/>
              <a:t> bu taşınırları en iyi şekilde muhafaza etmek, gerekli bakım ve onarımlarını yapmak veya yaptırmak, veriliş amacına uygun bir şekilde kullanmak ve </a:t>
            </a:r>
            <a:r>
              <a:rPr lang="tr-TR" b="1" dirty="0"/>
              <a:t>görevin sona ermesi veya görevden ayrılma hâlinde iade etmek zorundadırlar</a:t>
            </a:r>
            <a:r>
              <a:rPr lang="tr-TR" b="1" dirty="0" smtClean="0"/>
              <a:t>.</a:t>
            </a:r>
          </a:p>
        </p:txBody>
      </p:sp>
      <p:pic>
        <p:nvPicPr>
          <p:cNvPr id="6" name="Picture 2" descr="C:\Documents and Settings\Administrator\Local Settings\Temporary Internet Files\Content.IE5\A9R1JF1E\MC900279126[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24328" y="555527"/>
            <a:ext cx="1463595" cy="864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3362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0" y="0"/>
            <a:ext cx="9144000" cy="555526"/>
          </a:xfrm>
          <a:solidFill>
            <a:schemeClr val="accent1">
              <a:lumMod val="75000"/>
            </a:schemeClr>
          </a:solidFill>
          <a:ln>
            <a:noFill/>
          </a:ln>
        </p:spPr>
        <p:txBody>
          <a:bodyPr>
            <a:normAutofit fontScale="90000"/>
          </a:bodyPr>
          <a:lstStyle/>
          <a:p>
            <a:r>
              <a:rPr lang="tr-TR" sz="3200" b="1" dirty="0" smtClean="0">
                <a:solidFill>
                  <a:schemeClr val="bg1">
                    <a:lumMod val="95000"/>
                  </a:schemeClr>
                </a:solidFill>
                <a:latin typeface="Calibri" pitchFamily="34" charset="0"/>
                <a:cs typeface="Calibri" pitchFamily="34" charset="0"/>
              </a:rPr>
              <a:t>TAŞINIR MAL YÖNETMELİĞİ</a:t>
            </a:r>
            <a:endParaRPr lang="tr-TR" sz="3200" b="1" dirty="0">
              <a:solidFill>
                <a:schemeClr val="bg1">
                  <a:lumMod val="95000"/>
                </a:schemeClr>
              </a:solidFill>
              <a:latin typeface="Calibri" pitchFamily="34" charset="0"/>
              <a:cs typeface="Calibri" pitchFamily="34" charset="0"/>
            </a:endParaRPr>
          </a:p>
        </p:txBody>
      </p:sp>
      <p:sp>
        <p:nvSpPr>
          <p:cNvPr id="3" name="Dikdörtgen 2"/>
          <p:cNvSpPr/>
          <p:nvPr/>
        </p:nvSpPr>
        <p:spPr>
          <a:xfrm>
            <a:off x="0" y="915566"/>
            <a:ext cx="8861055" cy="4371950"/>
          </a:xfrm>
          <a:prstGeom prst="rect">
            <a:avLst/>
          </a:prstGeom>
        </p:spPr>
        <p:txBody>
          <a:bodyPr/>
          <a:lstStyle/>
          <a:p>
            <a:endParaRPr lang="tr-TR" dirty="0"/>
          </a:p>
        </p:txBody>
      </p:sp>
      <p:sp>
        <p:nvSpPr>
          <p:cNvPr id="5" name="Dikdörtgen 4"/>
          <p:cNvSpPr/>
          <p:nvPr/>
        </p:nvSpPr>
        <p:spPr>
          <a:xfrm>
            <a:off x="251520" y="913997"/>
            <a:ext cx="8496944" cy="4170372"/>
          </a:xfrm>
          <a:prstGeom prst="rect">
            <a:avLst/>
          </a:prstGeom>
        </p:spPr>
        <p:txBody>
          <a:bodyPr wrap="square">
            <a:spAutoFit/>
          </a:bodyPr>
          <a:lstStyle/>
          <a:p>
            <a:pPr marL="12700" algn="just">
              <a:lnSpc>
                <a:spcPct val="100000"/>
              </a:lnSpc>
              <a:spcBef>
                <a:spcPts val="775"/>
              </a:spcBef>
              <a:spcAft>
                <a:spcPts val="1200"/>
              </a:spcAft>
            </a:pPr>
            <a:r>
              <a:rPr lang="tr-TR" sz="2000" b="1" spc="-10" dirty="0" smtClean="0">
                <a:solidFill>
                  <a:srgbClr val="0070C0"/>
                </a:solidFill>
                <a:cs typeface="Calibri"/>
              </a:rPr>
              <a:t>Sorumluluk (Madde 5)</a:t>
            </a:r>
          </a:p>
          <a:p>
            <a:pPr algn="just">
              <a:spcBef>
                <a:spcPts val="900"/>
              </a:spcBef>
              <a:spcAft>
                <a:spcPts val="900"/>
              </a:spcAft>
            </a:pPr>
            <a:r>
              <a:rPr lang="tr-TR" b="1" dirty="0" smtClean="0"/>
              <a:t>* Kamu </a:t>
            </a:r>
            <a:r>
              <a:rPr lang="tr-TR" b="1" dirty="0"/>
              <a:t>görevlilerinin kullanımına verilen</a:t>
            </a:r>
            <a:r>
              <a:rPr lang="tr-TR" dirty="0"/>
              <a:t> </a:t>
            </a:r>
            <a:r>
              <a:rPr lang="tr-TR" b="1" dirty="0"/>
              <a:t>dayanıklı taşınırlar, </a:t>
            </a:r>
            <a:r>
              <a:rPr lang="tr-TR" dirty="0"/>
              <a:t>kullanıcıları tarafından başkasına devredilemez. Kullanıcılarının görevden ayrılması hâlinde söz konusu taşınırların ambara iade edilmesi zorunludur. </a:t>
            </a:r>
            <a:r>
              <a:rPr lang="tr-TR" b="1" dirty="0"/>
              <a:t>Bu şekilde teslim yapılmadan personelin kurumla ilişiği kesilmez</a:t>
            </a:r>
            <a:r>
              <a:rPr lang="tr-TR" b="1" dirty="0" smtClean="0"/>
              <a:t>.</a:t>
            </a:r>
          </a:p>
          <a:p>
            <a:pPr algn="just">
              <a:spcBef>
                <a:spcPts val="3000"/>
              </a:spcBef>
              <a:spcAft>
                <a:spcPts val="900"/>
              </a:spcAft>
            </a:pPr>
            <a:r>
              <a:rPr lang="tr-TR" b="1" dirty="0" smtClean="0"/>
              <a:t>* </a:t>
            </a:r>
            <a:r>
              <a:rPr lang="tr-TR" b="1" dirty="0"/>
              <a:t>Taşınırların muhafazasından ve yönetilmesinden sorumlu olanların,</a:t>
            </a:r>
            <a:r>
              <a:rPr lang="tr-TR" dirty="0"/>
              <a:t> gerekli tedbirlerin alınmaması veya özenin gösterilmemesi nedeniyle taşınırın kullanılmaz hâle gelmesi veya yok olması sonucunda sebep oldukları </a:t>
            </a:r>
            <a:r>
              <a:rPr lang="tr-TR" b="1" dirty="0"/>
              <a:t>kamu zararları hakkında, 27/9/2006 tarihli ve 2006/11058 sayılı Bakanlar Kurulu Kararı ile yürürlüğe konulan Kamu Zararlarının Tahsiline İlişkin Usul ve Esaslar Hakkında Yönetmelik</a:t>
            </a:r>
            <a:r>
              <a:rPr lang="tr-TR" dirty="0"/>
              <a:t> hükümleri uygulanır.</a:t>
            </a:r>
            <a:endParaRPr lang="tr-TR" b="1" dirty="0"/>
          </a:p>
          <a:p>
            <a:pPr algn="just">
              <a:spcBef>
                <a:spcPts val="900"/>
              </a:spcBef>
              <a:spcAft>
                <a:spcPts val="900"/>
              </a:spcAft>
            </a:pPr>
            <a:endParaRPr lang="tr-TR" b="1" dirty="0" smtClean="0">
              <a:solidFill>
                <a:srgbClr val="002060"/>
              </a:solidFill>
            </a:endParaRPr>
          </a:p>
        </p:txBody>
      </p:sp>
      <p:pic>
        <p:nvPicPr>
          <p:cNvPr id="6" name="Picture 2" descr="C:\Documents and Settings\Administrator\Local Settings\Temporary Internet Files\Content.IE5\A9R1JF1E\MC900279126[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24328" y="555527"/>
            <a:ext cx="1463595" cy="864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8566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0" y="0"/>
            <a:ext cx="9144000" cy="555526"/>
          </a:xfrm>
          <a:solidFill>
            <a:schemeClr val="accent1">
              <a:lumMod val="75000"/>
            </a:schemeClr>
          </a:solidFill>
          <a:ln>
            <a:noFill/>
          </a:ln>
        </p:spPr>
        <p:txBody>
          <a:bodyPr>
            <a:normAutofit fontScale="90000"/>
          </a:bodyPr>
          <a:lstStyle/>
          <a:p>
            <a:r>
              <a:rPr lang="tr-TR" sz="3200" b="1" dirty="0" smtClean="0">
                <a:solidFill>
                  <a:schemeClr val="bg1">
                    <a:lumMod val="95000"/>
                  </a:schemeClr>
                </a:solidFill>
                <a:latin typeface="Calibri" pitchFamily="34" charset="0"/>
                <a:cs typeface="Calibri" pitchFamily="34" charset="0"/>
              </a:rPr>
              <a:t>TAŞINIR MAL YÖNETMELİĞİ</a:t>
            </a:r>
            <a:endParaRPr lang="tr-TR" sz="3200" b="1" dirty="0">
              <a:solidFill>
                <a:schemeClr val="bg1">
                  <a:lumMod val="95000"/>
                </a:schemeClr>
              </a:solidFill>
              <a:latin typeface="Calibri" pitchFamily="34" charset="0"/>
              <a:cs typeface="Calibri" pitchFamily="34" charset="0"/>
            </a:endParaRPr>
          </a:p>
        </p:txBody>
      </p:sp>
      <p:sp>
        <p:nvSpPr>
          <p:cNvPr id="3" name="Dikdörtgen 2"/>
          <p:cNvSpPr/>
          <p:nvPr/>
        </p:nvSpPr>
        <p:spPr>
          <a:xfrm>
            <a:off x="0" y="915566"/>
            <a:ext cx="8861055" cy="4371950"/>
          </a:xfrm>
          <a:prstGeom prst="rect">
            <a:avLst/>
          </a:prstGeom>
        </p:spPr>
        <p:txBody>
          <a:bodyPr/>
          <a:lstStyle/>
          <a:p>
            <a:endParaRPr lang="tr-TR" dirty="0"/>
          </a:p>
        </p:txBody>
      </p:sp>
      <p:sp>
        <p:nvSpPr>
          <p:cNvPr id="5" name="Dikdörtgen 4"/>
          <p:cNvSpPr/>
          <p:nvPr/>
        </p:nvSpPr>
        <p:spPr>
          <a:xfrm>
            <a:off x="251520" y="913997"/>
            <a:ext cx="8496944" cy="3847207"/>
          </a:xfrm>
          <a:prstGeom prst="rect">
            <a:avLst/>
          </a:prstGeom>
        </p:spPr>
        <p:txBody>
          <a:bodyPr wrap="square">
            <a:spAutoFit/>
          </a:bodyPr>
          <a:lstStyle/>
          <a:p>
            <a:pPr marL="12700" algn="just">
              <a:lnSpc>
                <a:spcPct val="100000"/>
              </a:lnSpc>
              <a:spcBef>
                <a:spcPts val="775"/>
              </a:spcBef>
              <a:spcAft>
                <a:spcPts val="1200"/>
              </a:spcAft>
            </a:pPr>
            <a:r>
              <a:rPr lang="tr-TR" sz="2500" b="1" spc="-10" dirty="0" smtClean="0">
                <a:solidFill>
                  <a:srgbClr val="0070C0"/>
                </a:solidFill>
                <a:cs typeface="Calibri"/>
              </a:rPr>
              <a:t>Sorumluluk (Madde 5)</a:t>
            </a:r>
          </a:p>
          <a:p>
            <a:pPr algn="just">
              <a:spcBef>
                <a:spcPts val="1800"/>
              </a:spcBef>
              <a:spcAft>
                <a:spcPts val="900"/>
              </a:spcAft>
            </a:pPr>
            <a:r>
              <a:rPr lang="tr-TR" sz="2300" b="1" dirty="0" smtClean="0"/>
              <a:t>* </a:t>
            </a:r>
            <a:r>
              <a:rPr lang="tr-TR" sz="2300" b="1" dirty="0"/>
              <a:t>Kullanılmak üzere kendilerine taşınır teslim edilen kamu görevlilerinin</a:t>
            </a:r>
            <a:r>
              <a:rPr lang="tr-TR" sz="2300" dirty="0"/>
              <a:t> kasıt, kusur, ihmal veya tedbirsizlik ya da dikkatsizlikleri nedeniyle oluşan </a:t>
            </a:r>
            <a:r>
              <a:rPr lang="tr-TR" sz="2300" b="1" dirty="0"/>
              <a:t>kamu zararı, değer tespit komisyonu tarafından tespit edilecek gerçeğe uygun değer üzerinden, </a:t>
            </a:r>
            <a:r>
              <a:rPr lang="tr-TR" sz="2300" dirty="0"/>
              <a:t>ilgili mevzuat hükümleri uygulanmak suretiyle tahsil edilir. </a:t>
            </a:r>
            <a:r>
              <a:rPr lang="tr-TR" sz="2300" b="1" dirty="0"/>
              <a:t>Ortak kullanım alanına tahsis edilen dayanıklı taşınırlarda meydana gelen kamu zararı ise zararın oluşmasında kasıt, kusur veya ihmali olanlardan tahsil edilir.</a:t>
            </a:r>
          </a:p>
          <a:p>
            <a:pPr algn="just">
              <a:spcBef>
                <a:spcPts val="900"/>
              </a:spcBef>
              <a:spcAft>
                <a:spcPts val="900"/>
              </a:spcAft>
            </a:pPr>
            <a:endParaRPr lang="tr-TR" b="1" dirty="0" smtClean="0">
              <a:solidFill>
                <a:srgbClr val="002060"/>
              </a:solidFill>
            </a:endParaRPr>
          </a:p>
        </p:txBody>
      </p:sp>
      <p:pic>
        <p:nvPicPr>
          <p:cNvPr id="6" name="Picture 2" descr="C:\Documents and Settings\Administrator\Local Settings\Temporary Internet Files\Content.IE5\A9R1JF1E\MC900279126[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24328" y="555527"/>
            <a:ext cx="1463595" cy="936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4500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0" y="0"/>
            <a:ext cx="9144000" cy="555526"/>
          </a:xfrm>
          <a:solidFill>
            <a:schemeClr val="accent1">
              <a:lumMod val="75000"/>
            </a:schemeClr>
          </a:solidFill>
          <a:ln>
            <a:noFill/>
          </a:ln>
        </p:spPr>
        <p:txBody>
          <a:bodyPr>
            <a:normAutofit fontScale="90000"/>
          </a:bodyPr>
          <a:lstStyle/>
          <a:p>
            <a:r>
              <a:rPr lang="tr-TR" sz="3200" b="1" dirty="0" smtClean="0">
                <a:solidFill>
                  <a:schemeClr val="bg1">
                    <a:lumMod val="95000"/>
                  </a:schemeClr>
                </a:solidFill>
                <a:latin typeface="Calibri" pitchFamily="34" charset="0"/>
                <a:cs typeface="Calibri" pitchFamily="34" charset="0"/>
              </a:rPr>
              <a:t>TAŞINIR MAL YÖNETMELİĞİ</a:t>
            </a:r>
            <a:endParaRPr lang="tr-TR" sz="3200" b="1" dirty="0">
              <a:solidFill>
                <a:schemeClr val="bg1">
                  <a:lumMod val="95000"/>
                </a:schemeClr>
              </a:solidFill>
              <a:latin typeface="Calibri" pitchFamily="34" charset="0"/>
              <a:cs typeface="Calibri" pitchFamily="34" charset="0"/>
            </a:endParaRPr>
          </a:p>
        </p:txBody>
      </p:sp>
      <p:sp>
        <p:nvSpPr>
          <p:cNvPr id="3" name="Dikdörtgen 2"/>
          <p:cNvSpPr/>
          <p:nvPr/>
        </p:nvSpPr>
        <p:spPr>
          <a:xfrm>
            <a:off x="0" y="915566"/>
            <a:ext cx="8861055" cy="4371950"/>
          </a:xfrm>
          <a:prstGeom prst="rect">
            <a:avLst/>
          </a:prstGeom>
        </p:spPr>
        <p:txBody>
          <a:bodyPr/>
          <a:lstStyle/>
          <a:p>
            <a:endParaRPr lang="tr-TR" dirty="0"/>
          </a:p>
        </p:txBody>
      </p:sp>
      <p:sp>
        <p:nvSpPr>
          <p:cNvPr id="5" name="Dikdörtgen 4"/>
          <p:cNvSpPr/>
          <p:nvPr/>
        </p:nvSpPr>
        <p:spPr>
          <a:xfrm>
            <a:off x="251520" y="913997"/>
            <a:ext cx="8496944" cy="3170099"/>
          </a:xfrm>
          <a:prstGeom prst="rect">
            <a:avLst/>
          </a:prstGeom>
        </p:spPr>
        <p:txBody>
          <a:bodyPr wrap="square">
            <a:spAutoFit/>
          </a:bodyPr>
          <a:lstStyle/>
          <a:p>
            <a:pPr marL="12700" algn="just">
              <a:lnSpc>
                <a:spcPct val="100000"/>
              </a:lnSpc>
              <a:spcBef>
                <a:spcPts val="775"/>
              </a:spcBef>
              <a:spcAft>
                <a:spcPts val="1200"/>
              </a:spcAft>
            </a:pPr>
            <a:r>
              <a:rPr lang="tr-TR" sz="2500" b="1" spc="-10" dirty="0" smtClean="0">
                <a:solidFill>
                  <a:srgbClr val="0070C0"/>
                </a:solidFill>
                <a:cs typeface="Calibri"/>
              </a:rPr>
              <a:t>Sorumluluk (Madde 5)</a:t>
            </a:r>
          </a:p>
          <a:p>
            <a:pPr algn="just">
              <a:spcBef>
                <a:spcPts val="900"/>
              </a:spcBef>
              <a:spcAft>
                <a:spcPts val="900"/>
              </a:spcAft>
            </a:pPr>
            <a:r>
              <a:rPr lang="tr-TR" sz="2300" dirty="0" smtClean="0"/>
              <a:t>* Kamu </a:t>
            </a:r>
            <a:r>
              <a:rPr lang="tr-TR" sz="2300" dirty="0"/>
              <a:t>görevlisi olmayan kişilerin sebep oldukları zararlar, genel hükümler uygulanmak suretiyle tahsil edilir</a:t>
            </a:r>
            <a:r>
              <a:rPr lang="tr-TR" sz="2300" dirty="0" smtClean="0"/>
              <a:t>.</a:t>
            </a:r>
          </a:p>
          <a:p>
            <a:pPr algn="just">
              <a:spcBef>
                <a:spcPts val="4200"/>
              </a:spcBef>
              <a:spcAft>
                <a:spcPts val="900"/>
              </a:spcAft>
            </a:pPr>
            <a:r>
              <a:rPr lang="tr-TR" sz="2300" dirty="0" smtClean="0"/>
              <a:t>* </a:t>
            </a:r>
            <a:r>
              <a:rPr lang="tr-TR" sz="2300" dirty="0"/>
              <a:t>Taşınırların özelliğinden veya olağan kullanımından kaynaklanan yıpranma ile usulüne uygun olarak belirlenen firelerden dolayı sorumluluk aranmaz.</a:t>
            </a:r>
            <a:endParaRPr lang="tr-TR" sz="2300" dirty="0" smtClean="0"/>
          </a:p>
        </p:txBody>
      </p:sp>
      <p:pic>
        <p:nvPicPr>
          <p:cNvPr id="6" name="Picture 2" descr="C:\Documents and Settings\Administrator\Local Settings\Temporary Internet Files\Content.IE5\A9R1JF1E\MC900279126[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24328" y="555527"/>
            <a:ext cx="1463595" cy="936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8468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0" y="0"/>
            <a:ext cx="9144000" cy="555526"/>
          </a:xfrm>
          <a:solidFill>
            <a:schemeClr val="accent1">
              <a:lumMod val="75000"/>
            </a:schemeClr>
          </a:solidFill>
          <a:ln>
            <a:noFill/>
          </a:ln>
        </p:spPr>
        <p:txBody>
          <a:bodyPr>
            <a:normAutofit fontScale="90000"/>
          </a:bodyPr>
          <a:lstStyle/>
          <a:p>
            <a:r>
              <a:rPr lang="tr-TR" sz="3200" b="1" dirty="0" smtClean="0">
                <a:solidFill>
                  <a:schemeClr val="bg1">
                    <a:lumMod val="95000"/>
                  </a:schemeClr>
                </a:solidFill>
                <a:latin typeface="Calibri" pitchFamily="34" charset="0"/>
                <a:cs typeface="Calibri" pitchFamily="34" charset="0"/>
              </a:rPr>
              <a:t>TAŞINIR MAL YÖNETMELİĞİ</a:t>
            </a:r>
            <a:endParaRPr lang="tr-TR" sz="3200" b="1" dirty="0">
              <a:solidFill>
                <a:schemeClr val="bg1">
                  <a:lumMod val="95000"/>
                </a:schemeClr>
              </a:solidFill>
              <a:latin typeface="Calibri" pitchFamily="34" charset="0"/>
              <a:cs typeface="Calibri" pitchFamily="34" charset="0"/>
            </a:endParaRPr>
          </a:p>
        </p:txBody>
      </p:sp>
      <p:sp>
        <p:nvSpPr>
          <p:cNvPr id="3" name="Dikdörtgen 2"/>
          <p:cNvSpPr/>
          <p:nvPr/>
        </p:nvSpPr>
        <p:spPr>
          <a:xfrm>
            <a:off x="0" y="915566"/>
            <a:ext cx="8861055" cy="4371950"/>
          </a:xfrm>
          <a:prstGeom prst="rect">
            <a:avLst/>
          </a:prstGeom>
        </p:spPr>
        <p:txBody>
          <a:bodyPr/>
          <a:lstStyle/>
          <a:p>
            <a:endParaRPr lang="tr-TR" dirty="0"/>
          </a:p>
        </p:txBody>
      </p:sp>
      <p:sp>
        <p:nvSpPr>
          <p:cNvPr id="5" name="Dikdörtgen 4"/>
          <p:cNvSpPr/>
          <p:nvPr/>
        </p:nvSpPr>
        <p:spPr>
          <a:xfrm>
            <a:off x="251520" y="913997"/>
            <a:ext cx="7347256" cy="3862596"/>
          </a:xfrm>
          <a:prstGeom prst="rect">
            <a:avLst/>
          </a:prstGeom>
        </p:spPr>
        <p:txBody>
          <a:bodyPr wrap="square">
            <a:spAutoFit/>
          </a:bodyPr>
          <a:lstStyle/>
          <a:p>
            <a:pPr marL="12700" algn="just">
              <a:lnSpc>
                <a:spcPct val="100000"/>
              </a:lnSpc>
              <a:spcBef>
                <a:spcPts val="775"/>
              </a:spcBef>
              <a:spcAft>
                <a:spcPts val="1200"/>
              </a:spcAft>
            </a:pPr>
            <a:r>
              <a:rPr lang="tr-TR" sz="1500" b="1" spc="-10" dirty="0" smtClean="0">
                <a:solidFill>
                  <a:srgbClr val="0070C0"/>
                </a:solidFill>
                <a:cs typeface="Calibri"/>
              </a:rPr>
              <a:t>Taşınır kayıt yetkilisi:</a:t>
            </a:r>
            <a:r>
              <a:rPr lang="tr-TR" sz="1500" b="1" spc="-10" dirty="0" smtClean="0">
                <a:solidFill>
                  <a:srgbClr val="002060"/>
                </a:solidFill>
                <a:cs typeface="Calibri"/>
              </a:rPr>
              <a:t> </a:t>
            </a:r>
            <a:r>
              <a:rPr lang="tr-TR" sz="1500" dirty="0" smtClean="0"/>
              <a:t>Taşınırları </a:t>
            </a:r>
            <a:r>
              <a:rPr lang="tr-TR" sz="1500" dirty="0"/>
              <a:t>teslim alan, sorumluluğundaki ambarlarda muhafaza eden, kullanıcılarına ve kullanım yerlerine teslim eden, bu Yönetmelikte belirtilen usul ve esaslara göre kayıtları tutan, bunlara ilişkin belge ve cetvelleri düzenleyen ve bu hususlarda hesap verme sorumluluğu çerçevesinde taşınır kontrol yetkilisi ve harcama yetkilisine karşı sorumlu olan </a:t>
            </a:r>
            <a:r>
              <a:rPr lang="tr-TR" sz="1500" dirty="0" smtClean="0"/>
              <a:t>görevlileri,</a:t>
            </a:r>
          </a:p>
          <a:p>
            <a:pPr marL="12700" algn="just">
              <a:lnSpc>
                <a:spcPct val="100000"/>
              </a:lnSpc>
              <a:spcBef>
                <a:spcPts val="775"/>
              </a:spcBef>
              <a:spcAft>
                <a:spcPts val="1200"/>
              </a:spcAft>
            </a:pPr>
            <a:r>
              <a:rPr lang="tr-TR" sz="1500" b="1" spc="-10" dirty="0" smtClean="0">
                <a:solidFill>
                  <a:srgbClr val="0070C0"/>
                </a:solidFill>
                <a:cs typeface="Calibri"/>
              </a:rPr>
              <a:t>Taşınır kontrol yetkilisi: </a:t>
            </a:r>
            <a:r>
              <a:rPr lang="tr-TR" sz="1500" dirty="0" smtClean="0"/>
              <a:t>Taşınır </a:t>
            </a:r>
            <a:r>
              <a:rPr lang="tr-TR" sz="1500" dirty="0"/>
              <a:t>kayıt yetkilisinin hazırlamış olduğu taşınır mal yönetim hesabına ilişkin belge ve cetvellerin mevzuata ve mali tablolara uygunluğunu kontrol eden, Harcama Birimi Taşınır Mal Yönetim Hesabı Cetvelini imzalayan ve bu konularda harcama yetkilisine karşı sorumlu olan </a:t>
            </a:r>
            <a:r>
              <a:rPr lang="tr-TR" sz="1500" dirty="0" smtClean="0"/>
              <a:t>görevlileri, </a:t>
            </a:r>
          </a:p>
          <a:p>
            <a:pPr marL="12700" algn="just">
              <a:lnSpc>
                <a:spcPct val="100000"/>
              </a:lnSpc>
              <a:spcBef>
                <a:spcPts val="775"/>
              </a:spcBef>
              <a:spcAft>
                <a:spcPts val="1200"/>
              </a:spcAft>
            </a:pPr>
            <a:r>
              <a:rPr lang="tr-TR" sz="1500" b="1" spc="-10" dirty="0" smtClean="0">
                <a:solidFill>
                  <a:srgbClr val="0070C0"/>
                </a:solidFill>
                <a:cs typeface="Calibri"/>
              </a:rPr>
              <a:t>Taşınır </a:t>
            </a:r>
            <a:r>
              <a:rPr lang="tr-TR" sz="1500" b="1" spc="-10" dirty="0">
                <a:solidFill>
                  <a:srgbClr val="0070C0"/>
                </a:solidFill>
                <a:cs typeface="Calibri"/>
              </a:rPr>
              <a:t>konsolide görevlisi: </a:t>
            </a:r>
            <a:r>
              <a:rPr lang="tr-TR" sz="1500" spc="-10" dirty="0">
                <a:cs typeface="Calibri"/>
              </a:rPr>
              <a:t>Taşınır kayıt yetkililerinden aldığı harcama birimi taşınır hesaplarını konsolide ederek taşınır hesap cetvellerini hazırlamak ve biriminin bir üst teşkilattaki taşınır konsolide görevlisine vermekle sorumlu olan </a:t>
            </a:r>
            <a:r>
              <a:rPr lang="tr-TR" sz="1500" spc="-10" dirty="0" smtClean="0">
                <a:cs typeface="Calibri"/>
              </a:rPr>
              <a:t>görevlileri,</a:t>
            </a:r>
          </a:p>
          <a:p>
            <a:pPr marL="12700" algn="just">
              <a:lnSpc>
                <a:spcPct val="100000"/>
              </a:lnSpc>
              <a:spcBef>
                <a:spcPts val="775"/>
              </a:spcBef>
              <a:spcAft>
                <a:spcPts val="1200"/>
              </a:spcAft>
            </a:pPr>
            <a:r>
              <a:rPr lang="tr-TR" sz="1500" spc="-10" dirty="0">
                <a:cs typeface="Calibri"/>
              </a:rPr>
              <a:t>i</a:t>
            </a:r>
            <a:r>
              <a:rPr lang="tr-TR" sz="1500" spc="-10" dirty="0" smtClean="0">
                <a:cs typeface="Calibri"/>
              </a:rPr>
              <a:t>fade eder.</a:t>
            </a:r>
            <a:endParaRPr lang="tr-TR" sz="2500" b="1" spc="-10" dirty="0" smtClean="0">
              <a:solidFill>
                <a:schemeClr val="tx2"/>
              </a:solidFill>
              <a:cs typeface="Calibri"/>
            </a:endParaRPr>
          </a:p>
        </p:txBody>
      </p:sp>
      <p:pic>
        <p:nvPicPr>
          <p:cNvPr id="6" name="Picture 2" descr="C:\Documents and Settings\Administrator\Local Settings\Temporary Internet Files\Content.IE5\A9R1JF1E\MC900279126[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98776" y="555526"/>
            <a:ext cx="1389147" cy="1145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3739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579936" y="699542"/>
            <a:ext cx="3034805" cy="584775"/>
          </a:xfrm>
          <a:prstGeom prst="rect">
            <a:avLst/>
          </a:prstGeom>
        </p:spPr>
        <p:txBody>
          <a:bodyPr wrap="none">
            <a:spAutoFit/>
          </a:bodyPr>
          <a:lstStyle/>
          <a:p>
            <a:pPr algn="ctr" fontAlgn="base">
              <a:spcBef>
                <a:spcPct val="0"/>
              </a:spcBef>
              <a:spcAft>
                <a:spcPct val="0"/>
              </a:spcAft>
              <a:defRPr/>
            </a:pPr>
            <a:r>
              <a:rPr lang="tr-TR" sz="3200" b="1" dirty="0">
                <a:solidFill>
                  <a:srgbClr val="4C4C4C"/>
                </a:solidFill>
                <a:effectLst>
                  <a:outerShdw blurRad="38100" dist="38100" dir="2700000" algn="tl">
                    <a:srgbClr val="000000">
                      <a:alpha val="43137"/>
                    </a:srgbClr>
                  </a:outerShdw>
                </a:effectLst>
                <a:cs typeface="Arial" charset="0"/>
              </a:rPr>
              <a:t>SUNUM PLANI</a:t>
            </a:r>
          </a:p>
        </p:txBody>
      </p:sp>
      <p:sp>
        <p:nvSpPr>
          <p:cNvPr id="2" name="Metin kutusu 1"/>
          <p:cNvSpPr txBox="1"/>
          <p:nvPr/>
        </p:nvSpPr>
        <p:spPr>
          <a:xfrm>
            <a:off x="971600" y="1635646"/>
            <a:ext cx="7495594" cy="2862322"/>
          </a:xfrm>
          <a:prstGeom prst="rect">
            <a:avLst/>
          </a:prstGeom>
          <a:noFill/>
        </p:spPr>
        <p:txBody>
          <a:bodyPr wrap="square" rtlCol="0">
            <a:spAutoFit/>
          </a:bodyPr>
          <a:lstStyle/>
          <a:p>
            <a:pPr marL="285750" indent="-285750">
              <a:spcBef>
                <a:spcPts val="3000"/>
              </a:spcBef>
              <a:spcAft>
                <a:spcPts val="1200"/>
              </a:spcAft>
              <a:buFont typeface="Wingdings" pitchFamily="2" charset="2"/>
              <a:buChar char="ü"/>
            </a:pPr>
            <a:r>
              <a:rPr lang="tr-TR" sz="2000" b="1" dirty="0">
                <a:solidFill>
                  <a:srgbClr val="4C4C4C"/>
                </a:solidFill>
                <a:latin typeface="Calibri" pitchFamily="34" charset="0"/>
                <a:ea typeface="Tahoma" pitchFamily="34" charset="0"/>
                <a:cs typeface="Calibri" pitchFamily="34" charset="0"/>
              </a:rPr>
              <a:t>5018 </a:t>
            </a:r>
            <a:r>
              <a:rPr lang="tr-TR" sz="2000" b="1" dirty="0" smtClean="0">
                <a:solidFill>
                  <a:srgbClr val="4C4C4C"/>
                </a:solidFill>
                <a:latin typeface="Calibri" pitchFamily="34" charset="0"/>
                <a:ea typeface="Tahoma" pitchFamily="34" charset="0"/>
                <a:cs typeface="Calibri" pitchFamily="34" charset="0"/>
              </a:rPr>
              <a:t>Sayılı Kanunun 44. ve 45. Maddeleri </a:t>
            </a:r>
            <a:r>
              <a:rPr lang="tr-TR" sz="2000" b="1" dirty="0">
                <a:solidFill>
                  <a:srgbClr val="4C4C4C"/>
                </a:solidFill>
                <a:latin typeface="Calibri" pitchFamily="34" charset="0"/>
                <a:ea typeface="Tahoma" pitchFamily="34" charset="0"/>
                <a:cs typeface="Calibri" pitchFamily="34" charset="0"/>
              </a:rPr>
              <a:t>(Taşınır ve Taşınmaz İşlemleri, Taşınır ve </a:t>
            </a:r>
            <a:r>
              <a:rPr lang="tr-TR" sz="2000" b="1" dirty="0" smtClean="0">
                <a:solidFill>
                  <a:srgbClr val="4C4C4C"/>
                </a:solidFill>
                <a:latin typeface="Calibri" pitchFamily="34" charset="0"/>
                <a:ea typeface="Tahoma" pitchFamily="34" charset="0"/>
                <a:cs typeface="Calibri" pitchFamily="34" charset="0"/>
              </a:rPr>
              <a:t>Taşınmaz Edinme)</a:t>
            </a:r>
          </a:p>
          <a:p>
            <a:pPr marL="285750" indent="-285750">
              <a:spcBef>
                <a:spcPts val="3000"/>
              </a:spcBef>
              <a:spcAft>
                <a:spcPts val="1200"/>
              </a:spcAft>
              <a:buFont typeface="Wingdings" pitchFamily="2" charset="2"/>
              <a:buChar char="ü"/>
            </a:pPr>
            <a:r>
              <a:rPr lang="tr-TR" sz="2000" b="1" dirty="0" smtClean="0">
                <a:solidFill>
                  <a:srgbClr val="4C4C4C"/>
                </a:solidFill>
                <a:latin typeface="Calibri" pitchFamily="34" charset="0"/>
                <a:ea typeface="Tahoma" pitchFamily="34" charset="0"/>
                <a:cs typeface="Calibri" pitchFamily="34" charset="0"/>
              </a:rPr>
              <a:t>Tebliğler</a:t>
            </a:r>
          </a:p>
          <a:p>
            <a:pPr marL="285750" indent="-285750">
              <a:spcBef>
                <a:spcPts val="3000"/>
              </a:spcBef>
              <a:spcAft>
                <a:spcPts val="1200"/>
              </a:spcAft>
              <a:buFont typeface="Wingdings" pitchFamily="2" charset="2"/>
              <a:buChar char="ü"/>
            </a:pPr>
            <a:r>
              <a:rPr lang="tr-TR" sz="2000" b="1" dirty="0" smtClean="0">
                <a:solidFill>
                  <a:srgbClr val="4C4C4C"/>
                </a:solidFill>
                <a:latin typeface="Calibri" pitchFamily="34" charset="0"/>
                <a:ea typeface="Tahoma" pitchFamily="34" charset="0"/>
                <a:cs typeface="Calibri" pitchFamily="34" charset="0"/>
              </a:rPr>
              <a:t>Taşınır Mal Yönetmeliği</a:t>
            </a:r>
          </a:p>
          <a:p>
            <a:pPr>
              <a:spcAft>
                <a:spcPts val="1200"/>
              </a:spcAft>
            </a:pPr>
            <a:endParaRPr lang="tr-TR" sz="2000" b="1" dirty="0">
              <a:solidFill>
                <a:srgbClr val="4C4C4C"/>
              </a:solidFill>
              <a:latin typeface="Calibri" pitchFamily="34" charset="0"/>
              <a:ea typeface="Tahoma" pitchFamily="34" charset="0"/>
              <a:cs typeface="Calibri" pitchFamily="34" charset="0"/>
            </a:endParaRPr>
          </a:p>
        </p:txBody>
      </p:sp>
    </p:spTree>
    <p:extLst>
      <p:ext uri="{BB962C8B-B14F-4D97-AF65-F5344CB8AC3E}">
        <p14:creationId xmlns:p14="http://schemas.microsoft.com/office/powerpoint/2010/main" val="620257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500"/>
                                        <p:tgtEl>
                                          <p:spTgt spid="2">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left)">
                                      <p:cBhvr>
                                        <p:cTn id="15"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0" y="0"/>
            <a:ext cx="9144000" cy="555526"/>
          </a:xfrm>
          <a:solidFill>
            <a:schemeClr val="accent1">
              <a:lumMod val="75000"/>
            </a:schemeClr>
          </a:solidFill>
          <a:ln>
            <a:noFill/>
          </a:ln>
        </p:spPr>
        <p:txBody>
          <a:bodyPr>
            <a:normAutofit fontScale="90000"/>
          </a:bodyPr>
          <a:lstStyle/>
          <a:p>
            <a:r>
              <a:rPr lang="tr-TR" sz="3200" b="1" dirty="0" smtClean="0">
                <a:solidFill>
                  <a:schemeClr val="bg1">
                    <a:lumMod val="95000"/>
                  </a:schemeClr>
                </a:solidFill>
                <a:latin typeface="Calibri" pitchFamily="34" charset="0"/>
                <a:cs typeface="Calibri" pitchFamily="34" charset="0"/>
              </a:rPr>
              <a:t>TAŞINIR MAL YÖNETMELİĞİ</a:t>
            </a:r>
            <a:endParaRPr lang="tr-TR" sz="3200" b="1" dirty="0">
              <a:solidFill>
                <a:schemeClr val="bg1">
                  <a:lumMod val="95000"/>
                </a:schemeClr>
              </a:solidFill>
              <a:latin typeface="Calibri" pitchFamily="34" charset="0"/>
              <a:cs typeface="Calibri" pitchFamily="34" charset="0"/>
            </a:endParaRPr>
          </a:p>
        </p:txBody>
      </p:sp>
      <p:sp>
        <p:nvSpPr>
          <p:cNvPr id="3" name="Dikdörtgen 2"/>
          <p:cNvSpPr/>
          <p:nvPr/>
        </p:nvSpPr>
        <p:spPr>
          <a:xfrm>
            <a:off x="0" y="915566"/>
            <a:ext cx="8861055" cy="4371950"/>
          </a:xfrm>
          <a:prstGeom prst="rect">
            <a:avLst/>
          </a:prstGeom>
        </p:spPr>
        <p:txBody>
          <a:bodyPr/>
          <a:lstStyle/>
          <a:p>
            <a:endParaRPr lang="tr-TR" dirty="0"/>
          </a:p>
        </p:txBody>
      </p:sp>
      <p:sp>
        <p:nvSpPr>
          <p:cNvPr id="5" name="Dikdörtgen 4"/>
          <p:cNvSpPr/>
          <p:nvPr/>
        </p:nvSpPr>
        <p:spPr>
          <a:xfrm>
            <a:off x="251520" y="913997"/>
            <a:ext cx="8496944" cy="3611245"/>
          </a:xfrm>
          <a:prstGeom prst="rect">
            <a:avLst/>
          </a:prstGeom>
        </p:spPr>
        <p:txBody>
          <a:bodyPr wrap="square">
            <a:spAutoFit/>
          </a:bodyPr>
          <a:lstStyle/>
          <a:p>
            <a:pPr marL="12700" algn="just">
              <a:lnSpc>
                <a:spcPct val="100000"/>
              </a:lnSpc>
              <a:spcBef>
                <a:spcPts val="775"/>
              </a:spcBef>
              <a:spcAft>
                <a:spcPts val="1200"/>
              </a:spcAft>
            </a:pPr>
            <a:r>
              <a:rPr lang="tr-TR" sz="2200" b="1" dirty="0">
                <a:solidFill>
                  <a:srgbClr val="0070C0"/>
                </a:solidFill>
              </a:rPr>
              <a:t>Taşınır kayıt yetkilileri ve taşınır kontrol </a:t>
            </a:r>
            <a:r>
              <a:rPr lang="tr-TR" sz="2200" b="1" dirty="0" smtClean="0">
                <a:solidFill>
                  <a:srgbClr val="0070C0"/>
                </a:solidFill>
              </a:rPr>
              <a:t>yetkilileri (Madde 6)</a:t>
            </a:r>
            <a:endParaRPr lang="tr-TR" sz="2200" b="1" spc="-10" dirty="0" smtClean="0">
              <a:solidFill>
                <a:srgbClr val="0070C0"/>
              </a:solidFill>
              <a:cs typeface="Calibri"/>
            </a:endParaRPr>
          </a:p>
          <a:p>
            <a:pPr marL="12700" algn="just">
              <a:lnSpc>
                <a:spcPct val="100000"/>
              </a:lnSpc>
              <a:spcBef>
                <a:spcPts val="775"/>
              </a:spcBef>
              <a:spcAft>
                <a:spcPts val="1200"/>
              </a:spcAft>
            </a:pPr>
            <a:r>
              <a:rPr lang="tr-TR" sz="2000" b="1" spc="-10" dirty="0" smtClean="0">
                <a:cs typeface="Calibri"/>
              </a:rPr>
              <a:t>*</a:t>
            </a:r>
            <a:r>
              <a:rPr lang="tr-TR" sz="2000" spc="-10" dirty="0" smtClean="0">
                <a:cs typeface="Calibri"/>
              </a:rPr>
              <a:t> </a:t>
            </a:r>
            <a:r>
              <a:rPr lang="tr-TR" sz="2000" b="1" dirty="0" smtClean="0"/>
              <a:t>Taşınır </a:t>
            </a:r>
            <a:r>
              <a:rPr lang="tr-TR" sz="2000" b="1" dirty="0"/>
              <a:t>kayıt yetkilileri,</a:t>
            </a:r>
            <a:r>
              <a:rPr lang="tr-TR" sz="2000" dirty="0"/>
              <a:t> harcama yetkililerince, memuriyet veya çalışma unvanına bağlı kalmaksızın, taşınır kayıt ve işlemlerini bu Yönetmelikte belirtilen usule uygun şekilde yapabilecek bilgi ve niteliklere sahip personel arasından görevlendirilir</a:t>
            </a:r>
            <a:r>
              <a:rPr lang="tr-TR" sz="2000" dirty="0" smtClean="0"/>
              <a:t>.</a:t>
            </a:r>
          </a:p>
          <a:p>
            <a:pPr marL="12700" algn="just">
              <a:spcBef>
                <a:spcPts val="2400"/>
              </a:spcBef>
              <a:spcAft>
                <a:spcPts val="1200"/>
              </a:spcAft>
            </a:pPr>
            <a:r>
              <a:rPr lang="tr-TR" sz="2000" b="1" spc="-10" dirty="0" smtClean="0">
                <a:cs typeface="Calibri"/>
              </a:rPr>
              <a:t>*</a:t>
            </a:r>
            <a:r>
              <a:rPr lang="tr-TR" sz="2000" spc="-10" dirty="0" smtClean="0">
                <a:cs typeface="Calibri"/>
              </a:rPr>
              <a:t> </a:t>
            </a:r>
            <a:r>
              <a:rPr lang="tr-TR" sz="2000" dirty="0"/>
              <a:t>Taşınır işlemleri yoğun olan harcama birimlerinde </a:t>
            </a:r>
            <a:r>
              <a:rPr lang="tr-TR" sz="2000" b="1" dirty="0"/>
              <a:t>birden fazla taşınır kayıt yetkilisi</a:t>
            </a:r>
            <a:r>
              <a:rPr lang="tr-TR" sz="2000" dirty="0"/>
              <a:t> görevlendirilebilir. Kamu idarelerince ihtiyaç duyulması hâlinde birden fazla harcama biriminin taşınır kayıtları harcama birimleri itibarıyla ayrı ayrı tutulmak kaydıyla, </a:t>
            </a:r>
            <a:r>
              <a:rPr lang="tr-TR" sz="2000" b="1" dirty="0"/>
              <a:t>bir taşınır kayıt yetkilisi</a:t>
            </a:r>
            <a:r>
              <a:rPr lang="tr-TR" sz="2000" dirty="0"/>
              <a:t> tarafından da yürütülebilir</a:t>
            </a:r>
            <a:r>
              <a:rPr lang="tr-TR" sz="2000" dirty="0" smtClean="0"/>
              <a:t>.</a:t>
            </a:r>
            <a:endParaRPr lang="tr-TR" sz="2000" dirty="0"/>
          </a:p>
        </p:txBody>
      </p:sp>
      <p:pic>
        <p:nvPicPr>
          <p:cNvPr id="6" name="Picture 2" descr="C:\Documents and Settings\Administrator\Local Settings\Temporary Internet Files\Content.IE5\A9R1JF1E\MC900279126[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98776" y="555527"/>
            <a:ext cx="1389147" cy="864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887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0" y="0"/>
            <a:ext cx="9144000" cy="555526"/>
          </a:xfrm>
          <a:solidFill>
            <a:schemeClr val="accent1">
              <a:lumMod val="75000"/>
            </a:schemeClr>
          </a:solidFill>
          <a:ln>
            <a:noFill/>
          </a:ln>
        </p:spPr>
        <p:txBody>
          <a:bodyPr>
            <a:normAutofit fontScale="90000"/>
          </a:bodyPr>
          <a:lstStyle/>
          <a:p>
            <a:r>
              <a:rPr lang="tr-TR" sz="3200" b="1" dirty="0" smtClean="0">
                <a:solidFill>
                  <a:schemeClr val="bg1">
                    <a:lumMod val="95000"/>
                  </a:schemeClr>
                </a:solidFill>
                <a:latin typeface="Calibri" pitchFamily="34" charset="0"/>
                <a:cs typeface="Calibri" pitchFamily="34" charset="0"/>
              </a:rPr>
              <a:t>TAŞINIR MAL YÖNETMELİĞİ</a:t>
            </a:r>
            <a:endParaRPr lang="tr-TR" sz="3200" b="1" dirty="0">
              <a:solidFill>
                <a:schemeClr val="bg1">
                  <a:lumMod val="95000"/>
                </a:schemeClr>
              </a:solidFill>
              <a:latin typeface="Calibri" pitchFamily="34" charset="0"/>
              <a:cs typeface="Calibri" pitchFamily="34" charset="0"/>
            </a:endParaRPr>
          </a:p>
        </p:txBody>
      </p:sp>
      <p:sp>
        <p:nvSpPr>
          <p:cNvPr id="3" name="Dikdörtgen 2"/>
          <p:cNvSpPr/>
          <p:nvPr/>
        </p:nvSpPr>
        <p:spPr>
          <a:xfrm>
            <a:off x="0" y="915566"/>
            <a:ext cx="8861055" cy="4371950"/>
          </a:xfrm>
          <a:prstGeom prst="rect">
            <a:avLst/>
          </a:prstGeom>
        </p:spPr>
        <p:txBody>
          <a:bodyPr/>
          <a:lstStyle/>
          <a:p>
            <a:endParaRPr lang="tr-TR" dirty="0"/>
          </a:p>
        </p:txBody>
      </p:sp>
      <p:sp>
        <p:nvSpPr>
          <p:cNvPr id="5" name="Dikdörtgen 4"/>
          <p:cNvSpPr/>
          <p:nvPr/>
        </p:nvSpPr>
        <p:spPr>
          <a:xfrm>
            <a:off x="251520" y="916732"/>
            <a:ext cx="8496944" cy="4016484"/>
          </a:xfrm>
          <a:prstGeom prst="rect">
            <a:avLst/>
          </a:prstGeom>
        </p:spPr>
        <p:txBody>
          <a:bodyPr wrap="square">
            <a:spAutoFit/>
          </a:bodyPr>
          <a:lstStyle/>
          <a:p>
            <a:pPr marL="12700" algn="just">
              <a:lnSpc>
                <a:spcPct val="100000"/>
              </a:lnSpc>
              <a:spcBef>
                <a:spcPts val="775"/>
              </a:spcBef>
              <a:spcAft>
                <a:spcPts val="1200"/>
              </a:spcAft>
            </a:pPr>
            <a:r>
              <a:rPr lang="tr-TR" sz="2300" b="1" dirty="0">
                <a:solidFill>
                  <a:srgbClr val="0070C0"/>
                </a:solidFill>
              </a:rPr>
              <a:t>Taşınır kayıt yetkilileri ve taşınır kontrol </a:t>
            </a:r>
            <a:r>
              <a:rPr lang="tr-TR" sz="2300" b="1" dirty="0" smtClean="0">
                <a:solidFill>
                  <a:srgbClr val="0070C0"/>
                </a:solidFill>
              </a:rPr>
              <a:t>yetkilileri (Madde 6)</a:t>
            </a:r>
            <a:endParaRPr lang="tr-TR" sz="2300" b="1" spc="-10" dirty="0" smtClean="0">
              <a:solidFill>
                <a:srgbClr val="0070C0"/>
              </a:solidFill>
              <a:cs typeface="Calibri"/>
            </a:endParaRPr>
          </a:p>
          <a:p>
            <a:pPr marL="12700" algn="just">
              <a:spcBef>
                <a:spcPts val="3000"/>
              </a:spcBef>
              <a:spcAft>
                <a:spcPts val="1200"/>
              </a:spcAft>
            </a:pPr>
            <a:r>
              <a:rPr lang="tr-TR" sz="2400" b="1" dirty="0" smtClean="0"/>
              <a:t>* Taşınır kontrol </a:t>
            </a:r>
            <a:r>
              <a:rPr lang="tr-TR" sz="2400" b="1" dirty="0"/>
              <a:t>yetkilileri</a:t>
            </a:r>
            <a:r>
              <a:rPr lang="tr-TR" sz="2400" b="1" dirty="0" smtClean="0"/>
              <a:t>,</a:t>
            </a:r>
            <a:r>
              <a:rPr lang="tr-TR" sz="2400" dirty="0"/>
              <a:t> harcama yetkililerince, taşınır kayıt yetkilisinin hazırlamış olduğu taşınır mal yönetim hesabına ilişkin belge ve cetvellerin mevzuata ve mali tablolara uygunluğunu ve gerektiğinde yapılan diğer kayıt ve işlemleri kontrol etmek üzere </a:t>
            </a:r>
            <a:r>
              <a:rPr lang="tr-TR" sz="2400" b="1" dirty="0"/>
              <a:t>yardımcılarından</a:t>
            </a:r>
            <a:r>
              <a:rPr lang="tr-TR" sz="2400" dirty="0"/>
              <a:t> veya bunların </a:t>
            </a:r>
            <a:r>
              <a:rPr lang="tr-TR" sz="2400" b="1" dirty="0"/>
              <a:t>bir alt kademesindeki yöneticileri</a:t>
            </a:r>
            <a:r>
              <a:rPr lang="tr-TR" sz="2400" dirty="0"/>
              <a:t> arasından görevlendirilir. </a:t>
            </a:r>
            <a:endParaRPr lang="tr-TR" sz="2400" dirty="0" smtClean="0"/>
          </a:p>
          <a:p>
            <a:pPr marL="12700" algn="just">
              <a:spcBef>
                <a:spcPts val="2400"/>
              </a:spcBef>
              <a:spcAft>
                <a:spcPts val="1200"/>
              </a:spcAft>
            </a:pPr>
            <a:endParaRPr lang="tr-TR" sz="2000" dirty="0"/>
          </a:p>
        </p:txBody>
      </p:sp>
      <p:pic>
        <p:nvPicPr>
          <p:cNvPr id="6" name="Picture 2" descr="C:\Documents and Settings\Administrator\Local Settings\Temporary Internet Files\Content.IE5\A9R1JF1E\MC900279126[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98776" y="555527"/>
            <a:ext cx="1389147" cy="792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1188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1270634" y="2183513"/>
            <a:ext cx="6314700" cy="1323439"/>
          </a:xfrm>
          <a:prstGeom prst="rect">
            <a:avLst/>
          </a:prstGeom>
        </p:spPr>
        <p:txBody>
          <a:bodyPr wrap="square">
            <a:spAutoFit/>
          </a:bodyPr>
          <a:lstStyle/>
          <a:p>
            <a:pPr algn="just"/>
            <a:endParaRPr lang="tr-TR" sz="2000" b="1" dirty="0" smtClean="0"/>
          </a:p>
          <a:p>
            <a:pPr algn="just"/>
            <a:endParaRPr lang="tr-TR" sz="2000" b="1" dirty="0" smtClean="0"/>
          </a:p>
          <a:p>
            <a:pPr algn="just"/>
            <a:endParaRPr lang="tr-TR" sz="2000" b="1" dirty="0" smtClean="0"/>
          </a:p>
          <a:p>
            <a:pPr algn="just"/>
            <a:endParaRPr lang="tr-TR" sz="2000" b="1" dirty="0"/>
          </a:p>
        </p:txBody>
      </p:sp>
      <p:sp>
        <p:nvSpPr>
          <p:cNvPr id="8" name="Yuvarlatılmış Dikdörtgen 7"/>
          <p:cNvSpPr/>
          <p:nvPr/>
        </p:nvSpPr>
        <p:spPr>
          <a:xfrm>
            <a:off x="2339752" y="867083"/>
            <a:ext cx="4176464" cy="436404"/>
          </a:xfrm>
          <a:prstGeom prst="roundRect">
            <a:avLst/>
          </a:prstGeom>
          <a:solidFill>
            <a:schemeClr val="accent1">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sz="2000" b="1" dirty="0"/>
              <a:t>GENEL BÜTÇELİ - BAKANLIKLAR</a:t>
            </a:r>
          </a:p>
        </p:txBody>
      </p:sp>
      <p:pic>
        <p:nvPicPr>
          <p:cNvPr id="9" name="Picture 2" descr="C:\Users\aaydin7\Desktop\TKYS\EKİM 2015\7.PNG"/>
          <p:cNvPicPr>
            <a:picLocks noChangeAspect="1" noChangeArrowheads="1"/>
          </p:cNvPicPr>
          <p:nvPr/>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8259334" y="627534"/>
            <a:ext cx="662741" cy="7920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o 5"/>
          <p:cNvGraphicFramePr>
            <a:graphicFrameLocks noGrp="1"/>
          </p:cNvGraphicFramePr>
          <p:nvPr>
            <p:extLst>
              <p:ext uri="{D42A27DB-BD31-4B8C-83A1-F6EECF244321}">
                <p14:modId xmlns:p14="http://schemas.microsoft.com/office/powerpoint/2010/main" val="3430786744"/>
              </p:ext>
            </p:extLst>
          </p:nvPr>
        </p:nvGraphicFramePr>
        <p:xfrm>
          <a:off x="1270634" y="2007824"/>
          <a:ext cx="6468408" cy="1009710"/>
        </p:xfrm>
        <a:graphic>
          <a:graphicData uri="http://schemas.openxmlformats.org/drawingml/2006/table">
            <a:tbl>
              <a:tblPr firstRow="1" firstCol="1" bandRow="1"/>
              <a:tblGrid>
                <a:gridCol w="2155704">
                  <a:extLst>
                    <a:ext uri="{9D8B030D-6E8A-4147-A177-3AD203B41FA5}">
                      <a16:colId xmlns:a16="http://schemas.microsoft.com/office/drawing/2014/main" val="20000"/>
                    </a:ext>
                  </a:extLst>
                </a:gridCol>
                <a:gridCol w="2156352">
                  <a:extLst>
                    <a:ext uri="{9D8B030D-6E8A-4147-A177-3AD203B41FA5}">
                      <a16:colId xmlns:a16="http://schemas.microsoft.com/office/drawing/2014/main" val="20001"/>
                    </a:ext>
                  </a:extLst>
                </a:gridCol>
                <a:gridCol w="2156352">
                  <a:extLst>
                    <a:ext uri="{9D8B030D-6E8A-4147-A177-3AD203B41FA5}">
                      <a16:colId xmlns:a16="http://schemas.microsoft.com/office/drawing/2014/main" val="20002"/>
                    </a:ext>
                  </a:extLst>
                </a:gridCol>
              </a:tblGrid>
              <a:tr h="343292">
                <a:tc>
                  <a:txBody>
                    <a:bodyPr/>
                    <a:lstStyle/>
                    <a:p>
                      <a:pPr algn="ctr">
                        <a:lnSpc>
                          <a:spcPct val="115000"/>
                        </a:lnSpc>
                        <a:spcAft>
                          <a:spcPts val="0"/>
                        </a:spcAft>
                      </a:pPr>
                      <a:r>
                        <a:rPr lang="tr-TR" sz="1400" b="1" dirty="0">
                          <a:solidFill>
                            <a:srgbClr val="FFFFFF"/>
                          </a:solidFill>
                          <a:effectLst/>
                          <a:latin typeface="Calibri"/>
                          <a:ea typeface="Calibri"/>
                          <a:cs typeface="Times New Roman"/>
                        </a:rPr>
                        <a:t> </a:t>
                      </a:r>
                      <a:r>
                        <a:rPr lang="tr-TR" sz="1400" b="1" dirty="0" smtClean="0">
                          <a:solidFill>
                            <a:srgbClr val="FFFFFF"/>
                          </a:solidFill>
                          <a:effectLst/>
                          <a:latin typeface="Calibri"/>
                          <a:ea typeface="Calibri"/>
                          <a:cs typeface="Times New Roman"/>
                        </a:rPr>
                        <a:t>Kamu İdaresi</a:t>
                      </a:r>
                      <a:endParaRPr lang="tr-TR"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a:lnSpc>
                          <a:spcPct val="115000"/>
                        </a:lnSpc>
                        <a:spcAft>
                          <a:spcPts val="0"/>
                        </a:spcAft>
                      </a:pPr>
                      <a:r>
                        <a:rPr lang="tr-TR" sz="1400" b="1" dirty="0">
                          <a:solidFill>
                            <a:srgbClr val="FFFFFF"/>
                          </a:solidFill>
                          <a:effectLst/>
                          <a:latin typeface="Calibri"/>
                          <a:ea typeface="Calibri"/>
                          <a:cs typeface="Times New Roman"/>
                        </a:rPr>
                        <a:t>Harcama </a:t>
                      </a:r>
                      <a:r>
                        <a:rPr lang="tr-TR" sz="1400" b="1" dirty="0" smtClean="0">
                          <a:solidFill>
                            <a:srgbClr val="FFFFFF"/>
                          </a:solidFill>
                          <a:effectLst/>
                          <a:latin typeface="Calibri"/>
                          <a:ea typeface="Calibri"/>
                          <a:cs typeface="Times New Roman"/>
                        </a:rPr>
                        <a:t>Yetkilisi</a:t>
                      </a:r>
                      <a:endParaRPr lang="tr-TR" sz="1100" dirty="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a:lnSpc>
                          <a:spcPct val="115000"/>
                        </a:lnSpc>
                        <a:spcAft>
                          <a:spcPts val="0"/>
                        </a:spcAft>
                      </a:pPr>
                      <a:r>
                        <a:rPr lang="tr-TR" sz="1400" b="1" dirty="0">
                          <a:solidFill>
                            <a:srgbClr val="FFFFFF"/>
                          </a:solidFill>
                          <a:effectLst/>
                          <a:latin typeface="Calibri"/>
                          <a:ea typeface="Calibri"/>
                          <a:cs typeface="Times New Roman"/>
                        </a:rPr>
                        <a:t>Taşınır Kontrol </a:t>
                      </a:r>
                      <a:r>
                        <a:rPr lang="tr-TR" sz="1400" b="1" dirty="0" smtClean="0">
                          <a:solidFill>
                            <a:srgbClr val="FFFFFF"/>
                          </a:solidFill>
                          <a:effectLst/>
                          <a:latin typeface="Calibri"/>
                          <a:ea typeface="Calibri"/>
                          <a:cs typeface="Times New Roman"/>
                        </a:rPr>
                        <a:t>Yetkilisi</a:t>
                      </a:r>
                      <a:endParaRPr lang="tr-TR" sz="1100" dirty="0">
                        <a:effectLst/>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0"/>
                  </a:ext>
                </a:extLst>
              </a:tr>
              <a:tr h="666418">
                <a:tc>
                  <a:txBody>
                    <a:bodyPr/>
                    <a:lstStyle/>
                    <a:p>
                      <a:pPr algn="ctr">
                        <a:lnSpc>
                          <a:spcPct val="115000"/>
                        </a:lnSpc>
                        <a:spcAft>
                          <a:spcPts val="0"/>
                        </a:spcAft>
                      </a:pPr>
                      <a:r>
                        <a:rPr lang="tr-TR" sz="1600" b="0" dirty="0">
                          <a:effectLst/>
                          <a:latin typeface="Calibri"/>
                          <a:ea typeface="Calibri"/>
                          <a:cs typeface="Times New Roman"/>
                        </a:rPr>
                        <a:t>Genel Müdürlük</a:t>
                      </a:r>
                      <a:endParaRPr lang="tr-TR" sz="1200" b="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dirty="0">
                          <a:effectLst/>
                          <a:latin typeface="Calibri"/>
                          <a:ea typeface="Calibri"/>
                          <a:cs typeface="Times New Roman"/>
                        </a:rPr>
                        <a:t>Genel Müdür</a:t>
                      </a:r>
                      <a:endParaRPr lang="tr-TR" sz="1200" dirty="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dirty="0" smtClean="0">
                          <a:effectLst/>
                          <a:latin typeface="Calibri"/>
                          <a:ea typeface="Calibri"/>
                          <a:cs typeface="Times New Roman"/>
                        </a:rPr>
                        <a:t>Genel Müdür Yardımcısı ya da Daire Başkanı</a:t>
                      </a:r>
                      <a:endParaRPr lang="tr-TR" sz="1200" dirty="0">
                        <a:effectLst/>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3" name="Başlık 1"/>
          <p:cNvSpPr txBox="1">
            <a:spLocks/>
          </p:cNvSpPr>
          <p:nvPr/>
        </p:nvSpPr>
        <p:spPr>
          <a:xfrm>
            <a:off x="0" y="0"/>
            <a:ext cx="9144000" cy="555526"/>
          </a:xfrm>
          <a:prstGeom prst="rect">
            <a:avLst/>
          </a:prstGeom>
          <a:solidFill>
            <a:schemeClr val="accent1">
              <a:lumMod val="75000"/>
            </a:schemeClr>
          </a:solidFill>
          <a:ln>
            <a:noFill/>
          </a:ln>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3000" b="1" dirty="0" smtClean="0">
                <a:solidFill>
                  <a:schemeClr val="bg1">
                    <a:lumMod val="95000"/>
                  </a:schemeClr>
                </a:solidFill>
                <a:latin typeface="+mn-lt"/>
                <a:cs typeface="Calibri" pitchFamily="34" charset="0"/>
              </a:rPr>
              <a:t>TAŞINIR</a:t>
            </a:r>
            <a:r>
              <a:rPr lang="tr-TR" sz="2900" b="1" dirty="0" smtClean="0">
                <a:solidFill>
                  <a:schemeClr val="bg1">
                    <a:lumMod val="95000"/>
                  </a:schemeClr>
                </a:solidFill>
                <a:latin typeface="+mn-lt"/>
                <a:cs typeface="Calibri" pitchFamily="34" charset="0"/>
              </a:rPr>
              <a:t> </a:t>
            </a:r>
            <a:r>
              <a:rPr lang="tr-TR" sz="3000" b="1" dirty="0" smtClean="0">
                <a:solidFill>
                  <a:schemeClr val="bg1">
                    <a:lumMod val="95000"/>
                  </a:schemeClr>
                </a:solidFill>
                <a:latin typeface="+mn-lt"/>
                <a:cs typeface="Calibri" pitchFamily="34" charset="0"/>
              </a:rPr>
              <a:t>MAL</a:t>
            </a:r>
            <a:r>
              <a:rPr lang="tr-TR" sz="2900" b="1" dirty="0" smtClean="0">
                <a:solidFill>
                  <a:schemeClr val="bg1">
                    <a:lumMod val="95000"/>
                  </a:schemeClr>
                </a:solidFill>
                <a:latin typeface="+mn-lt"/>
                <a:cs typeface="Calibri" pitchFamily="34" charset="0"/>
              </a:rPr>
              <a:t> </a:t>
            </a:r>
            <a:r>
              <a:rPr lang="tr-TR" sz="3000" b="1" dirty="0" smtClean="0">
                <a:solidFill>
                  <a:schemeClr val="bg1">
                    <a:lumMod val="95000"/>
                  </a:schemeClr>
                </a:solidFill>
                <a:latin typeface="+mn-lt"/>
                <a:cs typeface="Calibri" pitchFamily="34" charset="0"/>
              </a:rPr>
              <a:t>YÖNETMELİĞİ</a:t>
            </a:r>
            <a:endParaRPr lang="tr-TR" sz="3000" b="1" dirty="0">
              <a:solidFill>
                <a:schemeClr val="bg1">
                  <a:lumMod val="95000"/>
                </a:schemeClr>
              </a:solidFill>
              <a:latin typeface="+mn-lt"/>
              <a:cs typeface="Calibri" pitchFamily="34" charset="0"/>
            </a:endParaRPr>
          </a:p>
        </p:txBody>
      </p:sp>
      <p:sp>
        <p:nvSpPr>
          <p:cNvPr id="15" name="Dikdörtgen 14"/>
          <p:cNvSpPr/>
          <p:nvPr/>
        </p:nvSpPr>
        <p:spPr>
          <a:xfrm>
            <a:off x="1270634" y="3506952"/>
            <a:ext cx="6468408" cy="923330"/>
          </a:xfrm>
          <a:prstGeom prst="rect">
            <a:avLst/>
          </a:prstGeom>
        </p:spPr>
        <p:txBody>
          <a:bodyPr wrap="square">
            <a:spAutoFit/>
          </a:bodyPr>
          <a:lstStyle/>
          <a:p>
            <a:pPr marL="12700" algn="just">
              <a:spcBef>
                <a:spcPts val="2400"/>
              </a:spcBef>
              <a:spcAft>
                <a:spcPts val="1200"/>
              </a:spcAft>
            </a:pPr>
            <a:r>
              <a:rPr lang="tr-TR" b="1" dirty="0"/>
              <a:t>*</a:t>
            </a:r>
            <a:r>
              <a:rPr lang="tr-TR" b="1" dirty="0">
                <a:solidFill>
                  <a:srgbClr val="002060"/>
                </a:solidFill>
              </a:rPr>
              <a:t> </a:t>
            </a:r>
            <a:r>
              <a:rPr lang="tr-TR" dirty="0"/>
              <a:t>Harcama yetkilisi dışında yönetici </a:t>
            </a:r>
            <a:r>
              <a:rPr lang="tr-TR" dirty="0" err="1"/>
              <a:t>ünvanını</a:t>
            </a:r>
            <a:r>
              <a:rPr lang="tr-TR" dirty="0"/>
              <a:t> haiz personel bulunmayan harcama birimlerinde ise bu görev</a:t>
            </a:r>
            <a:r>
              <a:rPr lang="tr-TR" b="1" dirty="0">
                <a:solidFill>
                  <a:srgbClr val="002060"/>
                </a:solidFill>
              </a:rPr>
              <a:t> </a:t>
            </a:r>
            <a:r>
              <a:rPr lang="tr-TR" b="1" dirty="0"/>
              <a:t>harcama yetkilisi tarafından yerine getirilir.</a:t>
            </a:r>
            <a:endParaRPr lang="tr-TR" dirty="0"/>
          </a:p>
        </p:txBody>
      </p:sp>
    </p:spTree>
    <p:extLst>
      <p:ext uri="{BB962C8B-B14F-4D97-AF65-F5344CB8AC3E}">
        <p14:creationId xmlns:p14="http://schemas.microsoft.com/office/powerpoint/2010/main" val="19441258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121639" y="765218"/>
            <a:ext cx="8784976" cy="3477875"/>
          </a:xfrm>
          <a:prstGeom prst="rect">
            <a:avLst/>
          </a:prstGeom>
        </p:spPr>
        <p:txBody>
          <a:bodyPr wrap="square">
            <a:spAutoFit/>
          </a:bodyPr>
          <a:lstStyle/>
          <a:p>
            <a:pPr algn="just"/>
            <a:endParaRPr lang="tr-TR" sz="2000" b="1" dirty="0" smtClean="0"/>
          </a:p>
          <a:p>
            <a:pPr algn="just"/>
            <a:endParaRPr lang="tr-TR" sz="2000" b="1" dirty="0" smtClean="0"/>
          </a:p>
          <a:p>
            <a:pPr algn="just"/>
            <a:r>
              <a:rPr lang="tr-TR" sz="2000" b="1" dirty="0"/>
              <a:t>*</a:t>
            </a:r>
            <a:r>
              <a:rPr lang="tr-TR" sz="2000" b="1" dirty="0" smtClean="0"/>
              <a:t> </a:t>
            </a:r>
            <a:r>
              <a:rPr lang="tr-TR" sz="2000" b="1" dirty="0"/>
              <a:t>Taşınır kontrol yetkilisi ile taşınır kayıt yetkilisi görevi </a:t>
            </a:r>
            <a:r>
              <a:rPr lang="tr-TR" sz="2000" b="1" u="sng" dirty="0"/>
              <a:t>aynı kişide birleşemez</a:t>
            </a:r>
            <a:r>
              <a:rPr lang="tr-TR" sz="2000" b="1" u="sng" dirty="0" smtClean="0"/>
              <a:t>.</a:t>
            </a:r>
          </a:p>
          <a:p>
            <a:pPr algn="just"/>
            <a:endParaRPr lang="tr-TR" sz="2000" b="1" dirty="0"/>
          </a:p>
          <a:p>
            <a:pPr algn="just"/>
            <a:endParaRPr lang="tr-TR" sz="2000" b="1" dirty="0" smtClean="0"/>
          </a:p>
          <a:p>
            <a:pPr algn="just"/>
            <a:endParaRPr lang="tr-TR" sz="2000" b="1" dirty="0"/>
          </a:p>
          <a:p>
            <a:pPr algn="just"/>
            <a:endParaRPr lang="tr-TR" sz="2000" b="1" dirty="0" smtClean="0"/>
          </a:p>
          <a:p>
            <a:pPr algn="just"/>
            <a:endParaRPr lang="tr-TR" sz="2000" b="1" dirty="0"/>
          </a:p>
          <a:p>
            <a:pPr algn="just"/>
            <a:endParaRPr lang="tr-TR" sz="2000" b="1" dirty="0" smtClean="0"/>
          </a:p>
          <a:p>
            <a:pPr algn="just"/>
            <a:endParaRPr lang="tr-TR" sz="2000" b="1" dirty="0"/>
          </a:p>
          <a:p>
            <a:pPr algn="just"/>
            <a:endParaRPr lang="tr-TR" sz="2000" b="1" dirty="0"/>
          </a:p>
        </p:txBody>
      </p:sp>
      <p:pic>
        <p:nvPicPr>
          <p:cNvPr id="9" name="Picture 2" descr="C:\Users\aaydin7\Desktop\TKYS\EKİM 2015\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38994" y="2411587"/>
            <a:ext cx="604334" cy="72228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aaydin7\Desktop\TKYS\EKİM 2015\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61730" y="2359533"/>
            <a:ext cx="604334" cy="72228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aaydin7\Desktop\TKYS\EKİM 2015\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1300" y="3730503"/>
            <a:ext cx="604334" cy="722282"/>
          </a:xfrm>
          <a:prstGeom prst="rect">
            <a:avLst/>
          </a:prstGeom>
          <a:noFill/>
          <a:extLst>
            <a:ext uri="{909E8E84-426E-40DD-AFC4-6F175D3DCCD1}">
              <a14:hiddenFill xmlns:a14="http://schemas.microsoft.com/office/drawing/2010/main">
                <a:solidFill>
                  <a:srgbClr val="FFFFFF"/>
                </a:solidFill>
              </a14:hiddenFill>
            </a:ext>
          </a:extLst>
        </p:spPr>
      </p:pic>
      <p:sp>
        <p:nvSpPr>
          <p:cNvPr id="4" name="Aşağı Ok 3"/>
          <p:cNvSpPr/>
          <p:nvPr/>
        </p:nvSpPr>
        <p:spPr>
          <a:xfrm rot="19041959">
            <a:off x="3435758" y="2998416"/>
            <a:ext cx="295405" cy="63595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solidFill>
                <a:srgbClr val="C00000"/>
              </a:solidFill>
            </a:endParaRPr>
          </a:p>
        </p:txBody>
      </p:sp>
      <p:sp>
        <p:nvSpPr>
          <p:cNvPr id="13" name="Aşağı Ok 12"/>
          <p:cNvSpPr/>
          <p:nvPr/>
        </p:nvSpPr>
        <p:spPr>
          <a:xfrm rot="2071951">
            <a:off x="4815829" y="2976855"/>
            <a:ext cx="295405" cy="63595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solidFill>
                <a:srgbClr val="C00000"/>
              </a:solidFill>
            </a:endParaRPr>
          </a:p>
        </p:txBody>
      </p:sp>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51433" y="2792001"/>
            <a:ext cx="1451092" cy="1451092"/>
          </a:xfrm>
          <a:prstGeom prst="rect">
            <a:avLst/>
          </a:prstGeom>
        </p:spPr>
      </p:pic>
      <p:sp>
        <p:nvSpPr>
          <p:cNvPr id="15" name="Başlık 1"/>
          <p:cNvSpPr txBox="1">
            <a:spLocks/>
          </p:cNvSpPr>
          <p:nvPr/>
        </p:nvSpPr>
        <p:spPr>
          <a:xfrm>
            <a:off x="0" y="0"/>
            <a:ext cx="9144000" cy="555526"/>
          </a:xfrm>
          <a:prstGeom prst="rect">
            <a:avLst/>
          </a:prstGeom>
          <a:solidFill>
            <a:schemeClr val="accent1">
              <a:lumMod val="75000"/>
            </a:schemeClr>
          </a:solidFill>
          <a:ln>
            <a:noFill/>
          </a:ln>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3000" b="1" dirty="0" smtClean="0">
                <a:solidFill>
                  <a:schemeClr val="bg1">
                    <a:lumMod val="95000"/>
                  </a:schemeClr>
                </a:solidFill>
                <a:latin typeface="+mn-lt"/>
                <a:cs typeface="Calibri" pitchFamily="34" charset="0"/>
              </a:rPr>
              <a:t>TAŞINIR</a:t>
            </a:r>
            <a:r>
              <a:rPr lang="tr-TR" sz="2900" b="1" dirty="0" smtClean="0">
                <a:solidFill>
                  <a:schemeClr val="bg1">
                    <a:lumMod val="95000"/>
                  </a:schemeClr>
                </a:solidFill>
                <a:latin typeface="+mn-lt"/>
                <a:cs typeface="Calibri" pitchFamily="34" charset="0"/>
              </a:rPr>
              <a:t> </a:t>
            </a:r>
            <a:r>
              <a:rPr lang="tr-TR" sz="3000" b="1" dirty="0" smtClean="0">
                <a:solidFill>
                  <a:schemeClr val="bg1">
                    <a:lumMod val="95000"/>
                  </a:schemeClr>
                </a:solidFill>
                <a:latin typeface="+mn-lt"/>
                <a:cs typeface="Calibri" pitchFamily="34" charset="0"/>
              </a:rPr>
              <a:t>MAL</a:t>
            </a:r>
            <a:r>
              <a:rPr lang="tr-TR" sz="2900" b="1" dirty="0" smtClean="0">
                <a:solidFill>
                  <a:schemeClr val="bg1">
                    <a:lumMod val="95000"/>
                  </a:schemeClr>
                </a:solidFill>
                <a:latin typeface="+mn-lt"/>
                <a:cs typeface="Calibri" pitchFamily="34" charset="0"/>
              </a:rPr>
              <a:t> </a:t>
            </a:r>
            <a:r>
              <a:rPr lang="tr-TR" sz="3000" b="1" dirty="0" smtClean="0">
                <a:solidFill>
                  <a:schemeClr val="bg1">
                    <a:lumMod val="95000"/>
                  </a:schemeClr>
                </a:solidFill>
                <a:latin typeface="+mn-lt"/>
                <a:cs typeface="Calibri" pitchFamily="34" charset="0"/>
              </a:rPr>
              <a:t>YÖNETMELİĞİ</a:t>
            </a:r>
            <a:endParaRPr lang="tr-TR" sz="3000" b="1" dirty="0">
              <a:solidFill>
                <a:schemeClr val="bg1">
                  <a:lumMod val="95000"/>
                </a:schemeClr>
              </a:solidFill>
              <a:latin typeface="+mn-lt"/>
              <a:cs typeface="Calibri" pitchFamily="34" charset="0"/>
            </a:endParaRPr>
          </a:p>
        </p:txBody>
      </p:sp>
    </p:spTree>
    <p:extLst>
      <p:ext uri="{BB962C8B-B14F-4D97-AF65-F5344CB8AC3E}">
        <p14:creationId xmlns:p14="http://schemas.microsoft.com/office/powerpoint/2010/main" val="10139525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0" y="0"/>
            <a:ext cx="9144000" cy="555526"/>
          </a:xfrm>
          <a:solidFill>
            <a:schemeClr val="accent1">
              <a:lumMod val="75000"/>
            </a:schemeClr>
          </a:solidFill>
          <a:ln>
            <a:noFill/>
          </a:ln>
        </p:spPr>
        <p:txBody>
          <a:bodyPr>
            <a:normAutofit fontScale="90000"/>
          </a:bodyPr>
          <a:lstStyle/>
          <a:p>
            <a:r>
              <a:rPr lang="tr-TR" sz="3200" b="1" dirty="0" smtClean="0">
                <a:solidFill>
                  <a:schemeClr val="bg1">
                    <a:lumMod val="95000"/>
                  </a:schemeClr>
                </a:solidFill>
                <a:latin typeface="Calibri" pitchFamily="34" charset="0"/>
                <a:cs typeface="Calibri" pitchFamily="34" charset="0"/>
              </a:rPr>
              <a:t>TAŞINIR MAL YÖNETMELİĞİ</a:t>
            </a:r>
            <a:endParaRPr lang="tr-TR" sz="3200" b="1" dirty="0">
              <a:solidFill>
                <a:schemeClr val="bg1">
                  <a:lumMod val="95000"/>
                </a:schemeClr>
              </a:solidFill>
              <a:latin typeface="Calibri" pitchFamily="34" charset="0"/>
              <a:cs typeface="Calibri" pitchFamily="34" charset="0"/>
            </a:endParaRPr>
          </a:p>
        </p:txBody>
      </p:sp>
      <p:sp>
        <p:nvSpPr>
          <p:cNvPr id="3" name="Dikdörtgen 2"/>
          <p:cNvSpPr/>
          <p:nvPr/>
        </p:nvSpPr>
        <p:spPr>
          <a:xfrm>
            <a:off x="0" y="915566"/>
            <a:ext cx="8861055" cy="4371950"/>
          </a:xfrm>
          <a:prstGeom prst="rect">
            <a:avLst/>
          </a:prstGeom>
        </p:spPr>
        <p:txBody>
          <a:bodyPr/>
          <a:lstStyle/>
          <a:p>
            <a:endParaRPr lang="tr-TR" dirty="0"/>
          </a:p>
        </p:txBody>
      </p:sp>
      <p:sp>
        <p:nvSpPr>
          <p:cNvPr id="5" name="Dikdörtgen 4"/>
          <p:cNvSpPr/>
          <p:nvPr/>
        </p:nvSpPr>
        <p:spPr>
          <a:xfrm>
            <a:off x="251520" y="771550"/>
            <a:ext cx="8496944" cy="3642023"/>
          </a:xfrm>
          <a:prstGeom prst="rect">
            <a:avLst/>
          </a:prstGeom>
        </p:spPr>
        <p:txBody>
          <a:bodyPr wrap="square">
            <a:spAutoFit/>
          </a:bodyPr>
          <a:lstStyle/>
          <a:p>
            <a:pPr marL="12700" algn="just">
              <a:lnSpc>
                <a:spcPct val="100000"/>
              </a:lnSpc>
              <a:spcBef>
                <a:spcPts val="775"/>
              </a:spcBef>
              <a:spcAft>
                <a:spcPts val="1200"/>
              </a:spcAft>
            </a:pPr>
            <a:r>
              <a:rPr lang="tr-TR" b="1" dirty="0">
                <a:solidFill>
                  <a:srgbClr val="0070C0"/>
                </a:solidFill>
              </a:rPr>
              <a:t>Taşınır kayıt yetkilileri ve taşınır kontrol </a:t>
            </a:r>
            <a:r>
              <a:rPr lang="tr-TR" b="1" dirty="0" smtClean="0">
                <a:solidFill>
                  <a:srgbClr val="0070C0"/>
                </a:solidFill>
              </a:rPr>
              <a:t>yetkilileri (Madde 6)</a:t>
            </a:r>
            <a:endParaRPr lang="tr-TR" b="1" spc="-10" dirty="0" smtClean="0">
              <a:solidFill>
                <a:srgbClr val="0070C0"/>
              </a:solidFill>
              <a:cs typeface="Calibri"/>
            </a:endParaRPr>
          </a:p>
          <a:p>
            <a:pPr marL="12700" algn="just">
              <a:lnSpc>
                <a:spcPct val="100000"/>
              </a:lnSpc>
              <a:spcBef>
                <a:spcPts val="775"/>
              </a:spcBef>
              <a:spcAft>
                <a:spcPts val="1200"/>
              </a:spcAft>
            </a:pPr>
            <a:r>
              <a:rPr lang="tr-TR" b="1" dirty="0" smtClean="0">
                <a:solidFill>
                  <a:srgbClr val="0070C0"/>
                </a:solidFill>
              </a:rPr>
              <a:t>Taşınır </a:t>
            </a:r>
            <a:r>
              <a:rPr lang="tr-TR" b="1" dirty="0">
                <a:solidFill>
                  <a:srgbClr val="0070C0"/>
                </a:solidFill>
              </a:rPr>
              <a:t>kayıt </a:t>
            </a:r>
            <a:r>
              <a:rPr lang="tr-TR" b="1" dirty="0" smtClean="0">
                <a:solidFill>
                  <a:srgbClr val="0070C0"/>
                </a:solidFill>
              </a:rPr>
              <a:t>yetkililerinin görev ve sorumlulukları</a:t>
            </a:r>
          </a:p>
          <a:p>
            <a:pPr marL="12700" algn="just">
              <a:spcBef>
                <a:spcPts val="775"/>
              </a:spcBef>
              <a:spcAft>
                <a:spcPts val="1200"/>
              </a:spcAft>
            </a:pPr>
            <a:r>
              <a:rPr lang="tr-TR" sz="1600" b="1" dirty="0" smtClean="0"/>
              <a:t>a)</a:t>
            </a:r>
            <a:r>
              <a:rPr lang="tr-TR" sz="1600" dirty="0" smtClean="0"/>
              <a:t> Harcama </a:t>
            </a:r>
            <a:r>
              <a:rPr lang="tr-TR" sz="1600" dirty="0"/>
              <a:t>birimince edinilen taşınırlardan muayene ve kabulü yapılanları cins ve niteliklerine göre sayarak, tartarak, ölçerek teslim almak, </a:t>
            </a:r>
            <a:r>
              <a:rPr lang="tr-TR" sz="1600" b="1" dirty="0"/>
              <a:t>giriş kayıtlarını yapmak,</a:t>
            </a:r>
            <a:r>
              <a:rPr lang="tr-TR" sz="1600" b="1" dirty="0">
                <a:solidFill>
                  <a:srgbClr val="002060"/>
                </a:solidFill>
              </a:rPr>
              <a:t> </a:t>
            </a:r>
            <a:r>
              <a:rPr lang="tr-TR" sz="1600" dirty="0"/>
              <a:t>doğrudan tüketilmeyen ve kullanıma verilmeyen taşınırları sorumluluğundaki ambarlarda muhafaza </a:t>
            </a:r>
            <a:r>
              <a:rPr lang="tr-TR" sz="1600" dirty="0" smtClean="0"/>
              <a:t>etmek.</a:t>
            </a:r>
          </a:p>
          <a:p>
            <a:pPr marL="12700" algn="just">
              <a:spcBef>
                <a:spcPts val="775"/>
              </a:spcBef>
              <a:spcAft>
                <a:spcPts val="1200"/>
              </a:spcAft>
            </a:pPr>
            <a:r>
              <a:rPr lang="tr-TR" sz="1600" b="1" dirty="0" smtClean="0"/>
              <a:t>b)</a:t>
            </a:r>
            <a:r>
              <a:rPr lang="tr-TR" sz="1600" dirty="0" smtClean="0"/>
              <a:t> Muayene </a:t>
            </a:r>
            <a:r>
              <a:rPr lang="tr-TR" sz="1600" dirty="0"/>
              <a:t>ve kabul işlemi hemen yapılamayan taşınırları kontrol ederek teslim almak, özellikleri nedeniyle kesin kabulleri belli bir dönem kullanıldıktan sonra yapılabilen sarf malzemeleri hariç olmak üzere, bunların kesin kabulü yapılmadan kullanıma verilmesini </a:t>
            </a:r>
            <a:r>
              <a:rPr lang="tr-TR" sz="1600" dirty="0" smtClean="0"/>
              <a:t>önlemek.</a:t>
            </a:r>
          </a:p>
          <a:p>
            <a:pPr marL="12700" algn="just">
              <a:spcBef>
                <a:spcPts val="775"/>
              </a:spcBef>
              <a:spcAft>
                <a:spcPts val="1200"/>
              </a:spcAft>
            </a:pPr>
            <a:r>
              <a:rPr lang="tr-TR" sz="1600" b="1" dirty="0" smtClean="0"/>
              <a:t>c)</a:t>
            </a:r>
            <a:r>
              <a:rPr lang="tr-TR" sz="1600" dirty="0" smtClean="0"/>
              <a:t> Taşınırların </a:t>
            </a:r>
            <a:r>
              <a:rPr lang="tr-TR" sz="1600" dirty="0"/>
              <a:t>giriş ve çıkışına ilişkin kayıtları tutmak, bunlara ilişkin belge ve cetvelleri düzenlemek ve taşınır mal yönetim hesap cetvellerini istenilmesi hâlinde konsolide görevlisine </a:t>
            </a:r>
            <a:r>
              <a:rPr lang="tr-TR" sz="1600" dirty="0" smtClean="0"/>
              <a:t>göndermek.</a:t>
            </a:r>
            <a:endParaRPr lang="tr-TR" sz="1600" dirty="0"/>
          </a:p>
        </p:txBody>
      </p:sp>
      <p:pic>
        <p:nvPicPr>
          <p:cNvPr id="6" name="Picture 2" descr="C:\Documents and Settings\Administrator\Local Settings\Temporary Internet Files\Content.IE5\A9R1JF1E\MC900279126[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24328" y="555527"/>
            <a:ext cx="1463595" cy="864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561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0" y="0"/>
            <a:ext cx="9144000" cy="555526"/>
          </a:xfrm>
          <a:solidFill>
            <a:schemeClr val="accent1">
              <a:lumMod val="75000"/>
            </a:schemeClr>
          </a:solidFill>
          <a:ln>
            <a:noFill/>
          </a:ln>
        </p:spPr>
        <p:txBody>
          <a:bodyPr>
            <a:normAutofit fontScale="90000"/>
          </a:bodyPr>
          <a:lstStyle/>
          <a:p>
            <a:r>
              <a:rPr lang="tr-TR" sz="3200" b="1" dirty="0" smtClean="0">
                <a:solidFill>
                  <a:schemeClr val="bg1">
                    <a:lumMod val="95000"/>
                  </a:schemeClr>
                </a:solidFill>
                <a:latin typeface="Calibri" pitchFamily="34" charset="0"/>
                <a:cs typeface="Calibri" pitchFamily="34" charset="0"/>
              </a:rPr>
              <a:t>TAŞINIR MAL YÖNETMELİĞİ</a:t>
            </a:r>
            <a:endParaRPr lang="tr-TR" sz="3200" b="1" dirty="0">
              <a:solidFill>
                <a:schemeClr val="bg1">
                  <a:lumMod val="95000"/>
                </a:schemeClr>
              </a:solidFill>
              <a:latin typeface="Calibri" pitchFamily="34" charset="0"/>
              <a:cs typeface="Calibri" pitchFamily="34" charset="0"/>
            </a:endParaRPr>
          </a:p>
        </p:txBody>
      </p:sp>
      <p:sp>
        <p:nvSpPr>
          <p:cNvPr id="3" name="Dikdörtgen 2"/>
          <p:cNvSpPr/>
          <p:nvPr/>
        </p:nvSpPr>
        <p:spPr>
          <a:xfrm>
            <a:off x="0" y="915566"/>
            <a:ext cx="8861055" cy="4371950"/>
          </a:xfrm>
          <a:prstGeom prst="rect">
            <a:avLst/>
          </a:prstGeom>
        </p:spPr>
        <p:txBody>
          <a:bodyPr/>
          <a:lstStyle/>
          <a:p>
            <a:endParaRPr lang="tr-TR" dirty="0"/>
          </a:p>
        </p:txBody>
      </p:sp>
      <p:sp>
        <p:nvSpPr>
          <p:cNvPr id="5" name="Dikdörtgen 4"/>
          <p:cNvSpPr/>
          <p:nvPr/>
        </p:nvSpPr>
        <p:spPr>
          <a:xfrm>
            <a:off x="251520" y="627534"/>
            <a:ext cx="8496944" cy="4462760"/>
          </a:xfrm>
          <a:prstGeom prst="rect">
            <a:avLst/>
          </a:prstGeom>
        </p:spPr>
        <p:txBody>
          <a:bodyPr wrap="square">
            <a:spAutoFit/>
          </a:bodyPr>
          <a:lstStyle/>
          <a:p>
            <a:pPr marL="12700" algn="just">
              <a:lnSpc>
                <a:spcPct val="100000"/>
              </a:lnSpc>
              <a:spcBef>
                <a:spcPts val="775"/>
              </a:spcBef>
              <a:spcAft>
                <a:spcPts val="1200"/>
              </a:spcAft>
            </a:pPr>
            <a:r>
              <a:rPr lang="tr-TR" b="1" dirty="0">
                <a:solidFill>
                  <a:srgbClr val="0070C0"/>
                </a:solidFill>
              </a:rPr>
              <a:t>Taşınır kayıt yetkilileri ve taşınır kontrol </a:t>
            </a:r>
            <a:r>
              <a:rPr lang="tr-TR" b="1" dirty="0" smtClean="0">
                <a:solidFill>
                  <a:srgbClr val="0070C0"/>
                </a:solidFill>
              </a:rPr>
              <a:t>yetkilileri (Madde 6)</a:t>
            </a:r>
            <a:endParaRPr lang="tr-TR" b="1" spc="-10" dirty="0" smtClean="0">
              <a:solidFill>
                <a:srgbClr val="0070C0"/>
              </a:solidFill>
              <a:cs typeface="Calibri"/>
            </a:endParaRPr>
          </a:p>
          <a:p>
            <a:pPr marL="12700" algn="just">
              <a:lnSpc>
                <a:spcPct val="100000"/>
              </a:lnSpc>
              <a:spcBef>
                <a:spcPts val="775"/>
              </a:spcBef>
              <a:spcAft>
                <a:spcPts val="1200"/>
              </a:spcAft>
            </a:pPr>
            <a:r>
              <a:rPr lang="tr-TR" b="1" dirty="0" smtClean="0">
                <a:solidFill>
                  <a:srgbClr val="0070C0"/>
                </a:solidFill>
              </a:rPr>
              <a:t>Taşınır </a:t>
            </a:r>
            <a:r>
              <a:rPr lang="tr-TR" b="1" dirty="0">
                <a:solidFill>
                  <a:srgbClr val="0070C0"/>
                </a:solidFill>
              </a:rPr>
              <a:t>kayıt </a:t>
            </a:r>
            <a:r>
              <a:rPr lang="tr-TR" b="1" dirty="0" smtClean="0">
                <a:solidFill>
                  <a:srgbClr val="0070C0"/>
                </a:solidFill>
              </a:rPr>
              <a:t>yetkililerinin görev ve sorumlulukları</a:t>
            </a:r>
          </a:p>
          <a:p>
            <a:pPr marL="12700" algn="just">
              <a:lnSpc>
                <a:spcPct val="100000"/>
              </a:lnSpc>
              <a:spcBef>
                <a:spcPts val="775"/>
              </a:spcBef>
              <a:spcAft>
                <a:spcPts val="1200"/>
              </a:spcAft>
            </a:pPr>
            <a:r>
              <a:rPr lang="tr-TR" sz="1600" b="1" dirty="0" smtClean="0"/>
              <a:t>ç)</a:t>
            </a:r>
            <a:r>
              <a:rPr lang="tr-TR" sz="1600" dirty="0" smtClean="0"/>
              <a:t> </a:t>
            </a:r>
            <a:r>
              <a:rPr lang="tr-TR" sz="1600" dirty="0"/>
              <a:t>Tüketime veya kullanıma verilmesi uygun görülen taşınırları ilgililere teslim </a:t>
            </a:r>
            <a:r>
              <a:rPr lang="tr-TR" sz="1600" dirty="0" smtClean="0"/>
              <a:t>etmek.</a:t>
            </a:r>
          </a:p>
          <a:p>
            <a:pPr marL="12700" algn="just">
              <a:lnSpc>
                <a:spcPct val="100000"/>
              </a:lnSpc>
              <a:spcBef>
                <a:spcPts val="775"/>
              </a:spcBef>
              <a:spcAft>
                <a:spcPts val="1200"/>
              </a:spcAft>
            </a:pPr>
            <a:r>
              <a:rPr lang="tr-TR" sz="1600" b="1" dirty="0" smtClean="0"/>
              <a:t>d)</a:t>
            </a:r>
            <a:r>
              <a:rPr lang="tr-TR" sz="1600" dirty="0" smtClean="0"/>
              <a:t> Taşınırların </a:t>
            </a:r>
            <a:r>
              <a:rPr lang="tr-TR" sz="1600" dirty="0"/>
              <a:t>yangına, ıslanmaya, bozulmaya, çalınmaya ve benzeri tehlikelere karşı korunması için gerekli tedbirleri almak ve alınmasını </a:t>
            </a:r>
            <a:r>
              <a:rPr lang="tr-TR" sz="1600" dirty="0" smtClean="0"/>
              <a:t>sağlamak.</a:t>
            </a:r>
          </a:p>
          <a:p>
            <a:pPr marL="12700" algn="just">
              <a:lnSpc>
                <a:spcPct val="100000"/>
              </a:lnSpc>
              <a:spcBef>
                <a:spcPts val="775"/>
              </a:spcBef>
              <a:spcAft>
                <a:spcPts val="1200"/>
              </a:spcAft>
            </a:pPr>
            <a:r>
              <a:rPr lang="tr-TR" sz="1600" b="1" dirty="0" smtClean="0"/>
              <a:t>e)</a:t>
            </a:r>
            <a:r>
              <a:rPr lang="tr-TR" sz="1600" dirty="0" smtClean="0"/>
              <a:t> </a:t>
            </a:r>
            <a:r>
              <a:rPr lang="tr-TR" sz="1600" dirty="0"/>
              <a:t>Ambarda çalınma veya olağanüstü nedenlerden dolayı meydana gelen azalmaları harcama yetkilisine </a:t>
            </a:r>
            <a:r>
              <a:rPr lang="tr-TR" sz="1600" dirty="0" smtClean="0"/>
              <a:t>bildirmek.</a:t>
            </a:r>
          </a:p>
          <a:p>
            <a:pPr marL="12700" algn="just">
              <a:lnSpc>
                <a:spcPct val="100000"/>
              </a:lnSpc>
              <a:spcBef>
                <a:spcPts val="775"/>
              </a:spcBef>
              <a:spcAft>
                <a:spcPts val="1200"/>
              </a:spcAft>
            </a:pPr>
            <a:r>
              <a:rPr lang="tr-TR" sz="1600" b="1" dirty="0" smtClean="0"/>
              <a:t>f)</a:t>
            </a:r>
            <a:r>
              <a:rPr lang="tr-TR" sz="1600" dirty="0" smtClean="0"/>
              <a:t> </a:t>
            </a:r>
            <a:r>
              <a:rPr lang="tr-TR" sz="1600" dirty="0"/>
              <a:t>Ambar sayımını ve stok kontrolünü yapmak, harcama yetkilisince belirlenen asgari stok seviyesinin altına düşen taşınırları harcama yetkilisine </a:t>
            </a:r>
            <a:r>
              <a:rPr lang="tr-TR" sz="1600" dirty="0" smtClean="0"/>
              <a:t>bildirmek.</a:t>
            </a:r>
          </a:p>
          <a:p>
            <a:pPr marL="12700" algn="just">
              <a:lnSpc>
                <a:spcPct val="100000"/>
              </a:lnSpc>
              <a:spcBef>
                <a:spcPts val="775"/>
              </a:spcBef>
              <a:spcAft>
                <a:spcPts val="1200"/>
              </a:spcAft>
            </a:pPr>
            <a:r>
              <a:rPr lang="tr-TR" sz="1600" b="1" dirty="0" smtClean="0"/>
              <a:t>g)</a:t>
            </a:r>
            <a:r>
              <a:rPr lang="tr-TR" sz="1600" dirty="0" smtClean="0"/>
              <a:t> </a:t>
            </a:r>
            <a:r>
              <a:rPr lang="tr-TR" sz="1600" dirty="0"/>
              <a:t>Kullanımda bulunan dayanıklı taşınırları bulundukları yerde kontrol etmek, sayımlarını yapmak ve </a:t>
            </a:r>
            <a:r>
              <a:rPr lang="tr-TR" sz="1600" dirty="0" smtClean="0"/>
              <a:t>yaptırmak.</a:t>
            </a:r>
          </a:p>
        </p:txBody>
      </p:sp>
      <p:pic>
        <p:nvPicPr>
          <p:cNvPr id="6" name="Picture 2" descr="C:\Documents and Settings\Administrator\Local Settings\Temporary Internet Files\Content.IE5\A9R1JF1E\MC900279126[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24328" y="555527"/>
            <a:ext cx="1463595" cy="864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5130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0" y="0"/>
            <a:ext cx="9144000" cy="555526"/>
          </a:xfrm>
          <a:solidFill>
            <a:schemeClr val="accent1">
              <a:lumMod val="75000"/>
            </a:schemeClr>
          </a:solidFill>
          <a:ln>
            <a:noFill/>
          </a:ln>
        </p:spPr>
        <p:txBody>
          <a:bodyPr>
            <a:normAutofit fontScale="90000"/>
          </a:bodyPr>
          <a:lstStyle/>
          <a:p>
            <a:r>
              <a:rPr lang="tr-TR" sz="3200" b="1" dirty="0" smtClean="0">
                <a:solidFill>
                  <a:schemeClr val="bg1">
                    <a:lumMod val="95000"/>
                  </a:schemeClr>
                </a:solidFill>
                <a:latin typeface="Calibri" pitchFamily="34" charset="0"/>
                <a:cs typeface="Calibri" pitchFamily="34" charset="0"/>
              </a:rPr>
              <a:t>TAŞINIR MAL YÖNETMELİĞİ</a:t>
            </a:r>
            <a:endParaRPr lang="tr-TR" sz="3200" b="1" dirty="0">
              <a:solidFill>
                <a:schemeClr val="bg1">
                  <a:lumMod val="95000"/>
                </a:schemeClr>
              </a:solidFill>
              <a:latin typeface="Calibri" pitchFamily="34" charset="0"/>
              <a:cs typeface="Calibri" pitchFamily="34" charset="0"/>
            </a:endParaRPr>
          </a:p>
        </p:txBody>
      </p:sp>
      <p:sp>
        <p:nvSpPr>
          <p:cNvPr id="3" name="Dikdörtgen 2"/>
          <p:cNvSpPr/>
          <p:nvPr/>
        </p:nvSpPr>
        <p:spPr>
          <a:xfrm>
            <a:off x="0" y="915566"/>
            <a:ext cx="8861055" cy="4371950"/>
          </a:xfrm>
          <a:prstGeom prst="rect">
            <a:avLst/>
          </a:prstGeom>
        </p:spPr>
        <p:txBody>
          <a:bodyPr/>
          <a:lstStyle/>
          <a:p>
            <a:endParaRPr lang="tr-TR" dirty="0"/>
          </a:p>
        </p:txBody>
      </p:sp>
      <p:sp>
        <p:nvSpPr>
          <p:cNvPr id="5" name="Dikdörtgen 4"/>
          <p:cNvSpPr/>
          <p:nvPr/>
        </p:nvSpPr>
        <p:spPr>
          <a:xfrm>
            <a:off x="251520" y="918189"/>
            <a:ext cx="8496944" cy="3406061"/>
          </a:xfrm>
          <a:prstGeom prst="rect">
            <a:avLst/>
          </a:prstGeom>
        </p:spPr>
        <p:txBody>
          <a:bodyPr wrap="square">
            <a:spAutoFit/>
          </a:bodyPr>
          <a:lstStyle/>
          <a:p>
            <a:pPr marL="12700" algn="just">
              <a:lnSpc>
                <a:spcPct val="100000"/>
              </a:lnSpc>
              <a:spcBef>
                <a:spcPts val="775"/>
              </a:spcBef>
              <a:spcAft>
                <a:spcPts val="1200"/>
              </a:spcAft>
            </a:pPr>
            <a:r>
              <a:rPr lang="tr-TR" b="1" dirty="0">
                <a:solidFill>
                  <a:srgbClr val="0070C0"/>
                </a:solidFill>
              </a:rPr>
              <a:t>Taşınır kayıt yetkilileri ve taşınır kontrol </a:t>
            </a:r>
            <a:r>
              <a:rPr lang="tr-TR" b="1" dirty="0" smtClean="0">
                <a:solidFill>
                  <a:srgbClr val="0070C0"/>
                </a:solidFill>
              </a:rPr>
              <a:t>yetkilileri (Madde 6)</a:t>
            </a:r>
            <a:endParaRPr lang="tr-TR" b="1" spc="-10" dirty="0" smtClean="0">
              <a:solidFill>
                <a:srgbClr val="0070C0"/>
              </a:solidFill>
              <a:cs typeface="Calibri"/>
            </a:endParaRPr>
          </a:p>
          <a:p>
            <a:pPr marL="12700" algn="just">
              <a:lnSpc>
                <a:spcPct val="100000"/>
              </a:lnSpc>
              <a:spcBef>
                <a:spcPts val="775"/>
              </a:spcBef>
              <a:spcAft>
                <a:spcPts val="1200"/>
              </a:spcAft>
            </a:pPr>
            <a:r>
              <a:rPr lang="tr-TR" b="1" dirty="0" smtClean="0">
                <a:solidFill>
                  <a:srgbClr val="0070C0"/>
                </a:solidFill>
              </a:rPr>
              <a:t>Taşınır </a:t>
            </a:r>
            <a:r>
              <a:rPr lang="tr-TR" b="1" dirty="0">
                <a:solidFill>
                  <a:srgbClr val="0070C0"/>
                </a:solidFill>
              </a:rPr>
              <a:t>kayıt </a:t>
            </a:r>
            <a:r>
              <a:rPr lang="tr-TR" b="1" dirty="0" smtClean="0">
                <a:solidFill>
                  <a:srgbClr val="0070C0"/>
                </a:solidFill>
              </a:rPr>
              <a:t>yetkililerinin görev ve sorumlulukları</a:t>
            </a:r>
          </a:p>
          <a:p>
            <a:pPr marL="12700" algn="just">
              <a:spcBef>
                <a:spcPts val="775"/>
              </a:spcBef>
              <a:spcAft>
                <a:spcPts val="1200"/>
              </a:spcAft>
            </a:pPr>
            <a:r>
              <a:rPr lang="tr-TR" sz="1600" b="1" dirty="0"/>
              <a:t>ğ</a:t>
            </a:r>
            <a:r>
              <a:rPr lang="tr-TR" sz="1600" b="1" dirty="0" smtClean="0"/>
              <a:t>)</a:t>
            </a:r>
            <a:r>
              <a:rPr lang="tr-TR" sz="1600" dirty="0" smtClean="0"/>
              <a:t> </a:t>
            </a:r>
            <a:r>
              <a:rPr lang="tr-TR" sz="1600" dirty="0"/>
              <a:t>Harcama biriminin malzeme ihtiyaç planlamasının yapılmasına yardımcı olmak.</a:t>
            </a:r>
          </a:p>
          <a:p>
            <a:pPr marL="12700" algn="just">
              <a:spcBef>
                <a:spcPts val="775"/>
              </a:spcBef>
              <a:spcAft>
                <a:spcPts val="1200"/>
              </a:spcAft>
            </a:pPr>
            <a:r>
              <a:rPr lang="tr-TR" sz="1600" b="1" dirty="0"/>
              <a:t>h)</a:t>
            </a:r>
            <a:r>
              <a:rPr lang="tr-TR" sz="1600" dirty="0"/>
              <a:t> Kayıtlarını tuttuğu taşınırların yönetim hesabını hazırlamak ve harcama yetkilisine sunulmak üzere taşınır kontrol yetkilisine teslim etmek.</a:t>
            </a:r>
          </a:p>
          <a:p>
            <a:pPr marL="12700" algn="just">
              <a:spcBef>
                <a:spcPts val="775"/>
              </a:spcBef>
              <a:spcAft>
                <a:spcPts val="1200"/>
              </a:spcAft>
            </a:pPr>
            <a:r>
              <a:rPr lang="tr-TR" sz="1600" b="1" dirty="0"/>
              <a:t>ı)</a:t>
            </a:r>
            <a:r>
              <a:rPr lang="tr-TR" sz="1600" dirty="0"/>
              <a:t> Ambarlarında kasıt, kusur, ihmal veya tedbirsizlikleri nedeniyle meydana gelen kayıp ve noksanlıklardan sorumlu olmak.</a:t>
            </a:r>
          </a:p>
          <a:p>
            <a:pPr marL="12700" algn="just">
              <a:spcBef>
                <a:spcPts val="775"/>
              </a:spcBef>
              <a:spcAft>
                <a:spcPts val="1200"/>
              </a:spcAft>
            </a:pPr>
            <a:r>
              <a:rPr lang="tr-TR" sz="1600" b="1" dirty="0"/>
              <a:t>i)</a:t>
            </a:r>
            <a:r>
              <a:rPr lang="tr-TR" sz="1600" dirty="0"/>
              <a:t> Ambarlarını devir ve teslim etmeden, görevlerinden ayrılmamak.</a:t>
            </a:r>
          </a:p>
        </p:txBody>
      </p:sp>
      <p:pic>
        <p:nvPicPr>
          <p:cNvPr id="6" name="Picture 2" descr="C:\Documents and Settings\Administrator\Local Settings\Temporary Internet Files\Content.IE5\A9R1JF1E\MC900279126[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24328" y="555527"/>
            <a:ext cx="1463595" cy="864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0887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0" y="0"/>
            <a:ext cx="9144000" cy="555526"/>
          </a:xfrm>
          <a:solidFill>
            <a:schemeClr val="accent1">
              <a:lumMod val="75000"/>
            </a:schemeClr>
          </a:solidFill>
          <a:ln>
            <a:noFill/>
          </a:ln>
        </p:spPr>
        <p:txBody>
          <a:bodyPr>
            <a:normAutofit fontScale="90000"/>
          </a:bodyPr>
          <a:lstStyle/>
          <a:p>
            <a:r>
              <a:rPr lang="tr-TR" sz="3200" b="1" dirty="0" smtClean="0">
                <a:solidFill>
                  <a:schemeClr val="bg1">
                    <a:lumMod val="95000"/>
                  </a:schemeClr>
                </a:solidFill>
                <a:latin typeface="Calibri" pitchFamily="34" charset="0"/>
                <a:cs typeface="Calibri" pitchFamily="34" charset="0"/>
              </a:rPr>
              <a:t>TAŞINIR MAL YÖNETMELİĞİ</a:t>
            </a:r>
            <a:endParaRPr lang="tr-TR" sz="3200" b="1" dirty="0">
              <a:solidFill>
                <a:schemeClr val="bg1">
                  <a:lumMod val="95000"/>
                </a:schemeClr>
              </a:solidFill>
              <a:latin typeface="Calibri" pitchFamily="34" charset="0"/>
              <a:cs typeface="Calibri" pitchFamily="34" charset="0"/>
            </a:endParaRPr>
          </a:p>
        </p:txBody>
      </p:sp>
      <p:sp>
        <p:nvSpPr>
          <p:cNvPr id="3" name="Dikdörtgen 2"/>
          <p:cNvSpPr/>
          <p:nvPr/>
        </p:nvSpPr>
        <p:spPr>
          <a:xfrm>
            <a:off x="0" y="915566"/>
            <a:ext cx="8861055" cy="4371950"/>
          </a:xfrm>
          <a:prstGeom prst="rect">
            <a:avLst/>
          </a:prstGeom>
        </p:spPr>
        <p:txBody>
          <a:bodyPr/>
          <a:lstStyle/>
          <a:p>
            <a:endParaRPr lang="tr-TR" dirty="0"/>
          </a:p>
        </p:txBody>
      </p:sp>
      <p:sp>
        <p:nvSpPr>
          <p:cNvPr id="5" name="Dikdörtgen 4"/>
          <p:cNvSpPr/>
          <p:nvPr/>
        </p:nvSpPr>
        <p:spPr>
          <a:xfrm>
            <a:off x="251520" y="843558"/>
            <a:ext cx="8496944" cy="3739485"/>
          </a:xfrm>
          <a:prstGeom prst="rect">
            <a:avLst/>
          </a:prstGeom>
        </p:spPr>
        <p:txBody>
          <a:bodyPr wrap="square">
            <a:spAutoFit/>
          </a:bodyPr>
          <a:lstStyle/>
          <a:p>
            <a:pPr marL="12700" algn="just">
              <a:lnSpc>
                <a:spcPct val="100000"/>
              </a:lnSpc>
              <a:spcBef>
                <a:spcPts val="775"/>
              </a:spcBef>
              <a:spcAft>
                <a:spcPts val="1200"/>
              </a:spcAft>
            </a:pPr>
            <a:r>
              <a:rPr lang="tr-TR" b="1" dirty="0">
                <a:solidFill>
                  <a:srgbClr val="0070C0"/>
                </a:solidFill>
              </a:rPr>
              <a:t>Taşınır kayıt yetkilileri ve taşınır kontrol </a:t>
            </a:r>
            <a:r>
              <a:rPr lang="tr-TR" b="1" dirty="0" smtClean="0">
                <a:solidFill>
                  <a:srgbClr val="0070C0"/>
                </a:solidFill>
              </a:rPr>
              <a:t>yetkilileri (Madde 6)</a:t>
            </a:r>
            <a:endParaRPr lang="tr-TR" b="1" spc="-10" dirty="0" smtClean="0">
              <a:solidFill>
                <a:srgbClr val="0070C0"/>
              </a:solidFill>
              <a:cs typeface="Calibri"/>
            </a:endParaRPr>
          </a:p>
          <a:p>
            <a:pPr marL="12700" algn="just">
              <a:lnSpc>
                <a:spcPct val="100000"/>
              </a:lnSpc>
              <a:spcBef>
                <a:spcPts val="775"/>
              </a:spcBef>
              <a:spcAft>
                <a:spcPts val="1200"/>
              </a:spcAft>
            </a:pPr>
            <a:r>
              <a:rPr lang="tr-TR" b="1" dirty="0" smtClean="0">
                <a:solidFill>
                  <a:srgbClr val="0070C0"/>
                </a:solidFill>
              </a:rPr>
              <a:t>Taşınır kontrol yetkililerinin görev ve sorumlulukları</a:t>
            </a:r>
          </a:p>
          <a:p>
            <a:pPr marL="12700" algn="just">
              <a:spcBef>
                <a:spcPts val="775"/>
              </a:spcBef>
              <a:spcAft>
                <a:spcPts val="1200"/>
              </a:spcAft>
            </a:pPr>
            <a:r>
              <a:rPr lang="tr-TR" b="1" dirty="0" smtClean="0"/>
              <a:t>a) </a:t>
            </a:r>
            <a:r>
              <a:rPr lang="tr-TR" dirty="0" smtClean="0"/>
              <a:t>Taşınır </a:t>
            </a:r>
            <a:r>
              <a:rPr lang="tr-TR" dirty="0"/>
              <a:t>kayıt yetkilisinin hazırlamış olduğu taşınır mal yönetim hesabına ilişkin belge ve cetvellerin mevzuata ve mali tablolara uygunluğunu ve gerektiğinde yapılan diğer kayıt ve işlemleri kontrol etmek</a:t>
            </a:r>
            <a:r>
              <a:rPr lang="tr-TR" dirty="0" smtClean="0"/>
              <a:t>.</a:t>
            </a:r>
          </a:p>
          <a:p>
            <a:pPr marL="12700" algn="just">
              <a:spcBef>
                <a:spcPts val="775"/>
              </a:spcBef>
              <a:spcAft>
                <a:spcPts val="1200"/>
              </a:spcAft>
            </a:pPr>
            <a:r>
              <a:rPr lang="tr-TR" b="1" dirty="0" smtClean="0"/>
              <a:t>b) </a:t>
            </a:r>
            <a:r>
              <a:rPr lang="tr-TR" dirty="0" smtClean="0"/>
              <a:t>Harcama </a:t>
            </a:r>
            <a:r>
              <a:rPr lang="tr-TR" dirty="0"/>
              <a:t>Birimi Taşınır Mal Yönetim Hesabı Cetvelini imzalayarak harcama yetkilisine sunmak</a:t>
            </a:r>
            <a:r>
              <a:rPr lang="tr-TR" dirty="0" smtClean="0"/>
              <a:t>.</a:t>
            </a:r>
          </a:p>
          <a:p>
            <a:pPr marL="12700" algn="just">
              <a:spcBef>
                <a:spcPts val="1800"/>
              </a:spcBef>
              <a:spcAft>
                <a:spcPts val="1200"/>
              </a:spcAft>
            </a:pPr>
            <a:r>
              <a:rPr lang="tr-TR" sz="1600" b="1" dirty="0" smtClean="0"/>
              <a:t>* </a:t>
            </a:r>
            <a:r>
              <a:rPr lang="tr-TR" b="1" dirty="0"/>
              <a:t>Taşınır kayıt yetkilileri </a:t>
            </a:r>
            <a:r>
              <a:rPr lang="tr-TR" dirty="0"/>
              <a:t>ile </a:t>
            </a:r>
            <a:r>
              <a:rPr lang="tr-TR" b="1" dirty="0"/>
              <a:t>taşınır kontrol yetkilileri, </a:t>
            </a:r>
            <a:r>
              <a:rPr lang="tr-TR" dirty="0"/>
              <a:t>düzenledikleri ve imzaladıkları belge ve cetvellerin doğruluğundan </a:t>
            </a:r>
            <a:r>
              <a:rPr lang="tr-TR" b="1" u="sng" dirty="0"/>
              <a:t>harcama yetkilisine karşı birlikte sorumludur</a:t>
            </a:r>
            <a:r>
              <a:rPr lang="tr-TR" b="1" u="sng" dirty="0" smtClean="0"/>
              <a:t>.</a:t>
            </a:r>
            <a:endParaRPr lang="tr-TR" b="1" u="sng" dirty="0"/>
          </a:p>
        </p:txBody>
      </p:sp>
      <p:pic>
        <p:nvPicPr>
          <p:cNvPr id="6" name="Picture 2" descr="C:\Documents and Settings\Administrator\Local Settings\Temporary Internet Files\Content.IE5\A9R1JF1E\MC900279126[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24328" y="555527"/>
            <a:ext cx="1463595" cy="864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9028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0" y="0"/>
            <a:ext cx="9144000" cy="555526"/>
          </a:xfrm>
          <a:solidFill>
            <a:schemeClr val="accent1">
              <a:lumMod val="75000"/>
            </a:schemeClr>
          </a:solidFill>
          <a:ln>
            <a:noFill/>
          </a:ln>
        </p:spPr>
        <p:txBody>
          <a:bodyPr>
            <a:normAutofit fontScale="90000"/>
          </a:bodyPr>
          <a:lstStyle/>
          <a:p>
            <a:r>
              <a:rPr lang="tr-TR" sz="3200" b="1" dirty="0" smtClean="0">
                <a:solidFill>
                  <a:schemeClr val="bg1">
                    <a:lumMod val="95000"/>
                  </a:schemeClr>
                </a:solidFill>
                <a:latin typeface="Calibri" pitchFamily="34" charset="0"/>
                <a:cs typeface="Calibri" pitchFamily="34" charset="0"/>
              </a:rPr>
              <a:t>TAŞINIR MAL YÖNETMELİĞİ</a:t>
            </a:r>
            <a:endParaRPr lang="tr-TR" sz="3200" b="1" dirty="0">
              <a:solidFill>
                <a:schemeClr val="bg1">
                  <a:lumMod val="95000"/>
                </a:schemeClr>
              </a:solidFill>
              <a:latin typeface="Calibri" pitchFamily="34" charset="0"/>
              <a:cs typeface="Calibri" pitchFamily="34" charset="0"/>
            </a:endParaRPr>
          </a:p>
        </p:txBody>
      </p:sp>
      <p:sp>
        <p:nvSpPr>
          <p:cNvPr id="3" name="Dikdörtgen 2"/>
          <p:cNvSpPr/>
          <p:nvPr/>
        </p:nvSpPr>
        <p:spPr>
          <a:xfrm>
            <a:off x="0" y="915566"/>
            <a:ext cx="8861055" cy="4371950"/>
          </a:xfrm>
          <a:prstGeom prst="rect">
            <a:avLst/>
          </a:prstGeom>
        </p:spPr>
        <p:txBody>
          <a:bodyPr/>
          <a:lstStyle/>
          <a:p>
            <a:endParaRPr lang="tr-TR" dirty="0"/>
          </a:p>
        </p:txBody>
      </p:sp>
      <p:sp>
        <p:nvSpPr>
          <p:cNvPr id="5" name="Dikdörtgen 4"/>
          <p:cNvSpPr/>
          <p:nvPr/>
        </p:nvSpPr>
        <p:spPr>
          <a:xfrm>
            <a:off x="251520" y="843558"/>
            <a:ext cx="8496944" cy="3847207"/>
          </a:xfrm>
          <a:prstGeom prst="rect">
            <a:avLst/>
          </a:prstGeom>
        </p:spPr>
        <p:txBody>
          <a:bodyPr wrap="square">
            <a:spAutoFit/>
          </a:bodyPr>
          <a:lstStyle/>
          <a:p>
            <a:pPr marL="12700" algn="just">
              <a:lnSpc>
                <a:spcPct val="100000"/>
              </a:lnSpc>
              <a:spcBef>
                <a:spcPts val="775"/>
              </a:spcBef>
              <a:spcAft>
                <a:spcPts val="1200"/>
              </a:spcAft>
            </a:pPr>
            <a:r>
              <a:rPr lang="tr-TR" b="1" dirty="0">
                <a:solidFill>
                  <a:srgbClr val="0070C0"/>
                </a:solidFill>
              </a:rPr>
              <a:t>Taşınır konsolide görevlileri </a:t>
            </a:r>
            <a:r>
              <a:rPr lang="tr-TR" b="1" dirty="0" smtClean="0">
                <a:solidFill>
                  <a:srgbClr val="0070C0"/>
                </a:solidFill>
              </a:rPr>
              <a:t>(Madde 7)</a:t>
            </a:r>
          </a:p>
          <a:p>
            <a:pPr marL="12700" algn="just">
              <a:spcBef>
                <a:spcPts val="775"/>
              </a:spcBef>
              <a:spcAft>
                <a:spcPts val="1200"/>
              </a:spcAft>
            </a:pPr>
            <a:r>
              <a:rPr lang="tr-TR" sz="1600" b="1" spc="-10" dirty="0" smtClean="0">
                <a:cs typeface="Calibri"/>
              </a:rPr>
              <a:t>*</a:t>
            </a:r>
            <a:r>
              <a:rPr lang="tr-TR" sz="1600" b="1" spc="-10" dirty="0" smtClean="0">
                <a:solidFill>
                  <a:srgbClr val="002060"/>
                </a:solidFill>
                <a:cs typeface="Calibri"/>
              </a:rPr>
              <a:t> </a:t>
            </a:r>
            <a:r>
              <a:rPr lang="tr-TR" sz="1600" dirty="0" smtClean="0"/>
              <a:t>Kamu </a:t>
            </a:r>
            <a:r>
              <a:rPr lang="tr-TR" sz="1600" dirty="0"/>
              <a:t>idaresinin taşınır hesaplarını birleştirmek ve üst yönetici adına </a:t>
            </a:r>
            <a:r>
              <a:rPr lang="tr-TR" sz="1600" b="1" dirty="0"/>
              <a:t>İdare Taşınır Mal Yönetimi Ayrıntılı Hesap Cetveli</a:t>
            </a:r>
            <a:r>
              <a:rPr lang="tr-TR" sz="1600" dirty="0"/>
              <a:t> ile </a:t>
            </a:r>
            <a:r>
              <a:rPr lang="tr-TR" sz="1600" b="1" dirty="0"/>
              <a:t>İdare Taşınır Mal Yönetim Hesabı İcmal Cetvelini</a:t>
            </a:r>
            <a:r>
              <a:rPr lang="tr-TR" sz="1600" dirty="0"/>
              <a:t> hazırlamak üzere merkezde mali hizmetler birimi yöneticisine bağlı konsolide görevlisi belirlenir</a:t>
            </a:r>
            <a:r>
              <a:rPr lang="tr-TR" sz="1600" dirty="0" smtClean="0"/>
              <a:t>.</a:t>
            </a:r>
          </a:p>
          <a:p>
            <a:pPr marL="12700" algn="just">
              <a:spcBef>
                <a:spcPts val="775"/>
              </a:spcBef>
              <a:spcAft>
                <a:spcPts val="1200"/>
              </a:spcAft>
            </a:pPr>
            <a:r>
              <a:rPr lang="tr-TR" sz="1600" b="1" dirty="0" smtClean="0"/>
              <a:t>*</a:t>
            </a:r>
            <a:r>
              <a:rPr lang="tr-TR" sz="1600" dirty="0" smtClean="0">
                <a:solidFill>
                  <a:srgbClr val="002060"/>
                </a:solidFill>
              </a:rPr>
              <a:t> </a:t>
            </a:r>
            <a:r>
              <a:rPr lang="tr-TR" sz="1600" dirty="0" smtClean="0"/>
              <a:t>Mali </a:t>
            </a:r>
            <a:r>
              <a:rPr lang="tr-TR" sz="1600" dirty="0"/>
              <a:t>hizmetler birimince gerek görülmesi hâlinde ilçe, il, bölge teşkilatlarının en üst yöneticileri, merkez harcama birimlerinde ise harcama yetkilileri tarafından konsolide görevlisi görevlendirilebilir</a:t>
            </a:r>
            <a:r>
              <a:rPr lang="tr-TR" sz="1600" dirty="0" smtClean="0"/>
              <a:t>.</a:t>
            </a:r>
          </a:p>
          <a:p>
            <a:pPr marL="12700" algn="just">
              <a:spcBef>
                <a:spcPts val="775"/>
              </a:spcBef>
              <a:spcAft>
                <a:spcPts val="1200"/>
              </a:spcAft>
            </a:pPr>
            <a:r>
              <a:rPr lang="tr-TR" sz="1600" b="1" dirty="0"/>
              <a:t>*</a:t>
            </a:r>
            <a:r>
              <a:rPr lang="tr-TR" sz="1600" dirty="0">
                <a:solidFill>
                  <a:srgbClr val="002060"/>
                </a:solidFill>
              </a:rPr>
              <a:t> </a:t>
            </a:r>
            <a:r>
              <a:rPr lang="tr-TR" sz="1600" dirty="0"/>
              <a:t>Taşınır kayıt ve işlemlerini bu amaçla oluşturulan taşınır bilişim sistemlerinde yürüten kamu idarelerinde; düzenlenecek </a:t>
            </a:r>
            <a:r>
              <a:rPr lang="tr-TR" sz="1600" b="1" dirty="0"/>
              <a:t>İdare Taşınır Mal Yönetimi Ayrıntılı Hesap Cetveli</a:t>
            </a:r>
            <a:r>
              <a:rPr lang="tr-TR" sz="1600" dirty="0"/>
              <a:t> ile </a:t>
            </a:r>
            <a:r>
              <a:rPr lang="tr-TR" sz="1600" b="1" dirty="0"/>
              <a:t>İdare Taşınır Mal Yönetim Hesabı İcmal Cetvelinin</a:t>
            </a:r>
            <a:r>
              <a:rPr lang="tr-TR" sz="1600" dirty="0"/>
              <a:t> hazırlanmasına esas teşkil eden cetvel ve raporlar ile merkez harcama birimlerince ihtiyaç duyulan </a:t>
            </a:r>
            <a:r>
              <a:rPr lang="tr-TR" sz="1600" b="1" dirty="0"/>
              <a:t>Taşınır Hesap Cetveli,</a:t>
            </a:r>
            <a:r>
              <a:rPr lang="tr-TR" sz="1600" b="1" dirty="0">
                <a:solidFill>
                  <a:schemeClr val="tx2">
                    <a:lumMod val="75000"/>
                  </a:schemeClr>
                </a:solidFill>
              </a:rPr>
              <a:t> </a:t>
            </a:r>
            <a:r>
              <a:rPr lang="tr-TR" sz="1600" dirty="0"/>
              <a:t>gerektiğinde konsolide görevlilerince taşınır bilişim sisteminden alınır, merkez harcama birimlerinden veya taşradaki konsolide görevlilerinden ayrıca belge ortamında Taşınır Hesap Cetveli istenmez</a:t>
            </a:r>
            <a:r>
              <a:rPr lang="tr-TR" sz="1600" dirty="0" smtClean="0"/>
              <a:t>.</a:t>
            </a:r>
            <a:endParaRPr lang="tr-TR" sz="1600" dirty="0"/>
          </a:p>
        </p:txBody>
      </p:sp>
      <p:pic>
        <p:nvPicPr>
          <p:cNvPr id="6" name="Picture 2" descr="C:\Documents and Settings\Administrator\Local Settings\Temporary Internet Files\Content.IE5\A9R1JF1E\MC900279126[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24328" y="555527"/>
            <a:ext cx="1463595" cy="864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165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0" y="0"/>
            <a:ext cx="9144000" cy="555526"/>
          </a:xfrm>
          <a:solidFill>
            <a:schemeClr val="accent1">
              <a:lumMod val="75000"/>
            </a:schemeClr>
          </a:solidFill>
          <a:ln>
            <a:noFill/>
          </a:ln>
        </p:spPr>
        <p:txBody>
          <a:bodyPr>
            <a:normAutofit fontScale="90000"/>
          </a:bodyPr>
          <a:lstStyle/>
          <a:p>
            <a:r>
              <a:rPr lang="tr-TR" sz="3200" b="1" dirty="0" smtClean="0">
                <a:solidFill>
                  <a:schemeClr val="bg1">
                    <a:lumMod val="95000"/>
                  </a:schemeClr>
                </a:solidFill>
                <a:latin typeface="Calibri" pitchFamily="34" charset="0"/>
                <a:cs typeface="Calibri" pitchFamily="34" charset="0"/>
              </a:rPr>
              <a:t>TAŞINIR MAL YÖNETMELİĞİ</a:t>
            </a:r>
            <a:endParaRPr lang="tr-TR" sz="3200" b="1" dirty="0">
              <a:solidFill>
                <a:schemeClr val="bg1">
                  <a:lumMod val="95000"/>
                </a:schemeClr>
              </a:solidFill>
              <a:latin typeface="Calibri" pitchFamily="34" charset="0"/>
              <a:cs typeface="Calibri" pitchFamily="34" charset="0"/>
            </a:endParaRPr>
          </a:p>
        </p:txBody>
      </p:sp>
      <p:sp>
        <p:nvSpPr>
          <p:cNvPr id="3" name="Dikdörtgen 2"/>
          <p:cNvSpPr/>
          <p:nvPr/>
        </p:nvSpPr>
        <p:spPr>
          <a:xfrm>
            <a:off x="0" y="915566"/>
            <a:ext cx="8861055" cy="4371950"/>
          </a:xfrm>
          <a:prstGeom prst="rect">
            <a:avLst/>
          </a:prstGeom>
        </p:spPr>
        <p:txBody>
          <a:bodyPr/>
          <a:lstStyle/>
          <a:p>
            <a:endParaRPr lang="tr-TR" dirty="0"/>
          </a:p>
        </p:txBody>
      </p:sp>
      <p:sp>
        <p:nvSpPr>
          <p:cNvPr id="5" name="Dikdörtgen 4"/>
          <p:cNvSpPr/>
          <p:nvPr/>
        </p:nvSpPr>
        <p:spPr>
          <a:xfrm>
            <a:off x="251520" y="843558"/>
            <a:ext cx="8496944" cy="3600986"/>
          </a:xfrm>
          <a:prstGeom prst="rect">
            <a:avLst/>
          </a:prstGeom>
        </p:spPr>
        <p:txBody>
          <a:bodyPr wrap="square">
            <a:spAutoFit/>
          </a:bodyPr>
          <a:lstStyle/>
          <a:p>
            <a:pPr marL="12700" algn="just">
              <a:lnSpc>
                <a:spcPct val="100000"/>
              </a:lnSpc>
              <a:spcBef>
                <a:spcPts val="775"/>
              </a:spcBef>
              <a:spcAft>
                <a:spcPts val="1200"/>
              </a:spcAft>
            </a:pPr>
            <a:r>
              <a:rPr lang="tr-TR" sz="1700" b="1" dirty="0">
                <a:solidFill>
                  <a:srgbClr val="0070C0"/>
                </a:solidFill>
              </a:rPr>
              <a:t>Muhasebe yetkililerinin taşınır hesabına ilişkin görev ve sorumlulukları </a:t>
            </a:r>
            <a:r>
              <a:rPr lang="tr-TR" sz="1700" b="1" dirty="0" smtClean="0">
                <a:solidFill>
                  <a:srgbClr val="0070C0"/>
                </a:solidFill>
              </a:rPr>
              <a:t>(Madde </a:t>
            </a:r>
            <a:r>
              <a:rPr lang="tr-TR" sz="1700" b="1" dirty="0">
                <a:solidFill>
                  <a:srgbClr val="0070C0"/>
                </a:solidFill>
              </a:rPr>
              <a:t>8</a:t>
            </a:r>
            <a:r>
              <a:rPr lang="tr-TR" sz="1700" b="1" dirty="0" smtClean="0">
                <a:solidFill>
                  <a:srgbClr val="0070C0"/>
                </a:solidFill>
              </a:rPr>
              <a:t>)</a:t>
            </a:r>
          </a:p>
          <a:p>
            <a:pPr marL="12700" algn="just">
              <a:spcBef>
                <a:spcPts val="775"/>
              </a:spcBef>
              <a:spcAft>
                <a:spcPts val="1200"/>
              </a:spcAft>
            </a:pPr>
            <a:r>
              <a:rPr lang="tr-TR" sz="1600" b="1" spc="-10" dirty="0" smtClean="0">
                <a:cs typeface="Calibri"/>
              </a:rPr>
              <a:t>*</a:t>
            </a:r>
            <a:r>
              <a:rPr lang="tr-TR" sz="1600" b="1" spc="-10" dirty="0" smtClean="0">
                <a:solidFill>
                  <a:srgbClr val="002060"/>
                </a:solidFill>
                <a:cs typeface="Calibri"/>
              </a:rPr>
              <a:t> </a:t>
            </a:r>
            <a:r>
              <a:rPr lang="tr-TR" sz="1600" spc="-10" dirty="0" smtClean="0">
                <a:cs typeface="Calibri"/>
              </a:rPr>
              <a:t>Taşınır </a:t>
            </a:r>
            <a:r>
              <a:rPr lang="tr-TR" sz="1600" spc="-10" dirty="0">
                <a:cs typeface="Calibri"/>
              </a:rPr>
              <a:t>işlemlerine ilişkin muhasebe kayıtları, Genel Yönetim Muhasebe Yönetmeliğine dayanılarak çıkarılmış ilgili muhasebe düzenlemeleri ve bu Yönetmelik hükümleri çerçevesinde muhasebe yetkilileri tarafından yapılır</a:t>
            </a:r>
            <a:r>
              <a:rPr lang="tr-TR" sz="1600" spc="-10" dirty="0" smtClean="0">
                <a:cs typeface="Calibri"/>
              </a:rPr>
              <a:t>.</a:t>
            </a:r>
          </a:p>
          <a:p>
            <a:pPr marL="12700" algn="just">
              <a:spcBef>
                <a:spcPts val="775"/>
              </a:spcBef>
              <a:spcAft>
                <a:spcPts val="1200"/>
              </a:spcAft>
            </a:pPr>
            <a:r>
              <a:rPr lang="tr-TR" sz="1600" b="1" dirty="0" smtClean="0"/>
              <a:t>*</a:t>
            </a:r>
            <a:r>
              <a:rPr lang="tr-TR" sz="1600" dirty="0" smtClean="0"/>
              <a:t> Muhasebe </a:t>
            </a:r>
            <a:r>
              <a:rPr lang="tr-TR" sz="1600" dirty="0"/>
              <a:t>yetkilileri, harcama birimlerince hazırlanan </a:t>
            </a:r>
            <a:r>
              <a:rPr lang="tr-TR" sz="1600" b="1" dirty="0"/>
              <a:t>Harcama Birimi Taşınır Mal Yönetim Hesabı Cetvelinde gösterilen tutarların muhasebe kayıtlarıyla uygunluğunu </a:t>
            </a:r>
            <a:r>
              <a:rPr lang="tr-TR" sz="1600" dirty="0"/>
              <a:t>kontrol ederek onayladıktan sonra, harcama yetkilisine göndermekle görevli ve sorumludurlar</a:t>
            </a:r>
            <a:r>
              <a:rPr lang="tr-TR" sz="1600" dirty="0" smtClean="0"/>
              <a:t>.</a:t>
            </a:r>
          </a:p>
          <a:p>
            <a:pPr marL="12700" algn="just">
              <a:spcBef>
                <a:spcPts val="775"/>
              </a:spcBef>
              <a:spcAft>
                <a:spcPts val="1200"/>
              </a:spcAft>
            </a:pPr>
            <a:r>
              <a:rPr lang="tr-TR" sz="1600" b="1" dirty="0"/>
              <a:t>*</a:t>
            </a:r>
            <a:r>
              <a:rPr lang="tr-TR" sz="1600" dirty="0"/>
              <a:t> Muhasebe yetkililerinin bu Yönetmelikteki görevleriyle ilgili sorumlulukları, taşınır işlemlerine ilişkin muhasebe kayıtlarının, dayanağı belgelere uygunluğu ile harcama birimlerince hazırlanan </a:t>
            </a:r>
            <a:r>
              <a:rPr lang="tr-TR" sz="1600" b="1" dirty="0"/>
              <a:t>Harcama Birimi Taşınır Mal Yönetim Hesabı Cetvellerini inceleyip onaylayarak harcama yetkilisine vermekle sınırlıdır.</a:t>
            </a:r>
          </a:p>
        </p:txBody>
      </p:sp>
      <p:pic>
        <p:nvPicPr>
          <p:cNvPr id="6" name="Picture 2" descr="C:\Documents and Settings\Administrator\Local Settings\Temporary Internet Files\Content.IE5\A9R1JF1E\MC900279126[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884368" y="555527"/>
            <a:ext cx="1103555" cy="864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8550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0" y="0"/>
            <a:ext cx="9144000" cy="555526"/>
          </a:xfrm>
          <a:solidFill>
            <a:schemeClr val="accent1">
              <a:lumMod val="75000"/>
            </a:schemeClr>
          </a:solidFill>
          <a:ln>
            <a:noFill/>
          </a:ln>
        </p:spPr>
        <p:txBody>
          <a:bodyPr>
            <a:normAutofit fontScale="90000"/>
          </a:bodyPr>
          <a:lstStyle/>
          <a:p>
            <a:r>
              <a:rPr lang="tr-TR" sz="3200" b="1" dirty="0" smtClean="0">
                <a:solidFill>
                  <a:schemeClr val="bg1">
                    <a:lumMod val="95000"/>
                  </a:schemeClr>
                </a:solidFill>
                <a:latin typeface="Calibri" pitchFamily="34" charset="0"/>
                <a:cs typeface="Calibri" pitchFamily="34" charset="0"/>
              </a:rPr>
              <a:t>5018 SAYILI KANUN</a:t>
            </a:r>
            <a:endParaRPr lang="tr-TR" sz="3200" b="1" dirty="0">
              <a:solidFill>
                <a:schemeClr val="bg1">
                  <a:lumMod val="95000"/>
                </a:schemeClr>
              </a:solidFill>
              <a:latin typeface="Calibri" pitchFamily="34" charset="0"/>
              <a:cs typeface="Calibri" pitchFamily="34" charset="0"/>
            </a:endParaRPr>
          </a:p>
        </p:txBody>
      </p:sp>
      <p:sp>
        <p:nvSpPr>
          <p:cNvPr id="3" name="Dikdörtgen 2"/>
          <p:cNvSpPr/>
          <p:nvPr/>
        </p:nvSpPr>
        <p:spPr>
          <a:xfrm>
            <a:off x="0" y="915566"/>
            <a:ext cx="8861055" cy="4371950"/>
          </a:xfrm>
          <a:prstGeom prst="rect">
            <a:avLst/>
          </a:prstGeom>
        </p:spPr>
        <p:txBody>
          <a:bodyPr/>
          <a:lstStyle/>
          <a:p>
            <a:endParaRPr lang="tr-TR" dirty="0"/>
          </a:p>
        </p:txBody>
      </p:sp>
      <p:sp>
        <p:nvSpPr>
          <p:cNvPr id="5" name="Dikdörtgen 4"/>
          <p:cNvSpPr/>
          <p:nvPr/>
        </p:nvSpPr>
        <p:spPr>
          <a:xfrm>
            <a:off x="251520" y="1059582"/>
            <a:ext cx="8064896" cy="3067635"/>
          </a:xfrm>
          <a:prstGeom prst="rect">
            <a:avLst/>
          </a:prstGeom>
        </p:spPr>
        <p:txBody>
          <a:bodyPr wrap="square">
            <a:spAutoFit/>
          </a:bodyPr>
          <a:lstStyle/>
          <a:p>
            <a:pPr marL="12700">
              <a:lnSpc>
                <a:spcPct val="100000"/>
              </a:lnSpc>
              <a:spcBef>
                <a:spcPts val="775"/>
              </a:spcBef>
              <a:spcAft>
                <a:spcPts val="1200"/>
              </a:spcAft>
            </a:pPr>
            <a:r>
              <a:rPr lang="tr-TR" sz="2400" b="1" spc="-10" dirty="0" smtClean="0">
                <a:solidFill>
                  <a:srgbClr val="0070C0"/>
                </a:solidFill>
                <a:cs typeface="Calibri"/>
              </a:rPr>
              <a:t>Taşınır ve Taşınmaz İşlemleri (Madde 44)</a:t>
            </a:r>
          </a:p>
          <a:p>
            <a:pPr marL="12700" algn="just">
              <a:lnSpc>
                <a:spcPct val="114000"/>
              </a:lnSpc>
              <a:spcBef>
                <a:spcPts val="775"/>
              </a:spcBef>
              <a:spcAft>
                <a:spcPts val="1200"/>
              </a:spcAft>
            </a:pPr>
            <a:r>
              <a:rPr lang="tr-TR" sz="2200" spc="-10" dirty="0" smtClean="0">
                <a:cs typeface="Calibri"/>
              </a:rPr>
              <a:t>Taşınır </a:t>
            </a:r>
            <a:r>
              <a:rPr lang="tr-TR" sz="2200" spc="-10" dirty="0">
                <a:cs typeface="Calibri"/>
              </a:rPr>
              <a:t>ve taşınmaz malların kaydı ile taşınırların muhafazası, kullanımı, mal yönetim hesabının verilmesi ve mal yönetim sorumlularıyla bunlar adına görev yapacak olanların belirlenmesine ilişkin </a:t>
            </a:r>
            <a:r>
              <a:rPr lang="tr-TR" sz="2200" spc="-10" dirty="0" err="1">
                <a:cs typeface="Calibri"/>
              </a:rPr>
              <a:t>usûl</a:t>
            </a:r>
            <a:r>
              <a:rPr lang="tr-TR" sz="2200" spc="-10" dirty="0">
                <a:cs typeface="Calibri"/>
              </a:rPr>
              <a:t> ve esaslar, Cumhurbaşkanı tarafından çıkarılan yönetmeliklerle belirlenir</a:t>
            </a:r>
            <a:r>
              <a:rPr lang="tr-TR" sz="2200" spc="-10" dirty="0" smtClean="0">
                <a:cs typeface="Calibri"/>
              </a:rPr>
              <a:t>.</a:t>
            </a:r>
          </a:p>
          <a:p>
            <a:pPr marL="12700" algn="ctr">
              <a:lnSpc>
                <a:spcPct val="114000"/>
              </a:lnSpc>
              <a:spcBef>
                <a:spcPts val="1800"/>
              </a:spcBef>
              <a:spcAft>
                <a:spcPts val="1200"/>
              </a:spcAft>
            </a:pPr>
            <a:r>
              <a:rPr lang="tr-TR" sz="2400" b="1" dirty="0">
                <a:cs typeface="Calibri"/>
              </a:rPr>
              <a:t>* </a:t>
            </a:r>
            <a:r>
              <a:rPr lang="tr-TR" sz="2400" b="1" dirty="0" smtClean="0">
                <a:cs typeface="Calibri"/>
              </a:rPr>
              <a:t>Taşınır Mal Yönetmeliği’nin dayanak maddesidir (3. Madde).</a:t>
            </a:r>
            <a:endParaRPr lang="tr-TR" sz="2400" b="1" dirty="0">
              <a:cs typeface="Calibri"/>
            </a:endParaRPr>
          </a:p>
        </p:txBody>
      </p:sp>
      <p:pic>
        <p:nvPicPr>
          <p:cNvPr id="9" name="Picture 2" descr="C:\Documents and Settings\Administrator\Local Settings\Temporary Internet Files\Content.IE5\A9R1JF1E\MC900279126[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68344" y="555526"/>
            <a:ext cx="1319579" cy="1145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9707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0" y="0"/>
            <a:ext cx="9144000" cy="555526"/>
          </a:xfrm>
          <a:solidFill>
            <a:schemeClr val="accent1">
              <a:lumMod val="75000"/>
            </a:schemeClr>
          </a:solidFill>
          <a:ln>
            <a:noFill/>
          </a:ln>
        </p:spPr>
        <p:txBody>
          <a:bodyPr>
            <a:normAutofit fontScale="90000"/>
          </a:bodyPr>
          <a:lstStyle/>
          <a:p>
            <a:r>
              <a:rPr lang="tr-TR" sz="3200" b="1" dirty="0" smtClean="0">
                <a:solidFill>
                  <a:schemeClr val="bg1">
                    <a:lumMod val="95000"/>
                  </a:schemeClr>
                </a:solidFill>
                <a:latin typeface="Calibri" pitchFamily="34" charset="0"/>
                <a:cs typeface="Calibri" pitchFamily="34" charset="0"/>
              </a:rPr>
              <a:t>TAŞINIR MAL YÖNETMELİĞİ</a:t>
            </a:r>
            <a:endParaRPr lang="tr-TR" sz="3200" b="1" dirty="0">
              <a:solidFill>
                <a:schemeClr val="bg1">
                  <a:lumMod val="95000"/>
                </a:schemeClr>
              </a:solidFill>
              <a:latin typeface="Calibri" pitchFamily="34" charset="0"/>
              <a:cs typeface="Calibri" pitchFamily="34" charset="0"/>
            </a:endParaRPr>
          </a:p>
        </p:txBody>
      </p:sp>
      <p:sp>
        <p:nvSpPr>
          <p:cNvPr id="3" name="Dikdörtgen 2"/>
          <p:cNvSpPr/>
          <p:nvPr/>
        </p:nvSpPr>
        <p:spPr>
          <a:xfrm>
            <a:off x="0" y="915566"/>
            <a:ext cx="8861055" cy="4371950"/>
          </a:xfrm>
          <a:prstGeom prst="rect">
            <a:avLst/>
          </a:prstGeom>
        </p:spPr>
        <p:txBody>
          <a:bodyPr/>
          <a:lstStyle/>
          <a:p>
            <a:endParaRPr lang="tr-TR" dirty="0"/>
          </a:p>
        </p:txBody>
      </p:sp>
      <p:sp>
        <p:nvSpPr>
          <p:cNvPr id="5" name="Dikdörtgen 4"/>
          <p:cNvSpPr/>
          <p:nvPr/>
        </p:nvSpPr>
        <p:spPr>
          <a:xfrm>
            <a:off x="182055" y="1779662"/>
            <a:ext cx="8496944" cy="1395254"/>
          </a:xfrm>
          <a:prstGeom prst="rect">
            <a:avLst/>
          </a:prstGeom>
        </p:spPr>
        <p:txBody>
          <a:bodyPr wrap="square">
            <a:spAutoFit/>
          </a:bodyPr>
          <a:lstStyle/>
          <a:p>
            <a:pPr marL="12700" algn="ctr">
              <a:lnSpc>
                <a:spcPct val="100000"/>
              </a:lnSpc>
              <a:spcBef>
                <a:spcPts val="775"/>
              </a:spcBef>
              <a:spcAft>
                <a:spcPts val="1200"/>
              </a:spcAft>
            </a:pPr>
            <a:r>
              <a:rPr lang="tr-TR" sz="3400" b="1" spc="-10" dirty="0" smtClean="0">
                <a:solidFill>
                  <a:srgbClr val="0070C0"/>
                </a:solidFill>
                <a:cs typeface="Calibri"/>
              </a:rPr>
              <a:t>ÜÇÜNCÜ BÖLÜM</a:t>
            </a:r>
          </a:p>
          <a:p>
            <a:pPr marL="12700" algn="ctr">
              <a:lnSpc>
                <a:spcPct val="100000"/>
              </a:lnSpc>
              <a:spcBef>
                <a:spcPts val="775"/>
              </a:spcBef>
              <a:spcAft>
                <a:spcPts val="1200"/>
              </a:spcAft>
            </a:pPr>
            <a:r>
              <a:rPr lang="tr-TR" sz="3400" b="1" spc="-10" dirty="0" smtClean="0">
                <a:solidFill>
                  <a:srgbClr val="0070C0"/>
                </a:solidFill>
                <a:cs typeface="Calibri"/>
              </a:rPr>
              <a:t>DEFTER, BELGE VE CETVELLER</a:t>
            </a:r>
            <a:endParaRPr lang="tr-TR" sz="3400" b="1" spc="-10" dirty="0">
              <a:solidFill>
                <a:srgbClr val="0070C0"/>
              </a:solidFill>
              <a:cs typeface="Calibri"/>
            </a:endParaRPr>
          </a:p>
        </p:txBody>
      </p:sp>
    </p:spTree>
    <p:extLst>
      <p:ext uri="{BB962C8B-B14F-4D97-AF65-F5344CB8AC3E}">
        <p14:creationId xmlns:p14="http://schemas.microsoft.com/office/powerpoint/2010/main" val="1824190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0" y="0"/>
            <a:ext cx="9144000" cy="555526"/>
          </a:xfrm>
          <a:solidFill>
            <a:schemeClr val="accent1">
              <a:lumMod val="75000"/>
            </a:schemeClr>
          </a:solidFill>
          <a:ln>
            <a:noFill/>
          </a:ln>
        </p:spPr>
        <p:txBody>
          <a:bodyPr>
            <a:normAutofit fontScale="90000"/>
          </a:bodyPr>
          <a:lstStyle/>
          <a:p>
            <a:r>
              <a:rPr lang="tr-TR" sz="3200" b="1" dirty="0" smtClean="0">
                <a:solidFill>
                  <a:schemeClr val="bg1">
                    <a:lumMod val="95000"/>
                  </a:schemeClr>
                </a:solidFill>
                <a:latin typeface="Calibri" pitchFamily="34" charset="0"/>
                <a:cs typeface="Calibri" pitchFamily="34" charset="0"/>
              </a:rPr>
              <a:t>TAŞINIR MAL YÖNETMELİĞİ</a:t>
            </a:r>
            <a:endParaRPr lang="tr-TR" sz="3200" b="1" dirty="0">
              <a:solidFill>
                <a:schemeClr val="bg1">
                  <a:lumMod val="95000"/>
                </a:schemeClr>
              </a:solidFill>
              <a:latin typeface="Calibri" pitchFamily="34" charset="0"/>
              <a:cs typeface="Calibri" pitchFamily="34" charset="0"/>
            </a:endParaRPr>
          </a:p>
        </p:txBody>
      </p:sp>
      <p:sp>
        <p:nvSpPr>
          <p:cNvPr id="3" name="Dikdörtgen 2"/>
          <p:cNvSpPr/>
          <p:nvPr/>
        </p:nvSpPr>
        <p:spPr>
          <a:xfrm>
            <a:off x="0" y="915566"/>
            <a:ext cx="8861055" cy="4371950"/>
          </a:xfrm>
          <a:prstGeom prst="rect">
            <a:avLst/>
          </a:prstGeom>
        </p:spPr>
        <p:txBody>
          <a:bodyPr/>
          <a:lstStyle/>
          <a:p>
            <a:endParaRPr lang="tr-TR" dirty="0"/>
          </a:p>
        </p:txBody>
      </p:sp>
      <p:sp>
        <p:nvSpPr>
          <p:cNvPr id="5" name="Dikdörtgen 4"/>
          <p:cNvSpPr/>
          <p:nvPr/>
        </p:nvSpPr>
        <p:spPr>
          <a:xfrm>
            <a:off x="251520" y="771550"/>
            <a:ext cx="8496944" cy="2657138"/>
          </a:xfrm>
          <a:prstGeom prst="rect">
            <a:avLst/>
          </a:prstGeom>
        </p:spPr>
        <p:txBody>
          <a:bodyPr wrap="square">
            <a:spAutoFit/>
          </a:bodyPr>
          <a:lstStyle/>
          <a:p>
            <a:pPr marL="12700" algn="just">
              <a:lnSpc>
                <a:spcPct val="100000"/>
              </a:lnSpc>
              <a:spcBef>
                <a:spcPts val="775"/>
              </a:spcBef>
              <a:spcAft>
                <a:spcPts val="1200"/>
              </a:spcAft>
            </a:pPr>
            <a:endParaRPr lang="tr-TR" sz="2000" b="1" spc="-10" dirty="0">
              <a:solidFill>
                <a:schemeClr val="tx2"/>
              </a:solidFill>
              <a:cs typeface="Calibri"/>
            </a:endParaRPr>
          </a:p>
          <a:p>
            <a:pPr marL="12700" algn="just">
              <a:lnSpc>
                <a:spcPct val="100000"/>
              </a:lnSpc>
              <a:spcBef>
                <a:spcPts val="775"/>
              </a:spcBef>
              <a:spcAft>
                <a:spcPts val="1200"/>
              </a:spcAft>
            </a:pPr>
            <a:endParaRPr lang="tr-TR" sz="2000" b="1" spc="-10" dirty="0" smtClean="0">
              <a:solidFill>
                <a:schemeClr val="tx2"/>
              </a:solidFill>
              <a:cs typeface="Calibri"/>
            </a:endParaRPr>
          </a:p>
          <a:p>
            <a:pPr marL="12700" algn="just">
              <a:lnSpc>
                <a:spcPct val="100000"/>
              </a:lnSpc>
              <a:spcBef>
                <a:spcPts val="775"/>
              </a:spcBef>
              <a:spcAft>
                <a:spcPts val="1200"/>
              </a:spcAft>
            </a:pPr>
            <a:endParaRPr lang="tr-TR" sz="2000" b="1" spc="-10" dirty="0">
              <a:solidFill>
                <a:schemeClr val="tx2"/>
              </a:solidFill>
              <a:cs typeface="Calibri"/>
            </a:endParaRPr>
          </a:p>
          <a:p>
            <a:pPr marL="12700" algn="just">
              <a:lnSpc>
                <a:spcPct val="100000"/>
              </a:lnSpc>
              <a:spcBef>
                <a:spcPts val="775"/>
              </a:spcBef>
              <a:spcAft>
                <a:spcPts val="1200"/>
              </a:spcAft>
            </a:pPr>
            <a:endParaRPr lang="tr-TR" sz="2000" b="1" spc="-10" dirty="0" smtClean="0">
              <a:solidFill>
                <a:schemeClr val="tx2"/>
              </a:solidFill>
              <a:cs typeface="Calibri"/>
            </a:endParaRPr>
          </a:p>
          <a:p>
            <a:pPr marL="12700" algn="just">
              <a:lnSpc>
                <a:spcPct val="100000"/>
              </a:lnSpc>
              <a:spcBef>
                <a:spcPts val="775"/>
              </a:spcBef>
              <a:spcAft>
                <a:spcPts val="1200"/>
              </a:spcAft>
            </a:pPr>
            <a:endParaRPr lang="tr-TR" sz="2000" b="1" spc="-10" dirty="0" smtClean="0">
              <a:cs typeface="Calibri"/>
            </a:endParaRPr>
          </a:p>
        </p:txBody>
      </p:sp>
      <p:pic>
        <p:nvPicPr>
          <p:cNvPr id="6" name="Picture 2" descr="C:\Documents and Settings\Administrator\Local Settings\Temporary Internet Files\Content.IE5\A9R1JF1E\MC900279126[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98776" y="555526"/>
            <a:ext cx="1389147" cy="1145449"/>
          </a:xfrm>
          <a:prstGeom prst="rect">
            <a:avLst/>
          </a:prstGeom>
          <a:noFill/>
          <a:extLst>
            <a:ext uri="{909E8E84-426E-40DD-AFC4-6F175D3DCCD1}">
              <a14:hiddenFill xmlns:a14="http://schemas.microsoft.com/office/drawing/2010/main">
                <a:solidFill>
                  <a:srgbClr val="FFFFFF"/>
                </a:solidFill>
              </a14:hiddenFill>
            </a:ext>
          </a:extLst>
        </p:spPr>
      </p:pic>
      <p:pic>
        <p:nvPicPr>
          <p:cNvPr id="4" name="Resim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750" y="1563638"/>
            <a:ext cx="8916173" cy="2430991"/>
          </a:xfrm>
          <a:prstGeom prst="rect">
            <a:avLst/>
          </a:prstGeom>
        </p:spPr>
      </p:pic>
    </p:spTree>
    <p:extLst>
      <p:ext uri="{BB962C8B-B14F-4D97-AF65-F5344CB8AC3E}">
        <p14:creationId xmlns:p14="http://schemas.microsoft.com/office/powerpoint/2010/main" val="4223570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0" y="0"/>
            <a:ext cx="9144000" cy="555526"/>
          </a:xfrm>
          <a:solidFill>
            <a:schemeClr val="accent1">
              <a:lumMod val="75000"/>
            </a:schemeClr>
          </a:solidFill>
          <a:ln>
            <a:noFill/>
          </a:ln>
        </p:spPr>
        <p:txBody>
          <a:bodyPr>
            <a:normAutofit fontScale="90000"/>
          </a:bodyPr>
          <a:lstStyle/>
          <a:p>
            <a:r>
              <a:rPr lang="tr-TR" sz="3200" b="1" dirty="0" smtClean="0">
                <a:solidFill>
                  <a:schemeClr val="bg1">
                    <a:lumMod val="95000"/>
                  </a:schemeClr>
                </a:solidFill>
                <a:latin typeface="Calibri" pitchFamily="34" charset="0"/>
                <a:cs typeface="Calibri" pitchFamily="34" charset="0"/>
              </a:rPr>
              <a:t>TAŞINIR MAL YÖNETMELİĞİ</a:t>
            </a:r>
            <a:endParaRPr lang="tr-TR" sz="3200" b="1" dirty="0">
              <a:solidFill>
                <a:schemeClr val="bg1">
                  <a:lumMod val="95000"/>
                </a:schemeClr>
              </a:solidFill>
              <a:latin typeface="Calibri" pitchFamily="34" charset="0"/>
              <a:cs typeface="Calibri" pitchFamily="34" charset="0"/>
            </a:endParaRPr>
          </a:p>
        </p:txBody>
      </p:sp>
      <p:sp>
        <p:nvSpPr>
          <p:cNvPr id="3" name="Dikdörtgen 2"/>
          <p:cNvSpPr/>
          <p:nvPr/>
        </p:nvSpPr>
        <p:spPr>
          <a:xfrm>
            <a:off x="0" y="915566"/>
            <a:ext cx="8861055" cy="4371950"/>
          </a:xfrm>
          <a:prstGeom prst="rect">
            <a:avLst/>
          </a:prstGeom>
        </p:spPr>
        <p:txBody>
          <a:bodyPr/>
          <a:lstStyle/>
          <a:p>
            <a:endParaRPr lang="tr-TR" dirty="0"/>
          </a:p>
        </p:txBody>
      </p:sp>
      <p:sp>
        <p:nvSpPr>
          <p:cNvPr id="5" name="Dikdörtgen 4"/>
          <p:cNvSpPr/>
          <p:nvPr/>
        </p:nvSpPr>
        <p:spPr>
          <a:xfrm>
            <a:off x="251520" y="763201"/>
            <a:ext cx="8496944" cy="4037003"/>
          </a:xfrm>
          <a:prstGeom prst="rect">
            <a:avLst/>
          </a:prstGeom>
        </p:spPr>
        <p:txBody>
          <a:bodyPr wrap="square">
            <a:spAutoFit/>
          </a:bodyPr>
          <a:lstStyle/>
          <a:p>
            <a:pPr marL="12700" algn="just">
              <a:lnSpc>
                <a:spcPct val="100000"/>
              </a:lnSpc>
              <a:spcBef>
                <a:spcPts val="775"/>
              </a:spcBef>
              <a:spcAft>
                <a:spcPts val="1200"/>
              </a:spcAft>
            </a:pPr>
            <a:r>
              <a:rPr lang="tr-TR" sz="1600" b="1" dirty="0" smtClean="0">
                <a:solidFill>
                  <a:srgbClr val="0070C0"/>
                </a:solidFill>
              </a:rPr>
              <a:t>Defterler (Madde 9)</a:t>
            </a:r>
          </a:p>
          <a:p>
            <a:pPr marL="12700" algn="just">
              <a:spcBef>
                <a:spcPts val="775"/>
              </a:spcBef>
              <a:spcAft>
                <a:spcPts val="1200"/>
              </a:spcAft>
            </a:pPr>
            <a:r>
              <a:rPr lang="tr-TR" sz="1400" b="1" spc="-10" dirty="0" smtClean="0">
                <a:solidFill>
                  <a:srgbClr val="0070C0"/>
                </a:solidFill>
                <a:cs typeface="Calibri"/>
              </a:rPr>
              <a:t>a) Tüketim </a:t>
            </a:r>
            <a:r>
              <a:rPr lang="tr-TR" sz="1400" b="1" spc="-10" dirty="0">
                <a:solidFill>
                  <a:srgbClr val="0070C0"/>
                </a:solidFill>
                <a:cs typeface="Calibri"/>
              </a:rPr>
              <a:t>Malzemeleri Defteri:</a:t>
            </a:r>
            <a:r>
              <a:rPr lang="tr-TR" sz="1400" spc="-10" dirty="0">
                <a:cs typeface="Calibri"/>
              </a:rPr>
              <a:t> Bu defter, Taşınır Kod Listesinde gösterilen tüketim malzemelerinin giriş ve çıkış kayıtları için kullanılır</a:t>
            </a:r>
            <a:r>
              <a:rPr lang="tr-TR" sz="1400" spc="-10" dirty="0" smtClean="0">
                <a:cs typeface="Calibri"/>
              </a:rPr>
              <a:t>.</a:t>
            </a:r>
          </a:p>
          <a:p>
            <a:pPr marL="12700" algn="just">
              <a:spcBef>
                <a:spcPts val="775"/>
              </a:spcBef>
              <a:spcAft>
                <a:spcPts val="1200"/>
              </a:spcAft>
            </a:pPr>
            <a:r>
              <a:rPr lang="tr-TR" sz="1400" b="1" dirty="0" smtClean="0">
                <a:solidFill>
                  <a:srgbClr val="0070C0"/>
                </a:solidFill>
              </a:rPr>
              <a:t>b) Dayanıklı </a:t>
            </a:r>
            <a:r>
              <a:rPr lang="tr-TR" sz="1400" b="1" dirty="0">
                <a:solidFill>
                  <a:srgbClr val="0070C0"/>
                </a:solidFill>
              </a:rPr>
              <a:t>Taşınırlar Defteri:</a:t>
            </a:r>
            <a:r>
              <a:rPr lang="tr-TR" sz="1400" dirty="0">
                <a:solidFill>
                  <a:srgbClr val="0070C0"/>
                </a:solidFill>
              </a:rPr>
              <a:t> </a:t>
            </a:r>
            <a:r>
              <a:rPr lang="tr-TR" sz="1400" dirty="0"/>
              <a:t>Bu defter, Taşınır Kod Listesinde gösterilen dayanıklı taşınırların kayıtları için kullanılır. Her bir dayanıklı taşınıra ait giriş ve çıkış kayıtları ayrı yapılır</a:t>
            </a:r>
            <a:r>
              <a:rPr lang="tr-TR" sz="1400" dirty="0" smtClean="0"/>
              <a:t>.</a:t>
            </a:r>
          </a:p>
          <a:p>
            <a:pPr marL="12700" algn="just">
              <a:spcBef>
                <a:spcPts val="775"/>
              </a:spcBef>
              <a:spcAft>
                <a:spcPts val="1200"/>
              </a:spcAft>
            </a:pPr>
            <a:r>
              <a:rPr lang="tr-TR" sz="1400" b="1" dirty="0" smtClean="0">
                <a:solidFill>
                  <a:srgbClr val="0070C0"/>
                </a:solidFill>
              </a:rPr>
              <a:t>c) Müze </a:t>
            </a:r>
            <a:r>
              <a:rPr lang="tr-TR" sz="1400" b="1" dirty="0">
                <a:solidFill>
                  <a:srgbClr val="0070C0"/>
                </a:solidFill>
              </a:rPr>
              <a:t>Defteri:</a:t>
            </a:r>
            <a:r>
              <a:rPr lang="tr-TR" sz="1400" dirty="0"/>
              <a:t> Bu defter, müzelerde sergilenen veya sergilenmek üzere muhafaza altında bulundurulan taşınırlar için tutulur. Her bir taşınır için ayrı kayıt yapılır</a:t>
            </a:r>
            <a:r>
              <a:rPr lang="tr-TR" sz="1400" dirty="0" smtClean="0"/>
              <a:t>.</a:t>
            </a:r>
          </a:p>
          <a:p>
            <a:pPr marL="12700" algn="just">
              <a:spcBef>
                <a:spcPts val="775"/>
              </a:spcBef>
              <a:spcAft>
                <a:spcPts val="1200"/>
              </a:spcAft>
            </a:pPr>
            <a:r>
              <a:rPr lang="tr-TR" sz="1400" b="1" dirty="0">
                <a:solidFill>
                  <a:srgbClr val="0070C0"/>
                </a:solidFill>
              </a:rPr>
              <a:t>ç) Kütüphane Defteri:</a:t>
            </a:r>
            <a:r>
              <a:rPr lang="tr-TR" sz="1400" dirty="0"/>
              <a:t> Bu defter, kütüphanelerdeki yazma ve basma nadir eserler ile kitap ve kitap dışı materyal için tutulur. Her bir taşınır için ayrı kayıt yapılır</a:t>
            </a:r>
            <a:r>
              <a:rPr lang="tr-TR" sz="1400" dirty="0" smtClean="0"/>
              <a:t>.</a:t>
            </a:r>
          </a:p>
          <a:p>
            <a:pPr marL="12700" algn="just">
              <a:spcBef>
                <a:spcPts val="775"/>
              </a:spcBef>
              <a:spcAft>
                <a:spcPts val="1200"/>
              </a:spcAft>
            </a:pPr>
            <a:r>
              <a:rPr lang="tr-TR" sz="1500" b="1" spc="-10" dirty="0">
                <a:cs typeface="Calibri"/>
              </a:rPr>
              <a:t>*</a:t>
            </a:r>
            <a:r>
              <a:rPr lang="tr-TR" sz="1500" b="1" spc="-10" dirty="0">
                <a:solidFill>
                  <a:srgbClr val="002060"/>
                </a:solidFill>
                <a:cs typeface="Calibri"/>
              </a:rPr>
              <a:t> </a:t>
            </a:r>
            <a:r>
              <a:rPr lang="tr-TR" sz="1500" b="1" spc="-10" dirty="0">
                <a:cs typeface="Calibri"/>
              </a:rPr>
              <a:t>Bakanlık bu Yönetmeliğin uygulanmasında kullanılacak olan </a:t>
            </a:r>
            <a:r>
              <a:rPr lang="tr-TR" sz="1500" b="1" spc="-10" dirty="0" smtClean="0">
                <a:cs typeface="Calibri"/>
              </a:rPr>
              <a:t>defterlerin </a:t>
            </a:r>
            <a:r>
              <a:rPr lang="tr-TR" sz="1500" b="1" spc="-10" dirty="0">
                <a:cs typeface="Calibri"/>
              </a:rPr>
              <a:t>şekli ve formatı ile örneklerini belirlemeye ve bunlarda değişiklik yapmaya yetkilidir. Bakanlık, oluşturduğu defter örneklerinin güncel hâlini Bakanlık internet sitesinin ilgili bölümünde yayımlar</a:t>
            </a:r>
            <a:r>
              <a:rPr lang="tr-TR" sz="1500" b="1" spc="-10" dirty="0" smtClean="0">
                <a:cs typeface="Calibri"/>
              </a:rPr>
              <a:t>.</a:t>
            </a:r>
            <a:endParaRPr lang="tr-TR" sz="1500" dirty="0"/>
          </a:p>
        </p:txBody>
      </p:sp>
      <p:pic>
        <p:nvPicPr>
          <p:cNvPr id="6" name="Picture 2" descr="C:\Documents and Settings\Administrator\Local Settings\Temporary Internet Files\Content.IE5\A9R1JF1E\MC900279126[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24328" y="555527"/>
            <a:ext cx="1463595" cy="720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4333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0" y="0"/>
            <a:ext cx="9144000" cy="555526"/>
          </a:xfrm>
          <a:solidFill>
            <a:schemeClr val="accent1">
              <a:lumMod val="75000"/>
            </a:schemeClr>
          </a:solidFill>
          <a:ln>
            <a:noFill/>
          </a:ln>
        </p:spPr>
        <p:txBody>
          <a:bodyPr>
            <a:normAutofit fontScale="90000"/>
          </a:bodyPr>
          <a:lstStyle/>
          <a:p>
            <a:r>
              <a:rPr lang="tr-TR" sz="3200" b="1" dirty="0" smtClean="0">
                <a:solidFill>
                  <a:schemeClr val="bg1">
                    <a:lumMod val="95000"/>
                  </a:schemeClr>
                </a:solidFill>
                <a:latin typeface="Calibri" pitchFamily="34" charset="0"/>
                <a:cs typeface="Calibri" pitchFamily="34" charset="0"/>
              </a:rPr>
              <a:t>TAŞINIR MAL YÖNETMELİĞİ</a:t>
            </a:r>
            <a:endParaRPr lang="tr-TR" sz="3200" b="1" dirty="0">
              <a:solidFill>
                <a:schemeClr val="bg1">
                  <a:lumMod val="95000"/>
                </a:schemeClr>
              </a:solidFill>
              <a:latin typeface="Calibri" pitchFamily="34" charset="0"/>
              <a:cs typeface="Calibri" pitchFamily="34" charset="0"/>
            </a:endParaRPr>
          </a:p>
        </p:txBody>
      </p:sp>
      <p:sp>
        <p:nvSpPr>
          <p:cNvPr id="3" name="Dikdörtgen 2"/>
          <p:cNvSpPr/>
          <p:nvPr/>
        </p:nvSpPr>
        <p:spPr>
          <a:xfrm>
            <a:off x="0" y="915566"/>
            <a:ext cx="8861055" cy="4371950"/>
          </a:xfrm>
          <a:prstGeom prst="rect">
            <a:avLst/>
          </a:prstGeom>
        </p:spPr>
        <p:txBody>
          <a:bodyPr/>
          <a:lstStyle/>
          <a:p>
            <a:endParaRPr lang="tr-TR" dirty="0"/>
          </a:p>
        </p:txBody>
      </p:sp>
      <p:sp>
        <p:nvSpPr>
          <p:cNvPr id="5" name="Dikdörtgen 4"/>
          <p:cNvSpPr/>
          <p:nvPr/>
        </p:nvSpPr>
        <p:spPr>
          <a:xfrm>
            <a:off x="251520" y="699542"/>
            <a:ext cx="7347256" cy="4260141"/>
          </a:xfrm>
          <a:prstGeom prst="rect">
            <a:avLst/>
          </a:prstGeom>
        </p:spPr>
        <p:txBody>
          <a:bodyPr wrap="square">
            <a:spAutoFit/>
          </a:bodyPr>
          <a:lstStyle/>
          <a:p>
            <a:pPr marL="12700" algn="just">
              <a:lnSpc>
                <a:spcPct val="100000"/>
              </a:lnSpc>
              <a:spcBef>
                <a:spcPts val="775"/>
              </a:spcBef>
              <a:spcAft>
                <a:spcPts val="800"/>
              </a:spcAft>
            </a:pPr>
            <a:r>
              <a:rPr lang="tr-TR" sz="1600" b="1" spc="-10" dirty="0" smtClean="0">
                <a:solidFill>
                  <a:srgbClr val="0070C0"/>
                </a:solidFill>
                <a:cs typeface="Calibri"/>
              </a:rPr>
              <a:t>Belge ve cetveller (Madde 10)</a:t>
            </a:r>
          </a:p>
          <a:p>
            <a:pPr marL="298450" indent="-285750" algn="just">
              <a:lnSpc>
                <a:spcPct val="100000"/>
              </a:lnSpc>
              <a:spcBef>
                <a:spcPts val="100"/>
              </a:spcBef>
              <a:spcAft>
                <a:spcPts val="100"/>
              </a:spcAft>
              <a:buFont typeface="Wingdings" panose="05000000000000000000" pitchFamily="2" charset="2"/>
              <a:buChar char="Ø"/>
            </a:pPr>
            <a:r>
              <a:rPr lang="tr-TR" sz="1500" b="1" spc="-10" dirty="0">
                <a:cs typeface="Calibri"/>
              </a:rPr>
              <a:t>Varlık İşlem </a:t>
            </a:r>
            <a:r>
              <a:rPr lang="tr-TR" sz="1500" b="1" spc="-10" dirty="0" smtClean="0">
                <a:cs typeface="Calibri"/>
              </a:rPr>
              <a:t>Fişi</a:t>
            </a:r>
          </a:p>
          <a:p>
            <a:pPr marL="298450" indent="-285750" algn="just">
              <a:lnSpc>
                <a:spcPct val="100000"/>
              </a:lnSpc>
              <a:spcBef>
                <a:spcPts val="100"/>
              </a:spcBef>
              <a:spcAft>
                <a:spcPts val="100"/>
              </a:spcAft>
              <a:buFont typeface="Wingdings" panose="05000000000000000000" pitchFamily="2" charset="2"/>
              <a:buChar char="Ø"/>
            </a:pPr>
            <a:r>
              <a:rPr lang="tr-TR" sz="1500" b="1" spc="-10" dirty="0">
                <a:cs typeface="Calibri"/>
              </a:rPr>
              <a:t>Taşınır Teslim </a:t>
            </a:r>
            <a:r>
              <a:rPr lang="tr-TR" sz="1500" b="1" spc="-10" dirty="0" smtClean="0">
                <a:cs typeface="Calibri"/>
              </a:rPr>
              <a:t>Belgesi</a:t>
            </a:r>
          </a:p>
          <a:p>
            <a:pPr marL="298450" indent="-285750" algn="just">
              <a:lnSpc>
                <a:spcPct val="100000"/>
              </a:lnSpc>
              <a:spcBef>
                <a:spcPts val="100"/>
              </a:spcBef>
              <a:spcAft>
                <a:spcPts val="100"/>
              </a:spcAft>
              <a:buFont typeface="Wingdings" panose="05000000000000000000" pitchFamily="2" charset="2"/>
              <a:buChar char="Ø"/>
            </a:pPr>
            <a:r>
              <a:rPr lang="tr-TR" sz="1500" b="1" spc="-10" dirty="0">
                <a:cs typeface="Calibri"/>
              </a:rPr>
              <a:t>Taşınır İstek </a:t>
            </a:r>
            <a:r>
              <a:rPr lang="tr-TR" sz="1500" b="1" spc="-10" dirty="0" smtClean="0">
                <a:cs typeface="Calibri"/>
              </a:rPr>
              <a:t>Belgesi</a:t>
            </a:r>
          </a:p>
          <a:p>
            <a:pPr marL="298450" indent="-285750" algn="just">
              <a:lnSpc>
                <a:spcPct val="100000"/>
              </a:lnSpc>
              <a:spcBef>
                <a:spcPts val="100"/>
              </a:spcBef>
              <a:spcAft>
                <a:spcPts val="100"/>
              </a:spcAft>
              <a:buFont typeface="Wingdings" panose="05000000000000000000" pitchFamily="2" charset="2"/>
              <a:buChar char="Ø"/>
            </a:pPr>
            <a:r>
              <a:rPr lang="tr-TR" sz="1500" b="1" spc="-10" dirty="0">
                <a:cs typeface="Calibri"/>
              </a:rPr>
              <a:t>Dayanıklı Taşınırlar </a:t>
            </a:r>
            <a:r>
              <a:rPr lang="tr-TR" sz="1500" b="1" spc="-10" dirty="0" smtClean="0">
                <a:cs typeface="Calibri"/>
              </a:rPr>
              <a:t>Listesi</a:t>
            </a:r>
          </a:p>
          <a:p>
            <a:pPr marL="298450" indent="-285750" algn="just">
              <a:lnSpc>
                <a:spcPct val="100000"/>
              </a:lnSpc>
              <a:spcBef>
                <a:spcPts val="100"/>
              </a:spcBef>
              <a:spcAft>
                <a:spcPts val="100"/>
              </a:spcAft>
              <a:buFont typeface="Wingdings" panose="05000000000000000000" pitchFamily="2" charset="2"/>
              <a:buChar char="Ø"/>
            </a:pPr>
            <a:r>
              <a:rPr lang="tr-TR" sz="1500" b="1" spc="-10" dirty="0">
                <a:cs typeface="Calibri"/>
              </a:rPr>
              <a:t>Taşınır Geçici </a:t>
            </a:r>
            <a:r>
              <a:rPr lang="tr-TR" sz="1500" b="1" spc="-10" dirty="0" smtClean="0">
                <a:cs typeface="Calibri"/>
              </a:rPr>
              <a:t>Alındısı</a:t>
            </a:r>
          </a:p>
          <a:p>
            <a:pPr marL="298450" indent="-285750" algn="just">
              <a:lnSpc>
                <a:spcPct val="100000"/>
              </a:lnSpc>
              <a:spcBef>
                <a:spcPts val="100"/>
              </a:spcBef>
              <a:spcAft>
                <a:spcPts val="100"/>
              </a:spcAft>
              <a:buFont typeface="Wingdings" panose="05000000000000000000" pitchFamily="2" charset="2"/>
              <a:buChar char="Ø"/>
            </a:pPr>
            <a:r>
              <a:rPr lang="tr-TR" sz="1500" b="1" spc="-10" dirty="0">
                <a:cs typeface="Calibri"/>
              </a:rPr>
              <a:t>Kayıttan Düşme Teklif ve Onay </a:t>
            </a:r>
            <a:r>
              <a:rPr lang="tr-TR" sz="1500" b="1" spc="-10" dirty="0" smtClean="0">
                <a:cs typeface="Calibri"/>
              </a:rPr>
              <a:t>Tutanağı</a:t>
            </a:r>
          </a:p>
          <a:p>
            <a:pPr marL="298450" indent="-285750" algn="just">
              <a:lnSpc>
                <a:spcPct val="100000"/>
              </a:lnSpc>
              <a:spcBef>
                <a:spcPts val="100"/>
              </a:spcBef>
              <a:spcAft>
                <a:spcPts val="100"/>
              </a:spcAft>
              <a:buFont typeface="Wingdings" panose="05000000000000000000" pitchFamily="2" charset="2"/>
              <a:buChar char="Ø"/>
            </a:pPr>
            <a:r>
              <a:rPr lang="pt-BR" sz="1500" b="1" spc="-10" dirty="0">
                <a:cs typeface="Calibri"/>
              </a:rPr>
              <a:t>Ambar Devir ve Teslim </a:t>
            </a:r>
            <a:r>
              <a:rPr lang="pt-BR" sz="1500" b="1" spc="-10" dirty="0" smtClean="0">
                <a:cs typeface="Calibri"/>
              </a:rPr>
              <a:t>Tutanağı</a:t>
            </a:r>
            <a:endParaRPr lang="tr-TR" sz="1500" b="1" spc="-10" dirty="0" smtClean="0">
              <a:cs typeface="Calibri"/>
            </a:endParaRPr>
          </a:p>
          <a:p>
            <a:pPr marL="298450" indent="-285750" algn="just">
              <a:lnSpc>
                <a:spcPct val="100000"/>
              </a:lnSpc>
              <a:spcBef>
                <a:spcPts val="100"/>
              </a:spcBef>
              <a:spcAft>
                <a:spcPts val="100"/>
              </a:spcAft>
              <a:buFont typeface="Wingdings" panose="05000000000000000000" pitchFamily="2" charset="2"/>
              <a:buChar char="Ø"/>
            </a:pPr>
            <a:r>
              <a:rPr lang="tr-TR" sz="1500" b="1" spc="-10" dirty="0">
                <a:cs typeface="Calibri"/>
              </a:rPr>
              <a:t>Sayım </a:t>
            </a:r>
            <a:r>
              <a:rPr lang="tr-TR" sz="1500" b="1" spc="-10" dirty="0" smtClean="0">
                <a:cs typeface="Calibri"/>
              </a:rPr>
              <a:t>Tutanağı</a:t>
            </a:r>
          </a:p>
          <a:p>
            <a:pPr marL="298450" indent="-285750" algn="just">
              <a:lnSpc>
                <a:spcPct val="100000"/>
              </a:lnSpc>
              <a:spcBef>
                <a:spcPts val="100"/>
              </a:spcBef>
              <a:spcAft>
                <a:spcPts val="100"/>
              </a:spcAft>
              <a:buFont typeface="Wingdings" panose="05000000000000000000" pitchFamily="2" charset="2"/>
              <a:buChar char="Ø"/>
            </a:pPr>
            <a:r>
              <a:rPr lang="tr-TR" sz="1500" b="1" spc="-10" dirty="0">
                <a:cs typeface="Calibri"/>
              </a:rPr>
              <a:t>Taşınır Sayım ve Döküm </a:t>
            </a:r>
            <a:r>
              <a:rPr lang="tr-TR" sz="1500" b="1" spc="-10" dirty="0" smtClean="0">
                <a:cs typeface="Calibri"/>
              </a:rPr>
              <a:t>Cetveli</a:t>
            </a:r>
          </a:p>
          <a:p>
            <a:pPr marL="298450" indent="-285750" algn="just">
              <a:lnSpc>
                <a:spcPct val="100000"/>
              </a:lnSpc>
              <a:spcBef>
                <a:spcPts val="100"/>
              </a:spcBef>
              <a:spcAft>
                <a:spcPts val="100"/>
              </a:spcAft>
              <a:buFont typeface="Wingdings" panose="05000000000000000000" pitchFamily="2" charset="2"/>
              <a:buChar char="Ø"/>
            </a:pPr>
            <a:r>
              <a:rPr lang="pt-BR" sz="1500" b="1" spc="-10" dirty="0">
                <a:cs typeface="Calibri"/>
              </a:rPr>
              <a:t>Harcama Birimi Taşınır Mal Yönetim Hesabı </a:t>
            </a:r>
            <a:r>
              <a:rPr lang="pt-BR" sz="1500" b="1" spc="-10" dirty="0" smtClean="0">
                <a:cs typeface="Calibri"/>
              </a:rPr>
              <a:t>Cetveli</a:t>
            </a:r>
            <a:endParaRPr lang="tr-TR" sz="1500" b="1" spc="-10" dirty="0" smtClean="0">
              <a:cs typeface="Calibri"/>
            </a:endParaRPr>
          </a:p>
          <a:p>
            <a:pPr marL="298450" indent="-285750" algn="just">
              <a:lnSpc>
                <a:spcPct val="100000"/>
              </a:lnSpc>
              <a:spcBef>
                <a:spcPts val="100"/>
              </a:spcBef>
              <a:spcAft>
                <a:spcPts val="100"/>
              </a:spcAft>
              <a:buFont typeface="Wingdings" panose="05000000000000000000" pitchFamily="2" charset="2"/>
              <a:buChar char="Ø"/>
            </a:pPr>
            <a:r>
              <a:rPr lang="tr-TR" sz="1500" b="1" spc="-10" dirty="0">
                <a:cs typeface="Calibri"/>
              </a:rPr>
              <a:t>Taşınır Hesap </a:t>
            </a:r>
            <a:r>
              <a:rPr lang="tr-TR" sz="1500" b="1" spc="-10" dirty="0" smtClean="0">
                <a:cs typeface="Calibri"/>
              </a:rPr>
              <a:t>Cetveli</a:t>
            </a:r>
          </a:p>
          <a:p>
            <a:pPr marL="298450" indent="-285750" algn="just">
              <a:lnSpc>
                <a:spcPct val="100000"/>
              </a:lnSpc>
              <a:spcBef>
                <a:spcPts val="100"/>
              </a:spcBef>
              <a:spcAft>
                <a:spcPts val="100"/>
              </a:spcAft>
              <a:buFont typeface="Wingdings" panose="05000000000000000000" pitchFamily="2" charset="2"/>
              <a:buChar char="Ø"/>
            </a:pPr>
            <a:r>
              <a:rPr lang="tr-TR" sz="1500" b="1" spc="-10" dirty="0">
                <a:cs typeface="Calibri"/>
              </a:rPr>
              <a:t>İdare Taşınır Mal Yönetimi Ayrıntılı Hesap </a:t>
            </a:r>
            <a:r>
              <a:rPr lang="tr-TR" sz="1500" b="1" spc="-10" dirty="0" smtClean="0">
                <a:cs typeface="Calibri"/>
              </a:rPr>
              <a:t>Cetveli</a:t>
            </a:r>
          </a:p>
          <a:p>
            <a:pPr marL="298450" indent="-285750" algn="just">
              <a:lnSpc>
                <a:spcPct val="100000"/>
              </a:lnSpc>
              <a:spcBef>
                <a:spcPts val="100"/>
              </a:spcBef>
              <a:spcAft>
                <a:spcPts val="100"/>
              </a:spcAft>
              <a:buFont typeface="Wingdings" panose="05000000000000000000" pitchFamily="2" charset="2"/>
              <a:buChar char="Ø"/>
            </a:pPr>
            <a:r>
              <a:rPr lang="tr-TR" sz="1500" b="1" spc="-10" dirty="0">
                <a:cs typeface="Calibri"/>
              </a:rPr>
              <a:t>İdare Taşınır Mal Yönetim Hesabı İcmal </a:t>
            </a:r>
            <a:r>
              <a:rPr lang="tr-TR" sz="1500" b="1" spc="-10" dirty="0" smtClean="0">
                <a:cs typeface="Calibri"/>
              </a:rPr>
              <a:t>Cetveli</a:t>
            </a:r>
          </a:p>
          <a:p>
            <a:pPr marL="298450" indent="-285750" algn="just">
              <a:lnSpc>
                <a:spcPct val="100000"/>
              </a:lnSpc>
              <a:spcBef>
                <a:spcPts val="100"/>
              </a:spcBef>
              <a:spcAft>
                <a:spcPts val="100"/>
              </a:spcAft>
              <a:buFont typeface="Wingdings" panose="05000000000000000000" pitchFamily="2" charset="2"/>
              <a:buChar char="Ø"/>
            </a:pPr>
            <a:r>
              <a:rPr lang="tr-TR" sz="1500" b="1" spc="-10" dirty="0">
                <a:cs typeface="Calibri"/>
              </a:rPr>
              <a:t>Müze/Kütüphane Yönetim Hesabı </a:t>
            </a:r>
            <a:r>
              <a:rPr lang="tr-TR" sz="1500" b="1" spc="-10" dirty="0" smtClean="0">
                <a:cs typeface="Calibri"/>
              </a:rPr>
              <a:t>Cetveli</a:t>
            </a:r>
          </a:p>
          <a:p>
            <a:pPr marL="298450" indent="-285750" algn="just">
              <a:lnSpc>
                <a:spcPct val="100000"/>
              </a:lnSpc>
              <a:spcBef>
                <a:spcPts val="100"/>
              </a:spcBef>
              <a:spcAft>
                <a:spcPts val="100"/>
              </a:spcAft>
              <a:buFont typeface="Wingdings" panose="05000000000000000000" pitchFamily="2" charset="2"/>
              <a:buChar char="Ø"/>
            </a:pPr>
            <a:r>
              <a:rPr lang="tr-TR" sz="1500" b="1" spc="-10" dirty="0">
                <a:cs typeface="Calibri"/>
              </a:rPr>
              <a:t>Tesis Bileşenleri </a:t>
            </a:r>
            <a:r>
              <a:rPr lang="tr-TR" sz="1500" b="1" spc="-10" dirty="0" smtClean="0">
                <a:cs typeface="Calibri"/>
              </a:rPr>
              <a:t>Cetveli</a:t>
            </a:r>
            <a:endParaRPr lang="tr-TR" sz="1500" b="1" spc="-10" dirty="0">
              <a:solidFill>
                <a:schemeClr val="tx2"/>
              </a:solidFill>
              <a:cs typeface="Calibri"/>
            </a:endParaRPr>
          </a:p>
        </p:txBody>
      </p:sp>
      <p:pic>
        <p:nvPicPr>
          <p:cNvPr id="6" name="Picture 2" descr="C:\Documents and Settings\Administrator\Local Settings\Temporary Internet Files\Content.IE5\A9R1JF1E\MC900279126[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98776" y="555526"/>
            <a:ext cx="1389147" cy="1145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7135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0" y="0"/>
            <a:ext cx="9144000" cy="555526"/>
          </a:xfrm>
          <a:solidFill>
            <a:schemeClr val="accent1">
              <a:lumMod val="75000"/>
            </a:schemeClr>
          </a:solidFill>
          <a:ln>
            <a:noFill/>
          </a:ln>
        </p:spPr>
        <p:txBody>
          <a:bodyPr>
            <a:normAutofit fontScale="90000"/>
          </a:bodyPr>
          <a:lstStyle/>
          <a:p>
            <a:r>
              <a:rPr lang="tr-TR" sz="3200" b="1" dirty="0" smtClean="0">
                <a:solidFill>
                  <a:schemeClr val="bg1">
                    <a:lumMod val="95000"/>
                  </a:schemeClr>
                </a:solidFill>
                <a:latin typeface="Calibri" pitchFamily="34" charset="0"/>
                <a:cs typeface="Calibri" pitchFamily="34" charset="0"/>
              </a:rPr>
              <a:t>TAŞINIR MAL YÖNETMELİĞİ</a:t>
            </a:r>
            <a:endParaRPr lang="tr-TR" sz="3200" b="1" dirty="0">
              <a:solidFill>
                <a:schemeClr val="bg1">
                  <a:lumMod val="95000"/>
                </a:schemeClr>
              </a:solidFill>
              <a:latin typeface="Calibri" pitchFamily="34" charset="0"/>
              <a:cs typeface="Calibri" pitchFamily="34" charset="0"/>
            </a:endParaRPr>
          </a:p>
        </p:txBody>
      </p:sp>
      <p:sp>
        <p:nvSpPr>
          <p:cNvPr id="3" name="Dikdörtgen 2"/>
          <p:cNvSpPr/>
          <p:nvPr/>
        </p:nvSpPr>
        <p:spPr>
          <a:xfrm>
            <a:off x="0" y="915566"/>
            <a:ext cx="8861055" cy="4371950"/>
          </a:xfrm>
          <a:prstGeom prst="rect">
            <a:avLst/>
          </a:prstGeom>
        </p:spPr>
        <p:txBody>
          <a:bodyPr/>
          <a:lstStyle/>
          <a:p>
            <a:endParaRPr lang="tr-TR" dirty="0"/>
          </a:p>
        </p:txBody>
      </p:sp>
      <p:sp>
        <p:nvSpPr>
          <p:cNvPr id="5" name="Dikdörtgen 4"/>
          <p:cNvSpPr/>
          <p:nvPr/>
        </p:nvSpPr>
        <p:spPr>
          <a:xfrm>
            <a:off x="251520" y="699542"/>
            <a:ext cx="7416824" cy="3888244"/>
          </a:xfrm>
          <a:prstGeom prst="rect">
            <a:avLst/>
          </a:prstGeom>
        </p:spPr>
        <p:txBody>
          <a:bodyPr wrap="square">
            <a:spAutoFit/>
          </a:bodyPr>
          <a:lstStyle/>
          <a:p>
            <a:pPr marL="12700" algn="just">
              <a:lnSpc>
                <a:spcPct val="100000"/>
              </a:lnSpc>
              <a:spcBef>
                <a:spcPts val="775"/>
              </a:spcBef>
              <a:spcAft>
                <a:spcPts val="800"/>
              </a:spcAft>
            </a:pPr>
            <a:r>
              <a:rPr lang="tr-TR" sz="2200" b="1" spc="-10" dirty="0" smtClean="0">
                <a:solidFill>
                  <a:srgbClr val="0070C0"/>
                </a:solidFill>
                <a:cs typeface="Calibri"/>
              </a:rPr>
              <a:t>Belge ve cetveller (Madde 10)</a:t>
            </a:r>
          </a:p>
          <a:p>
            <a:pPr marL="12700" algn="just">
              <a:lnSpc>
                <a:spcPct val="100000"/>
              </a:lnSpc>
              <a:spcBef>
                <a:spcPts val="775"/>
              </a:spcBef>
              <a:spcAft>
                <a:spcPts val="800"/>
              </a:spcAft>
            </a:pPr>
            <a:r>
              <a:rPr lang="tr-TR" sz="2200" b="1" spc="-10" dirty="0" smtClean="0">
                <a:solidFill>
                  <a:srgbClr val="0070C0"/>
                </a:solidFill>
                <a:cs typeface="Calibri"/>
              </a:rPr>
              <a:t>a) Varlık İşlem Fişi</a:t>
            </a:r>
            <a:r>
              <a:rPr lang="tr-TR" sz="2200" b="1" spc="-10" dirty="0">
                <a:solidFill>
                  <a:srgbClr val="0070C0"/>
                </a:solidFill>
                <a:cs typeface="Calibri"/>
              </a:rPr>
              <a:t>:</a:t>
            </a:r>
            <a:r>
              <a:rPr lang="tr-TR" sz="2200" b="1" spc="-10" dirty="0">
                <a:solidFill>
                  <a:schemeClr val="tx2"/>
                </a:solidFill>
                <a:cs typeface="Calibri"/>
              </a:rPr>
              <a:t> </a:t>
            </a:r>
            <a:r>
              <a:rPr lang="tr-TR" sz="2200" spc="-10" dirty="0">
                <a:cs typeface="Calibri"/>
              </a:rPr>
              <a:t>İlgili mevzuatı çerçevesinde kabul edilerek teslim alınan taşınırların </a:t>
            </a:r>
            <a:r>
              <a:rPr lang="tr-TR" sz="2200" b="1" spc="-10" dirty="0">
                <a:cs typeface="Calibri"/>
              </a:rPr>
              <a:t>girişleri</a:t>
            </a:r>
            <a:r>
              <a:rPr lang="tr-TR" sz="2200" spc="-10" dirty="0">
                <a:cs typeface="Calibri"/>
              </a:rPr>
              <a:t> ile taşınırların </a:t>
            </a:r>
            <a:r>
              <a:rPr lang="tr-TR" sz="2200" b="1" spc="-10" dirty="0">
                <a:cs typeface="Calibri"/>
              </a:rPr>
              <a:t>çıkış</a:t>
            </a:r>
            <a:r>
              <a:rPr lang="tr-TR" sz="2200" spc="-10" dirty="0">
                <a:cs typeface="Calibri"/>
              </a:rPr>
              <a:t> ve </a:t>
            </a:r>
            <a:r>
              <a:rPr lang="tr-TR" sz="2200" b="1" spc="-10" dirty="0">
                <a:cs typeface="Calibri"/>
              </a:rPr>
              <a:t>ambarlar arasında devir işlemlerinde</a:t>
            </a:r>
            <a:r>
              <a:rPr lang="tr-TR" sz="2200" spc="-10" dirty="0">
                <a:cs typeface="Calibri"/>
              </a:rPr>
              <a:t>, dayanıklı taşınırların niteliklerini değiştiren esaslı onarım ve ilaveler sonucu </a:t>
            </a:r>
            <a:r>
              <a:rPr lang="tr-TR" sz="2200" b="1" spc="-10" dirty="0">
                <a:cs typeface="Calibri"/>
              </a:rPr>
              <a:t>değer artışlarında, </a:t>
            </a:r>
            <a:r>
              <a:rPr lang="tr-TR" sz="2200" spc="-10" dirty="0">
                <a:cs typeface="Calibri"/>
              </a:rPr>
              <a:t>kayıtlara esas olmak üzere Varlık İşlem Fişi düzenlenir.</a:t>
            </a:r>
          </a:p>
          <a:p>
            <a:pPr marL="12700" algn="just">
              <a:lnSpc>
                <a:spcPct val="100000"/>
              </a:lnSpc>
              <a:spcBef>
                <a:spcPts val="775"/>
              </a:spcBef>
              <a:spcAft>
                <a:spcPts val="800"/>
              </a:spcAft>
            </a:pPr>
            <a:r>
              <a:rPr lang="tr-TR" sz="2200" spc="-10" dirty="0">
                <a:cs typeface="Calibri"/>
              </a:rPr>
              <a:t>İhtiyaç duyulduğunda kullanılmak üzere satın alınarak </a:t>
            </a:r>
            <a:r>
              <a:rPr lang="tr-TR" sz="2200" b="1" spc="-10" dirty="0">
                <a:cs typeface="Calibri"/>
              </a:rPr>
              <a:t>depolanan</a:t>
            </a:r>
            <a:r>
              <a:rPr lang="tr-TR" sz="2200" spc="-10" dirty="0">
                <a:cs typeface="Calibri"/>
              </a:rPr>
              <a:t> ya da </a:t>
            </a:r>
            <a:r>
              <a:rPr lang="tr-TR" sz="2200" b="1" spc="-10" dirty="0">
                <a:cs typeface="Calibri"/>
              </a:rPr>
              <a:t>arşivlenenler</a:t>
            </a:r>
            <a:r>
              <a:rPr lang="tr-TR" sz="2200" spc="-10" dirty="0">
                <a:cs typeface="Calibri"/>
              </a:rPr>
              <a:t> ile süreli yayınlardan </a:t>
            </a:r>
            <a:r>
              <a:rPr lang="tr-TR" sz="2200" b="1" spc="-10" dirty="0" err="1">
                <a:cs typeface="Calibri"/>
              </a:rPr>
              <a:t>ciltletilmiş</a:t>
            </a:r>
            <a:r>
              <a:rPr lang="tr-TR" sz="2200" b="1" spc="-10" dirty="0">
                <a:cs typeface="Calibri"/>
              </a:rPr>
              <a:t> olanlar hariç</a:t>
            </a:r>
            <a:r>
              <a:rPr lang="tr-TR" sz="2200" spc="-10" dirty="0">
                <a:cs typeface="Calibri"/>
              </a:rPr>
              <a:t> olmak üzere aşağıda sayılan hâllerde </a:t>
            </a:r>
            <a:r>
              <a:rPr lang="tr-TR" sz="2200" b="1" u="sng" spc="-10" dirty="0">
                <a:cs typeface="Calibri"/>
              </a:rPr>
              <a:t>Varlık İşlem Fişi düzenlenmez</a:t>
            </a:r>
            <a:r>
              <a:rPr lang="tr-TR" sz="2200" b="1" u="sng" spc="-10" dirty="0" smtClean="0">
                <a:cs typeface="Calibri"/>
              </a:rPr>
              <a:t>:</a:t>
            </a:r>
          </a:p>
        </p:txBody>
      </p:sp>
      <p:pic>
        <p:nvPicPr>
          <p:cNvPr id="6" name="Picture 2" descr="C:\Documents and Settings\Administrator\Local Settings\Temporary Internet Files\Content.IE5\A9R1JF1E\MC900279126[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98776" y="555526"/>
            <a:ext cx="1389147" cy="1145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6598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0" y="0"/>
            <a:ext cx="9144000" cy="555526"/>
          </a:xfrm>
          <a:solidFill>
            <a:schemeClr val="accent1">
              <a:lumMod val="75000"/>
            </a:schemeClr>
          </a:solidFill>
          <a:ln>
            <a:noFill/>
          </a:ln>
        </p:spPr>
        <p:txBody>
          <a:bodyPr>
            <a:normAutofit fontScale="90000"/>
          </a:bodyPr>
          <a:lstStyle/>
          <a:p>
            <a:r>
              <a:rPr lang="tr-TR" sz="3200" b="1" dirty="0" smtClean="0">
                <a:solidFill>
                  <a:schemeClr val="bg1">
                    <a:lumMod val="95000"/>
                  </a:schemeClr>
                </a:solidFill>
                <a:latin typeface="Calibri" pitchFamily="34" charset="0"/>
                <a:cs typeface="Calibri" pitchFamily="34" charset="0"/>
              </a:rPr>
              <a:t>TAŞINIR MAL YÖNETMELİĞİ</a:t>
            </a:r>
            <a:endParaRPr lang="tr-TR" sz="3200" b="1" dirty="0">
              <a:solidFill>
                <a:schemeClr val="bg1">
                  <a:lumMod val="95000"/>
                </a:schemeClr>
              </a:solidFill>
              <a:latin typeface="Calibri" pitchFamily="34" charset="0"/>
              <a:cs typeface="Calibri" pitchFamily="34" charset="0"/>
            </a:endParaRPr>
          </a:p>
        </p:txBody>
      </p:sp>
      <p:sp>
        <p:nvSpPr>
          <p:cNvPr id="3" name="Dikdörtgen 2"/>
          <p:cNvSpPr/>
          <p:nvPr/>
        </p:nvSpPr>
        <p:spPr>
          <a:xfrm>
            <a:off x="0" y="915566"/>
            <a:ext cx="8861055" cy="4371950"/>
          </a:xfrm>
          <a:prstGeom prst="rect">
            <a:avLst/>
          </a:prstGeom>
        </p:spPr>
        <p:txBody>
          <a:bodyPr/>
          <a:lstStyle/>
          <a:p>
            <a:endParaRPr lang="tr-TR" dirty="0"/>
          </a:p>
        </p:txBody>
      </p:sp>
      <p:sp>
        <p:nvSpPr>
          <p:cNvPr id="5" name="Dikdörtgen 4"/>
          <p:cNvSpPr/>
          <p:nvPr/>
        </p:nvSpPr>
        <p:spPr>
          <a:xfrm>
            <a:off x="251520" y="699542"/>
            <a:ext cx="7416824" cy="5314275"/>
          </a:xfrm>
          <a:prstGeom prst="rect">
            <a:avLst/>
          </a:prstGeom>
        </p:spPr>
        <p:txBody>
          <a:bodyPr wrap="square">
            <a:spAutoFit/>
          </a:bodyPr>
          <a:lstStyle/>
          <a:p>
            <a:pPr marL="12700" algn="just">
              <a:lnSpc>
                <a:spcPct val="100000"/>
              </a:lnSpc>
              <a:spcBef>
                <a:spcPts val="775"/>
              </a:spcBef>
              <a:spcAft>
                <a:spcPts val="800"/>
              </a:spcAft>
            </a:pPr>
            <a:r>
              <a:rPr lang="tr-TR" sz="1600" b="1" spc="-10" dirty="0" smtClean="0">
                <a:solidFill>
                  <a:srgbClr val="0070C0"/>
                </a:solidFill>
                <a:cs typeface="Calibri"/>
              </a:rPr>
              <a:t>Belge ve cetveller (Madde 10-(1)/a) Varlık İşlem Fişi Düzenlenmeyecek Hâller)</a:t>
            </a:r>
          </a:p>
          <a:p>
            <a:pPr marL="12700" algn="just">
              <a:lnSpc>
                <a:spcPct val="100000"/>
              </a:lnSpc>
              <a:spcBef>
                <a:spcPts val="775"/>
              </a:spcBef>
              <a:spcAft>
                <a:spcPts val="800"/>
              </a:spcAft>
            </a:pPr>
            <a:r>
              <a:rPr lang="tr-TR" sz="1600" b="1" spc="-10" dirty="0" smtClean="0">
                <a:cs typeface="Calibri"/>
              </a:rPr>
              <a:t>1)</a:t>
            </a:r>
            <a:r>
              <a:rPr lang="tr-TR" sz="1600" b="1" spc="-10" dirty="0" smtClean="0">
                <a:solidFill>
                  <a:schemeClr val="tx2"/>
                </a:solidFill>
                <a:cs typeface="Calibri"/>
              </a:rPr>
              <a:t> </a:t>
            </a:r>
            <a:r>
              <a:rPr lang="tr-TR" sz="1600" spc="-10" dirty="0" smtClean="0">
                <a:cs typeface="Calibri"/>
              </a:rPr>
              <a:t>Satın </a:t>
            </a:r>
            <a:r>
              <a:rPr lang="tr-TR" sz="1600" spc="-10" dirty="0">
                <a:cs typeface="Calibri"/>
              </a:rPr>
              <a:t>alındığı andan itibaren tüketimi yapılan kum, çakıl, bahçe toprağı, bahçe gübresi ve benzeri maddeler ile iletim ve dağıtım hatlarından sunulan elektrik, su ve doğalgaz </a:t>
            </a:r>
            <a:r>
              <a:rPr lang="tr-TR" sz="1600" spc="-10" dirty="0" smtClean="0">
                <a:cs typeface="Calibri"/>
              </a:rPr>
              <a:t>alımları.</a:t>
            </a:r>
          </a:p>
          <a:p>
            <a:pPr marL="12700" algn="just">
              <a:lnSpc>
                <a:spcPct val="100000"/>
              </a:lnSpc>
              <a:spcBef>
                <a:spcPts val="775"/>
              </a:spcBef>
              <a:spcAft>
                <a:spcPts val="800"/>
              </a:spcAft>
            </a:pPr>
            <a:r>
              <a:rPr lang="tr-TR" sz="1600" b="1" spc="-10" dirty="0">
                <a:cs typeface="Calibri"/>
              </a:rPr>
              <a:t>2)</a:t>
            </a:r>
            <a:r>
              <a:rPr lang="tr-TR" sz="1600" b="1" spc="-10" dirty="0">
                <a:solidFill>
                  <a:srgbClr val="002060"/>
                </a:solidFill>
                <a:cs typeface="Calibri"/>
              </a:rPr>
              <a:t> </a:t>
            </a:r>
            <a:r>
              <a:rPr lang="tr-TR" sz="1600" spc="-10" dirty="0">
                <a:cs typeface="Calibri"/>
              </a:rPr>
              <a:t>Tesis, makine, cihaz, taşıt ve iş makineleri ile demirbaşların servislerince yapılan bakım ve onarımlarında kullanılan yedek parçalar ile doğrudan taşıtların depolarına konulan akaryakıt, likit gaz (LPG) ve </a:t>
            </a:r>
            <a:r>
              <a:rPr lang="tr-TR" sz="1600" spc="-10" dirty="0" smtClean="0">
                <a:cs typeface="Calibri"/>
              </a:rPr>
              <a:t>yağlar.</a:t>
            </a:r>
          </a:p>
          <a:p>
            <a:pPr marL="12700" algn="just">
              <a:lnSpc>
                <a:spcPct val="100000"/>
              </a:lnSpc>
              <a:spcBef>
                <a:spcPts val="775"/>
              </a:spcBef>
              <a:spcAft>
                <a:spcPts val="800"/>
              </a:spcAft>
            </a:pPr>
            <a:r>
              <a:rPr lang="tr-TR" sz="1600" b="1" spc="-10" dirty="0">
                <a:cs typeface="Calibri"/>
              </a:rPr>
              <a:t>3)</a:t>
            </a:r>
            <a:r>
              <a:rPr lang="tr-TR" sz="1600" b="1" spc="-10" dirty="0">
                <a:solidFill>
                  <a:schemeClr val="tx2"/>
                </a:solidFill>
                <a:cs typeface="Calibri"/>
              </a:rPr>
              <a:t> </a:t>
            </a:r>
            <a:r>
              <a:rPr lang="tr-TR" sz="1600" spc="-10" dirty="0">
                <a:cs typeface="Calibri"/>
              </a:rPr>
              <a:t>Kısa sürede tüketilen mutfak tipi tüplere ve yangın söndürme tüplerine yapılan gaz </a:t>
            </a:r>
            <a:r>
              <a:rPr lang="tr-TR" sz="1600" spc="-10" dirty="0" err="1">
                <a:cs typeface="Calibri"/>
              </a:rPr>
              <a:t>dolumları</a:t>
            </a:r>
            <a:r>
              <a:rPr lang="tr-TR" sz="1600" spc="-10" dirty="0">
                <a:cs typeface="Calibri"/>
              </a:rPr>
              <a:t>, laboratuvarlarda bulunan tüplere yapılan gaz ve sıvı </a:t>
            </a:r>
            <a:r>
              <a:rPr lang="tr-TR" sz="1600" spc="-10" dirty="0" err="1">
                <a:cs typeface="Calibri"/>
              </a:rPr>
              <a:t>dolumları</a:t>
            </a:r>
            <a:r>
              <a:rPr lang="tr-TR" sz="1600" spc="-10" dirty="0">
                <a:cs typeface="Calibri"/>
              </a:rPr>
              <a:t>, medikal gaz tüplerine yapılan tıbbi gaz </a:t>
            </a:r>
            <a:r>
              <a:rPr lang="tr-TR" sz="1600" spc="-10" dirty="0" err="1">
                <a:cs typeface="Calibri"/>
              </a:rPr>
              <a:t>dolumları</a:t>
            </a:r>
            <a:r>
              <a:rPr lang="tr-TR" sz="1600" spc="-10" dirty="0">
                <a:cs typeface="Calibri"/>
              </a:rPr>
              <a:t> ile yazıcı kartuşlarının </a:t>
            </a:r>
            <a:r>
              <a:rPr lang="tr-TR" sz="1600" spc="-10" dirty="0" err="1">
                <a:cs typeface="Calibri"/>
              </a:rPr>
              <a:t>dolumları</a:t>
            </a:r>
            <a:r>
              <a:rPr lang="tr-TR" sz="1600" spc="-10" dirty="0" smtClean="0">
                <a:cs typeface="Calibri"/>
              </a:rPr>
              <a:t>.</a:t>
            </a:r>
          </a:p>
          <a:p>
            <a:pPr marL="12700" algn="just">
              <a:spcBef>
                <a:spcPts val="775"/>
              </a:spcBef>
              <a:spcAft>
                <a:spcPts val="800"/>
              </a:spcAft>
            </a:pPr>
            <a:r>
              <a:rPr lang="tr-TR" sz="1600" b="1" dirty="0"/>
              <a:t>4)</a:t>
            </a:r>
            <a:r>
              <a:rPr lang="tr-TR" sz="1600" b="1" dirty="0">
                <a:solidFill>
                  <a:srgbClr val="002060"/>
                </a:solidFill>
              </a:rPr>
              <a:t> </a:t>
            </a:r>
            <a:r>
              <a:rPr lang="tr-TR" sz="1600" dirty="0"/>
              <a:t>Dergi ve gazete gibi süreli yayınlar ile arşivlenme niteliği olmayan kütüphane materyalleri.</a:t>
            </a:r>
          </a:p>
          <a:p>
            <a:pPr marL="12700" algn="just">
              <a:spcBef>
                <a:spcPts val="775"/>
              </a:spcBef>
              <a:spcAft>
                <a:spcPts val="800"/>
              </a:spcAft>
            </a:pPr>
            <a:r>
              <a:rPr lang="tr-TR" sz="1600" b="1" dirty="0"/>
              <a:t>5)</a:t>
            </a:r>
            <a:r>
              <a:rPr lang="tr-TR" sz="1600" b="1" dirty="0">
                <a:solidFill>
                  <a:srgbClr val="002060"/>
                </a:solidFill>
              </a:rPr>
              <a:t> </a:t>
            </a:r>
            <a:r>
              <a:rPr lang="tr-TR" sz="1600" dirty="0"/>
              <a:t>Bütçenin temsil ve tanıtma giderleri tertibinden alınan yiyecek ve içecekler.</a:t>
            </a:r>
          </a:p>
          <a:p>
            <a:pPr marL="12700" algn="just">
              <a:lnSpc>
                <a:spcPct val="100000"/>
              </a:lnSpc>
              <a:spcBef>
                <a:spcPts val="775"/>
              </a:spcBef>
              <a:spcAft>
                <a:spcPts val="800"/>
              </a:spcAft>
            </a:pPr>
            <a:endParaRPr lang="tr-TR" sz="1600" b="1" spc="-10" dirty="0" smtClean="0">
              <a:solidFill>
                <a:schemeClr val="tx2"/>
              </a:solidFill>
              <a:cs typeface="Calibri"/>
            </a:endParaRPr>
          </a:p>
          <a:p>
            <a:pPr marL="12700" algn="just">
              <a:lnSpc>
                <a:spcPct val="100000"/>
              </a:lnSpc>
              <a:spcBef>
                <a:spcPts val="775"/>
              </a:spcBef>
              <a:spcAft>
                <a:spcPts val="800"/>
              </a:spcAft>
            </a:pPr>
            <a:endParaRPr lang="tr-TR" sz="1600" b="1" spc="-10" dirty="0" smtClean="0">
              <a:solidFill>
                <a:schemeClr val="tx2"/>
              </a:solidFill>
              <a:cs typeface="Calibri"/>
            </a:endParaRPr>
          </a:p>
        </p:txBody>
      </p:sp>
      <p:pic>
        <p:nvPicPr>
          <p:cNvPr id="6" name="Picture 2" descr="C:\Documents and Settings\Administrator\Local Settings\Temporary Internet Files\Content.IE5\A9R1JF1E\MC900279126[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98776" y="555526"/>
            <a:ext cx="1389147" cy="1145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1520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0" y="0"/>
            <a:ext cx="9144000" cy="555526"/>
          </a:xfrm>
          <a:solidFill>
            <a:schemeClr val="accent1">
              <a:lumMod val="75000"/>
            </a:schemeClr>
          </a:solidFill>
          <a:ln>
            <a:noFill/>
          </a:ln>
        </p:spPr>
        <p:txBody>
          <a:bodyPr>
            <a:normAutofit fontScale="90000"/>
          </a:bodyPr>
          <a:lstStyle/>
          <a:p>
            <a:r>
              <a:rPr lang="tr-TR" sz="3200" b="1" dirty="0" smtClean="0">
                <a:solidFill>
                  <a:schemeClr val="bg1">
                    <a:lumMod val="95000"/>
                  </a:schemeClr>
                </a:solidFill>
                <a:latin typeface="Calibri" pitchFamily="34" charset="0"/>
                <a:cs typeface="Calibri" pitchFamily="34" charset="0"/>
              </a:rPr>
              <a:t>TAŞINIR MAL YÖNETMELİĞİ</a:t>
            </a:r>
            <a:endParaRPr lang="tr-TR" sz="3200" b="1" dirty="0">
              <a:solidFill>
                <a:schemeClr val="bg1">
                  <a:lumMod val="95000"/>
                </a:schemeClr>
              </a:solidFill>
              <a:latin typeface="Calibri" pitchFamily="34" charset="0"/>
              <a:cs typeface="Calibri" pitchFamily="34" charset="0"/>
            </a:endParaRPr>
          </a:p>
        </p:txBody>
      </p:sp>
      <p:sp>
        <p:nvSpPr>
          <p:cNvPr id="3" name="Dikdörtgen 2"/>
          <p:cNvSpPr/>
          <p:nvPr/>
        </p:nvSpPr>
        <p:spPr>
          <a:xfrm>
            <a:off x="0" y="915566"/>
            <a:ext cx="8861055" cy="4371950"/>
          </a:xfrm>
          <a:prstGeom prst="rect">
            <a:avLst/>
          </a:prstGeom>
        </p:spPr>
        <p:txBody>
          <a:bodyPr/>
          <a:lstStyle/>
          <a:p>
            <a:endParaRPr lang="tr-TR" dirty="0"/>
          </a:p>
        </p:txBody>
      </p:sp>
      <p:sp>
        <p:nvSpPr>
          <p:cNvPr id="5" name="Dikdörtgen 4"/>
          <p:cNvSpPr/>
          <p:nvPr/>
        </p:nvSpPr>
        <p:spPr>
          <a:xfrm>
            <a:off x="251520" y="771550"/>
            <a:ext cx="7416824" cy="3770263"/>
          </a:xfrm>
          <a:prstGeom prst="rect">
            <a:avLst/>
          </a:prstGeom>
        </p:spPr>
        <p:txBody>
          <a:bodyPr wrap="square">
            <a:spAutoFit/>
          </a:bodyPr>
          <a:lstStyle/>
          <a:p>
            <a:pPr marL="12700" algn="just">
              <a:lnSpc>
                <a:spcPct val="100000"/>
              </a:lnSpc>
              <a:spcBef>
                <a:spcPts val="775"/>
              </a:spcBef>
              <a:spcAft>
                <a:spcPts val="800"/>
              </a:spcAft>
            </a:pPr>
            <a:r>
              <a:rPr lang="tr-TR" b="1" spc="-10" dirty="0" smtClean="0">
                <a:solidFill>
                  <a:srgbClr val="0070C0"/>
                </a:solidFill>
                <a:cs typeface="Calibri"/>
              </a:rPr>
              <a:t>Belge ve cetveller (Madde 10)</a:t>
            </a:r>
          </a:p>
          <a:p>
            <a:pPr marL="12700" algn="just">
              <a:spcBef>
                <a:spcPts val="775"/>
              </a:spcBef>
              <a:spcAft>
                <a:spcPts val="800"/>
              </a:spcAft>
            </a:pPr>
            <a:r>
              <a:rPr lang="tr-TR" sz="1600" b="1" spc="-10" dirty="0">
                <a:solidFill>
                  <a:srgbClr val="0070C0"/>
                </a:solidFill>
                <a:cs typeface="Calibri"/>
              </a:rPr>
              <a:t>b</a:t>
            </a:r>
            <a:r>
              <a:rPr lang="tr-TR" sz="1600" b="1" spc="-10" dirty="0" smtClean="0">
                <a:solidFill>
                  <a:srgbClr val="0070C0"/>
                </a:solidFill>
                <a:cs typeface="Calibri"/>
              </a:rPr>
              <a:t>) </a:t>
            </a:r>
            <a:r>
              <a:rPr lang="tr-TR" sz="1600" b="1" dirty="0">
                <a:solidFill>
                  <a:srgbClr val="0070C0"/>
                </a:solidFill>
              </a:rPr>
              <a:t>Taşınır Teslim Belgesi:</a:t>
            </a:r>
            <a:r>
              <a:rPr lang="tr-TR" sz="1600" b="1" dirty="0">
                <a:solidFill>
                  <a:srgbClr val="002060"/>
                </a:solidFill>
              </a:rPr>
              <a:t> </a:t>
            </a:r>
            <a:r>
              <a:rPr lang="tr-TR" sz="1600" dirty="0"/>
              <a:t>Taşınır Kod Listesinde gösterilen </a:t>
            </a:r>
            <a:r>
              <a:rPr lang="tr-TR" sz="1600" b="1" dirty="0"/>
              <a:t>kara taşıtları </a:t>
            </a:r>
            <a:r>
              <a:rPr lang="tr-TR" sz="1600" dirty="0"/>
              <a:t>ve </a:t>
            </a:r>
            <a:r>
              <a:rPr lang="tr-TR" sz="1600" b="1" dirty="0"/>
              <a:t>iş makinelerinin</a:t>
            </a:r>
            <a:r>
              <a:rPr lang="tr-TR" sz="1600" dirty="0"/>
              <a:t> bunları sürekli olarak kullanacak personele verilmesinde Taşınır Teslim Belgesi düzenlenir. Taşınır Teslim Belgesi, vardiya usulü çalışılan yerlerde kullanılan kara taşıtları ve iş makineleri için işyerinde koordinasyonu sağlayan sorumlu yönetici adına düzenlenir. Sorumlu yönetici, kendisine teslim edilen taşıt veya iş makinesi ile kullanıcısını ayrıca tutulacak kayıtlarda izler. </a:t>
            </a:r>
            <a:r>
              <a:rPr lang="tr-TR" sz="1600" b="1" dirty="0"/>
              <a:t>Demirbaş, makine ve cihazların</a:t>
            </a:r>
            <a:r>
              <a:rPr lang="tr-TR" sz="1600" dirty="0"/>
              <a:t> kamu görevlilerinin kullanımına verilmesinde de Taşınır Teslim Belgesi düzenlenir</a:t>
            </a:r>
            <a:r>
              <a:rPr lang="tr-TR" sz="1600" dirty="0" smtClean="0"/>
              <a:t>.</a:t>
            </a:r>
          </a:p>
          <a:p>
            <a:pPr marL="12700" algn="just">
              <a:spcBef>
                <a:spcPts val="3000"/>
              </a:spcBef>
              <a:spcAft>
                <a:spcPts val="800"/>
              </a:spcAft>
            </a:pPr>
            <a:r>
              <a:rPr lang="tr-TR" sz="1600" b="1" dirty="0">
                <a:solidFill>
                  <a:srgbClr val="0070C0"/>
                </a:solidFill>
              </a:rPr>
              <a:t>c) Taşınır İstek Belgesi: </a:t>
            </a:r>
            <a:r>
              <a:rPr lang="tr-TR" sz="1600" dirty="0"/>
              <a:t>Ambardan taşınır talep edildiğinde Taşınır İstek Belgesi düzenlenir ve talepte bulunanın onayını taşır. Kamu idarelerinin iç imkânları ile yaptıkları bakım ve onarımlara ilişkin açılan iş talep belgeleri de Taşınır İstek Belgesi yerine geçer</a:t>
            </a:r>
            <a:r>
              <a:rPr lang="tr-TR" sz="1600" dirty="0" smtClean="0"/>
              <a:t>.</a:t>
            </a:r>
            <a:endParaRPr lang="tr-TR" sz="1600" dirty="0"/>
          </a:p>
        </p:txBody>
      </p:sp>
      <p:pic>
        <p:nvPicPr>
          <p:cNvPr id="6" name="Picture 2" descr="C:\Documents and Settings\Administrator\Local Settings\Temporary Internet Files\Content.IE5\A9R1JF1E\MC900279126[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98776" y="555526"/>
            <a:ext cx="1389147" cy="1145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8164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0" y="0"/>
            <a:ext cx="9144000" cy="555526"/>
          </a:xfrm>
          <a:solidFill>
            <a:schemeClr val="accent1">
              <a:lumMod val="75000"/>
            </a:schemeClr>
          </a:solidFill>
          <a:ln>
            <a:noFill/>
          </a:ln>
        </p:spPr>
        <p:txBody>
          <a:bodyPr>
            <a:normAutofit fontScale="90000"/>
          </a:bodyPr>
          <a:lstStyle/>
          <a:p>
            <a:r>
              <a:rPr lang="tr-TR" sz="3200" b="1" dirty="0" smtClean="0">
                <a:solidFill>
                  <a:schemeClr val="bg1">
                    <a:lumMod val="95000"/>
                  </a:schemeClr>
                </a:solidFill>
                <a:latin typeface="Calibri" pitchFamily="34" charset="0"/>
                <a:cs typeface="Calibri" pitchFamily="34" charset="0"/>
              </a:rPr>
              <a:t>TAŞINIR MAL YÖNETMELİĞİ</a:t>
            </a:r>
            <a:endParaRPr lang="tr-TR" sz="3200" b="1" dirty="0">
              <a:solidFill>
                <a:schemeClr val="bg1">
                  <a:lumMod val="95000"/>
                </a:schemeClr>
              </a:solidFill>
              <a:latin typeface="Calibri" pitchFamily="34" charset="0"/>
              <a:cs typeface="Calibri" pitchFamily="34" charset="0"/>
            </a:endParaRPr>
          </a:p>
        </p:txBody>
      </p:sp>
      <p:sp>
        <p:nvSpPr>
          <p:cNvPr id="3" name="Dikdörtgen 2"/>
          <p:cNvSpPr/>
          <p:nvPr/>
        </p:nvSpPr>
        <p:spPr>
          <a:xfrm>
            <a:off x="0" y="915566"/>
            <a:ext cx="8861055" cy="4371950"/>
          </a:xfrm>
          <a:prstGeom prst="rect">
            <a:avLst/>
          </a:prstGeom>
        </p:spPr>
        <p:txBody>
          <a:bodyPr/>
          <a:lstStyle/>
          <a:p>
            <a:endParaRPr lang="tr-TR" dirty="0"/>
          </a:p>
        </p:txBody>
      </p:sp>
      <p:sp>
        <p:nvSpPr>
          <p:cNvPr id="5" name="Dikdörtgen 4"/>
          <p:cNvSpPr/>
          <p:nvPr/>
        </p:nvSpPr>
        <p:spPr>
          <a:xfrm>
            <a:off x="251520" y="771550"/>
            <a:ext cx="7416824" cy="3770263"/>
          </a:xfrm>
          <a:prstGeom prst="rect">
            <a:avLst/>
          </a:prstGeom>
        </p:spPr>
        <p:txBody>
          <a:bodyPr wrap="square">
            <a:spAutoFit/>
          </a:bodyPr>
          <a:lstStyle/>
          <a:p>
            <a:pPr marL="12700" algn="just">
              <a:lnSpc>
                <a:spcPct val="100000"/>
              </a:lnSpc>
              <a:spcBef>
                <a:spcPts val="775"/>
              </a:spcBef>
              <a:spcAft>
                <a:spcPts val="800"/>
              </a:spcAft>
            </a:pPr>
            <a:r>
              <a:rPr lang="tr-TR" sz="1900" b="1" spc="-10" dirty="0" smtClean="0">
                <a:solidFill>
                  <a:srgbClr val="0070C0"/>
                </a:solidFill>
                <a:cs typeface="Calibri"/>
              </a:rPr>
              <a:t>Belge ve cetveller (Madde 10)</a:t>
            </a:r>
          </a:p>
          <a:p>
            <a:pPr marL="12700" algn="just">
              <a:spcBef>
                <a:spcPts val="775"/>
              </a:spcBef>
              <a:spcAft>
                <a:spcPts val="800"/>
              </a:spcAft>
            </a:pPr>
            <a:r>
              <a:rPr lang="tr-TR" b="1" dirty="0">
                <a:solidFill>
                  <a:srgbClr val="0070C0"/>
                </a:solidFill>
              </a:rPr>
              <a:t>ç) Dayanıklı Taşınırlar Listesi:</a:t>
            </a:r>
            <a:r>
              <a:rPr lang="tr-TR" dirty="0">
                <a:solidFill>
                  <a:srgbClr val="0070C0"/>
                </a:solidFill>
              </a:rPr>
              <a:t> </a:t>
            </a:r>
            <a:r>
              <a:rPr lang="tr-TR" dirty="0"/>
              <a:t>Taşınır Kod Listesinde gösterilen taşınırlardan oda, büro, bölüm, geçit, atölye, garaj, servis, bahçe gibi ortak kullanım alanlarına tahsis edilenler için Dayanıklı Taşınırlar Listesi düzenlenir. </a:t>
            </a:r>
            <a:r>
              <a:rPr lang="tr-TR" b="1" dirty="0"/>
              <a:t>Bunlar için Taşınır Teslim Belgesi düzenlenmez.</a:t>
            </a:r>
            <a:r>
              <a:rPr lang="tr-TR" dirty="0"/>
              <a:t> Dayanıklı Taşınırlar Listesi, istek yapan birim yetkilisi ve/veya varsa ortak kullanım alanı sorumlusu tarafından imzalanır</a:t>
            </a:r>
            <a:r>
              <a:rPr lang="tr-TR" dirty="0" smtClean="0"/>
              <a:t>.</a:t>
            </a:r>
          </a:p>
          <a:p>
            <a:pPr marL="12700" algn="just">
              <a:spcBef>
                <a:spcPts val="775"/>
              </a:spcBef>
              <a:spcAft>
                <a:spcPts val="800"/>
              </a:spcAft>
            </a:pPr>
            <a:endParaRPr lang="tr-TR" b="1" dirty="0" smtClean="0">
              <a:solidFill>
                <a:srgbClr val="002060"/>
              </a:solidFill>
            </a:endParaRPr>
          </a:p>
          <a:p>
            <a:pPr marL="12700" algn="just">
              <a:spcBef>
                <a:spcPts val="775"/>
              </a:spcBef>
              <a:spcAft>
                <a:spcPts val="800"/>
              </a:spcAft>
            </a:pPr>
            <a:r>
              <a:rPr lang="tr-TR" b="1" dirty="0" smtClean="0">
                <a:solidFill>
                  <a:srgbClr val="0070C0"/>
                </a:solidFill>
              </a:rPr>
              <a:t>d</a:t>
            </a:r>
            <a:r>
              <a:rPr lang="tr-TR" b="1" dirty="0">
                <a:solidFill>
                  <a:srgbClr val="0070C0"/>
                </a:solidFill>
              </a:rPr>
              <a:t>) Taşınır Geçici Alındısı: </a:t>
            </a:r>
            <a:r>
              <a:rPr lang="tr-TR" dirty="0"/>
              <a:t>Muayene ve kabul işlemi derhal yapılamayan hâllerde, taşınırların geçici olarak teslim alınmasında iki nüsha olarak Taşınır Geçici Alındısı düzenlenir</a:t>
            </a:r>
            <a:r>
              <a:rPr lang="tr-TR" dirty="0" smtClean="0"/>
              <a:t>.</a:t>
            </a:r>
            <a:endParaRPr lang="tr-TR" b="1" spc="-10" dirty="0">
              <a:solidFill>
                <a:schemeClr val="tx2"/>
              </a:solidFill>
              <a:cs typeface="Calibri"/>
            </a:endParaRPr>
          </a:p>
        </p:txBody>
      </p:sp>
      <p:pic>
        <p:nvPicPr>
          <p:cNvPr id="6" name="Picture 2" descr="C:\Documents and Settings\Administrator\Local Settings\Temporary Internet Files\Content.IE5\A9R1JF1E\MC900279126[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98776" y="555526"/>
            <a:ext cx="1389147" cy="1145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8654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0" y="0"/>
            <a:ext cx="9144000" cy="555526"/>
          </a:xfrm>
          <a:solidFill>
            <a:schemeClr val="accent1">
              <a:lumMod val="75000"/>
            </a:schemeClr>
          </a:solidFill>
          <a:ln>
            <a:noFill/>
          </a:ln>
        </p:spPr>
        <p:txBody>
          <a:bodyPr>
            <a:normAutofit fontScale="90000"/>
          </a:bodyPr>
          <a:lstStyle/>
          <a:p>
            <a:r>
              <a:rPr lang="tr-TR" sz="3200" b="1" dirty="0" smtClean="0">
                <a:solidFill>
                  <a:schemeClr val="bg1">
                    <a:lumMod val="95000"/>
                  </a:schemeClr>
                </a:solidFill>
                <a:latin typeface="Calibri" pitchFamily="34" charset="0"/>
                <a:cs typeface="Calibri" pitchFamily="34" charset="0"/>
              </a:rPr>
              <a:t>TAŞINIR MAL YÖNETMELİĞİ</a:t>
            </a:r>
            <a:endParaRPr lang="tr-TR" sz="3200" b="1" dirty="0">
              <a:solidFill>
                <a:schemeClr val="bg1">
                  <a:lumMod val="95000"/>
                </a:schemeClr>
              </a:solidFill>
              <a:latin typeface="Calibri" pitchFamily="34" charset="0"/>
              <a:cs typeface="Calibri" pitchFamily="34" charset="0"/>
            </a:endParaRPr>
          </a:p>
        </p:txBody>
      </p:sp>
      <p:sp>
        <p:nvSpPr>
          <p:cNvPr id="3" name="Dikdörtgen 2"/>
          <p:cNvSpPr/>
          <p:nvPr/>
        </p:nvSpPr>
        <p:spPr>
          <a:xfrm>
            <a:off x="0" y="915566"/>
            <a:ext cx="8861055" cy="4371950"/>
          </a:xfrm>
          <a:prstGeom prst="rect">
            <a:avLst/>
          </a:prstGeom>
        </p:spPr>
        <p:txBody>
          <a:bodyPr/>
          <a:lstStyle/>
          <a:p>
            <a:endParaRPr lang="tr-TR" dirty="0"/>
          </a:p>
        </p:txBody>
      </p:sp>
      <p:sp>
        <p:nvSpPr>
          <p:cNvPr id="5" name="Dikdörtgen 4"/>
          <p:cNvSpPr/>
          <p:nvPr/>
        </p:nvSpPr>
        <p:spPr>
          <a:xfrm>
            <a:off x="251520" y="771550"/>
            <a:ext cx="7416824" cy="3985706"/>
          </a:xfrm>
          <a:prstGeom prst="rect">
            <a:avLst/>
          </a:prstGeom>
        </p:spPr>
        <p:txBody>
          <a:bodyPr wrap="square">
            <a:spAutoFit/>
          </a:bodyPr>
          <a:lstStyle/>
          <a:p>
            <a:pPr marL="12700" algn="just">
              <a:lnSpc>
                <a:spcPct val="100000"/>
              </a:lnSpc>
              <a:spcBef>
                <a:spcPts val="775"/>
              </a:spcBef>
              <a:spcAft>
                <a:spcPts val="800"/>
              </a:spcAft>
            </a:pPr>
            <a:r>
              <a:rPr lang="tr-TR" b="1" spc="-10" dirty="0" smtClean="0">
                <a:solidFill>
                  <a:srgbClr val="0070C0"/>
                </a:solidFill>
                <a:cs typeface="Calibri"/>
              </a:rPr>
              <a:t>Belge ve cetveller (Madde 10)</a:t>
            </a:r>
          </a:p>
          <a:p>
            <a:pPr marL="12700" algn="just">
              <a:spcBef>
                <a:spcPts val="775"/>
              </a:spcBef>
              <a:spcAft>
                <a:spcPts val="800"/>
              </a:spcAft>
            </a:pPr>
            <a:r>
              <a:rPr lang="tr-TR" sz="1600" b="1" spc="-10" dirty="0" smtClean="0">
                <a:solidFill>
                  <a:srgbClr val="0070C0"/>
                </a:solidFill>
                <a:cs typeface="Calibri"/>
              </a:rPr>
              <a:t>e</a:t>
            </a:r>
            <a:r>
              <a:rPr lang="tr-TR" sz="1600" b="1" spc="-10" dirty="0">
                <a:solidFill>
                  <a:srgbClr val="0070C0"/>
                </a:solidFill>
                <a:cs typeface="Calibri"/>
              </a:rPr>
              <a:t>) Kayıttan Düşme Teklif ve Onay Tutanağı:</a:t>
            </a:r>
            <a:r>
              <a:rPr lang="tr-TR" sz="1600" b="1" spc="-10" dirty="0">
                <a:solidFill>
                  <a:schemeClr val="tx2"/>
                </a:solidFill>
                <a:cs typeface="Calibri"/>
              </a:rPr>
              <a:t> </a:t>
            </a:r>
            <a:r>
              <a:rPr lang="tr-TR" sz="1600" spc="-10" dirty="0">
                <a:cs typeface="Calibri"/>
              </a:rPr>
              <a:t>Taşınırın;</a:t>
            </a:r>
          </a:p>
          <a:p>
            <a:pPr marL="12700" algn="just">
              <a:spcBef>
                <a:spcPts val="775"/>
              </a:spcBef>
              <a:spcAft>
                <a:spcPts val="800"/>
              </a:spcAft>
            </a:pPr>
            <a:r>
              <a:rPr lang="tr-TR" sz="1600" b="1" spc="-10" dirty="0">
                <a:cs typeface="Calibri"/>
              </a:rPr>
              <a:t>1)</a:t>
            </a:r>
            <a:r>
              <a:rPr lang="tr-TR" sz="1600" spc="-10" dirty="0">
                <a:cs typeface="Calibri"/>
              </a:rPr>
              <a:t> Kaybolma, çalınma, doğal afetler ve fire gibi herhangi bir nedenle yok olması, sayımda noksan çıkması, canlı taşınırların ölmesi, yıpranma, kırılma veya bozulma nedeniyle hurdaya ayrılması,</a:t>
            </a:r>
          </a:p>
          <a:p>
            <a:pPr marL="12700" algn="just">
              <a:spcBef>
                <a:spcPts val="775"/>
              </a:spcBef>
              <a:spcAft>
                <a:spcPts val="800"/>
              </a:spcAft>
            </a:pPr>
            <a:r>
              <a:rPr lang="tr-TR" sz="1600" b="1" spc="-10" dirty="0">
                <a:cs typeface="Calibri"/>
              </a:rPr>
              <a:t>2)</a:t>
            </a:r>
            <a:r>
              <a:rPr lang="tr-TR" sz="1600" spc="-10" dirty="0">
                <a:cs typeface="Calibri"/>
              </a:rPr>
              <a:t> Ekonomik ömrünü tamamlamış olması veya tamamlamadığı hâlde teknik ve fiziki nedenlerle kullanılmaz hâle gelmesi nedeniyle hurdaya ayrılması, </a:t>
            </a:r>
          </a:p>
          <a:p>
            <a:pPr marL="12700" algn="just">
              <a:spcBef>
                <a:spcPts val="775"/>
              </a:spcBef>
              <a:spcAft>
                <a:spcPts val="800"/>
              </a:spcAft>
            </a:pPr>
            <a:r>
              <a:rPr lang="tr-TR" sz="1600" spc="-10" dirty="0">
                <a:cs typeface="Calibri"/>
              </a:rPr>
              <a:t>durumlarında taşınırın kayıtlardan çıkarılmasını sağlamak amacıyla iki nüsha olarak Kayıttan Düşme Teklif ve Onay Tutanağı düzenlenir. </a:t>
            </a:r>
            <a:endParaRPr lang="tr-TR" sz="1600" spc="-10" dirty="0" smtClean="0">
              <a:cs typeface="Calibri"/>
            </a:endParaRPr>
          </a:p>
          <a:p>
            <a:pPr marL="12700" algn="just">
              <a:spcBef>
                <a:spcPts val="1800"/>
              </a:spcBef>
              <a:spcAft>
                <a:spcPts val="800"/>
              </a:spcAft>
            </a:pPr>
            <a:r>
              <a:rPr lang="tr-TR" sz="1600" b="1" spc="-10" dirty="0" smtClean="0">
                <a:cs typeface="Calibri"/>
              </a:rPr>
              <a:t>*</a:t>
            </a:r>
            <a:r>
              <a:rPr lang="tr-TR" sz="1600" b="1" spc="-10" dirty="0" smtClean="0">
                <a:solidFill>
                  <a:srgbClr val="002060"/>
                </a:solidFill>
                <a:cs typeface="Calibri"/>
              </a:rPr>
              <a:t> </a:t>
            </a:r>
            <a:r>
              <a:rPr lang="tr-TR" sz="1600" spc="-10" dirty="0" smtClean="0">
                <a:cs typeface="Calibri"/>
              </a:rPr>
              <a:t>Kayıttan </a:t>
            </a:r>
            <a:r>
              <a:rPr lang="tr-TR" sz="1600" spc="-10" dirty="0">
                <a:cs typeface="Calibri"/>
              </a:rPr>
              <a:t>Düşme Teklif ve Onay Tutanağı, harcama yetkilisi tarafından görevlendirilecek en az üç kişiden oluşan komisyonca imzalanır ve harcama yetkilisi tarafından onaylanır.</a:t>
            </a:r>
            <a:endParaRPr lang="tr-TR" sz="1600" dirty="0"/>
          </a:p>
        </p:txBody>
      </p:sp>
      <p:pic>
        <p:nvPicPr>
          <p:cNvPr id="6" name="Picture 2" descr="C:\Documents and Settings\Administrator\Local Settings\Temporary Internet Files\Content.IE5\A9R1JF1E\MC900279126[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98776" y="555526"/>
            <a:ext cx="1389147" cy="1145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976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0" y="0"/>
            <a:ext cx="9144000" cy="555526"/>
          </a:xfrm>
          <a:solidFill>
            <a:schemeClr val="accent1">
              <a:lumMod val="75000"/>
            </a:schemeClr>
          </a:solidFill>
          <a:ln>
            <a:noFill/>
          </a:ln>
        </p:spPr>
        <p:txBody>
          <a:bodyPr>
            <a:normAutofit fontScale="90000"/>
          </a:bodyPr>
          <a:lstStyle/>
          <a:p>
            <a:r>
              <a:rPr lang="tr-TR" sz="3200" b="1" dirty="0" smtClean="0">
                <a:solidFill>
                  <a:schemeClr val="bg1">
                    <a:lumMod val="95000"/>
                  </a:schemeClr>
                </a:solidFill>
                <a:latin typeface="Calibri" pitchFamily="34" charset="0"/>
                <a:cs typeface="Calibri" pitchFamily="34" charset="0"/>
              </a:rPr>
              <a:t>TAŞINIR MAL YÖNETMELİĞİ</a:t>
            </a:r>
            <a:endParaRPr lang="tr-TR" sz="3200" b="1" dirty="0">
              <a:solidFill>
                <a:schemeClr val="bg1">
                  <a:lumMod val="95000"/>
                </a:schemeClr>
              </a:solidFill>
              <a:latin typeface="Calibri" pitchFamily="34" charset="0"/>
              <a:cs typeface="Calibri" pitchFamily="34" charset="0"/>
            </a:endParaRPr>
          </a:p>
        </p:txBody>
      </p:sp>
      <p:sp>
        <p:nvSpPr>
          <p:cNvPr id="3" name="Dikdörtgen 2"/>
          <p:cNvSpPr/>
          <p:nvPr/>
        </p:nvSpPr>
        <p:spPr>
          <a:xfrm>
            <a:off x="0" y="915566"/>
            <a:ext cx="8861055" cy="4371950"/>
          </a:xfrm>
          <a:prstGeom prst="rect">
            <a:avLst/>
          </a:prstGeom>
        </p:spPr>
        <p:txBody>
          <a:bodyPr/>
          <a:lstStyle/>
          <a:p>
            <a:endParaRPr lang="tr-TR" dirty="0"/>
          </a:p>
        </p:txBody>
      </p:sp>
      <p:sp>
        <p:nvSpPr>
          <p:cNvPr id="5" name="Dikdörtgen 4"/>
          <p:cNvSpPr/>
          <p:nvPr/>
        </p:nvSpPr>
        <p:spPr>
          <a:xfrm>
            <a:off x="251520" y="771550"/>
            <a:ext cx="7416824" cy="3939540"/>
          </a:xfrm>
          <a:prstGeom prst="rect">
            <a:avLst/>
          </a:prstGeom>
        </p:spPr>
        <p:txBody>
          <a:bodyPr wrap="square">
            <a:spAutoFit/>
          </a:bodyPr>
          <a:lstStyle/>
          <a:p>
            <a:pPr marL="12700" algn="just">
              <a:lnSpc>
                <a:spcPct val="100000"/>
              </a:lnSpc>
              <a:spcBef>
                <a:spcPts val="775"/>
              </a:spcBef>
              <a:spcAft>
                <a:spcPts val="800"/>
              </a:spcAft>
            </a:pPr>
            <a:r>
              <a:rPr lang="tr-TR" b="1" spc="-10" dirty="0" smtClean="0">
                <a:solidFill>
                  <a:srgbClr val="0070C0"/>
                </a:solidFill>
                <a:cs typeface="Calibri"/>
              </a:rPr>
              <a:t>Belge ve cetveller (Madde 10)</a:t>
            </a:r>
          </a:p>
          <a:p>
            <a:pPr marL="12700" algn="just">
              <a:spcBef>
                <a:spcPts val="775"/>
              </a:spcBef>
              <a:spcAft>
                <a:spcPts val="800"/>
              </a:spcAft>
            </a:pPr>
            <a:r>
              <a:rPr lang="tr-TR" sz="1600" b="1" spc="-10" dirty="0" smtClean="0">
                <a:cs typeface="Calibri"/>
              </a:rPr>
              <a:t>*</a:t>
            </a:r>
            <a:r>
              <a:rPr lang="tr-TR" sz="1600" b="1" spc="-10" dirty="0" smtClean="0">
                <a:solidFill>
                  <a:srgbClr val="002060"/>
                </a:solidFill>
                <a:cs typeface="Calibri"/>
              </a:rPr>
              <a:t> </a:t>
            </a:r>
            <a:r>
              <a:rPr lang="tr-TR" sz="1600" spc="-10" dirty="0" smtClean="0">
                <a:cs typeface="Calibri"/>
              </a:rPr>
              <a:t>Taşınırın kaybolma</a:t>
            </a:r>
            <a:r>
              <a:rPr lang="tr-TR" sz="1600" spc="-10" dirty="0">
                <a:cs typeface="Calibri"/>
              </a:rPr>
              <a:t>, çalınma, doğal afetler ve fire gibi herhangi bir nedenle yok olması, sayımda noksan çıkması, canlı taşınırların ölmesi, yıpranma, kırılma veya bozulma nedeniyle hurdaya ayrılması </a:t>
            </a:r>
            <a:r>
              <a:rPr lang="tr-TR" sz="1600" spc="-10" dirty="0" smtClean="0">
                <a:cs typeface="Calibri"/>
              </a:rPr>
              <a:t>durumlarında </a:t>
            </a:r>
            <a:r>
              <a:rPr lang="tr-TR" sz="1600" dirty="0"/>
              <a:t>durumu </a:t>
            </a:r>
            <a:r>
              <a:rPr lang="tr-TR" sz="1600" b="1" dirty="0"/>
              <a:t>belgeleyen tutanak, rapor ve benzeri belgelerin bulunması hâlinde</a:t>
            </a:r>
            <a:r>
              <a:rPr lang="tr-TR" sz="1600" dirty="0"/>
              <a:t> kayıtlardan çıkarılacak taşınırlara yönelik düzenlenen Kayıttan Düşme Teklif ve Onay </a:t>
            </a:r>
            <a:r>
              <a:rPr lang="tr-TR" sz="1600" dirty="0" smtClean="0"/>
              <a:t>Tutanağı, </a:t>
            </a:r>
            <a:r>
              <a:rPr lang="tr-TR" sz="1600" b="1" dirty="0" smtClean="0"/>
              <a:t>komisyon </a:t>
            </a:r>
            <a:r>
              <a:rPr lang="tr-TR" sz="1600" b="1" dirty="0"/>
              <a:t>kurulması gerekmeksizin harcama yetkilisince onaylanır.</a:t>
            </a:r>
            <a:endParaRPr lang="tr-TR" sz="1600" b="1" spc="-10" dirty="0" smtClean="0">
              <a:cs typeface="Calibri"/>
            </a:endParaRPr>
          </a:p>
          <a:p>
            <a:pPr marL="12700" algn="just">
              <a:spcBef>
                <a:spcPts val="775"/>
              </a:spcBef>
              <a:spcAft>
                <a:spcPts val="800"/>
              </a:spcAft>
            </a:pPr>
            <a:endParaRPr lang="tr-TR" sz="1600" dirty="0" smtClean="0"/>
          </a:p>
          <a:p>
            <a:pPr marL="12700" algn="just">
              <a:spcBef>
                <a:spcPts val="775"/>
              </a:spcBef>
              <a:spcAft>
                <a:spcPts val="800"/>
              </a:spcAft>
            </a:pPr>
            <a:r>
              <a:rPr lang="tr-TR" sz="1600" b="1" dirty="0" smtClean="0">
                <a:solidFill>
                  <a:srgbClr val="0070C0"/>
                </a:solidFill>
              </a:rPr>
              <a:t>f</a:t>
            </a:r>
            <a:r>
              <a:rPr lang="tr-TR" sz="1600" b="1" dirty="0">
                <a:solidFill>
                  <a:srgbClr val="0070C0"/>
                </a:solidFill>
              </a:rPr>
              <a:t>) Ambar Devir ve Teslim Tutanağı:</a:t>
            </a:r>
            <a:r>
              <a:rPr lang="tr-TR" sz="1600" dirty="0">
                <a:solidFill>
                  <a:srgbClr val="0070C0"/>
                </a:solidFill>
              </a:rPr>
              <a:t> </a:t>
            </a:r>
            <a:r>
              <a:rPr lang="tr-TR" sz="1600" dirty="0"/>
              <a:t>Taşınır kayıt yetkilileri arasındaki ambar devir ve teslim alma işlemlerinde Ambar Devir ve Teslim Tutanağı düzenlenir. Taşınırlar Ambar Devir ve Teslim Tutanağına taşınır kodları itibarıyla kaydedilir. Kayıtlara göre ambarda bulunması gereken taşınırlar ile sayımda fiilen bulunan miktarlar, varsa fazla ve noksanlar Ambar Devir ve Teslim Tutanağında gösterilir</a:t>
            </a:r>
            <a:r>
              <a:rPr lang="tr-TR" sz="1600" dirty="0" smtClean="0"/>
              <a:t>.</a:t>
            </a:r>
            <a:endParaRPr lang="tr-TR" sz="1600" b="1" spc="-10" dirty="0" smtClean="0">
              <a:solidFill>
                <a:srgbClr val="002060"/>
              </a:solidFill>
              <a:cs typeface="Calibri"/>
            </a:endParaRPr>
          </a:p>
        </p:txBody>
      </p:sp>
      <p:pic>
        <p:nvPicPr>
          <p:cNvPr id="6" name="Picture 2" descr="C:\Documents and Settings\Administrator\Local Settings\Temporary Internet Files\Content.IE5\A9R1JF1E\MC900279126[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98776" y="555526"/>
            <a:ext cx="1389147" cy="1145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1839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0" y="0"/>
            <a:ext cx="9144000" cy="555526"/>
          </a:xfrm>
          <a:solidFill>
            <a:schemeClr val="accent1">
              <a:lumMod val="75000"/>
            </a:schemeClr>
          </a:solidFill>
          <a:ln>
            <a:noFill/>
          </a:ln>
        </p:spPr>
        <p:txBody>
          <a:bodyPr>
            <a:normAutofit fontScale="90000"/>
          </a:bodyPr>
          <a:lstStyle/>
          <a:p>
            <a:r>
              <a:rPr lang="tr-TR" sz="3200" b="1" dirty="0" smtClean="0">
                <a:solidFill>
                  <a:schemeClr val="bg1">
                    <a:lumMod val="95000"/>
                  </a:schemeClr>
                </a:solidFill>
                <a:latin typeface="Calibri" pitchFamily="34" charset="0"/>
                <a:cs typeface="Calibri" pitchFamily="34" charset="0"/>
              </a:rPr>
              <a:t>5018 SAYILI KANUN</a:t>
            </a:r>
            <a:endParaRPr lang="tr-TR" sz="3200" b="1" dirty="0">
              <a:solidFill>
                <a:schemeClr val="bg1">
                  <a:lumMod val="95000"/>
                </a:schemeClr>
              </a:solidFill>
              <a:latin typeface="Calibri" pitchFamily="34" charset="0"/>
              <a:cs typeface="Calibri" pitchFamily="34" charset="0"/>
            </a:endParaRPr>
          </a:p>
        </p:txBody>
      </p:sp>
      <p:sp>
        <p:nvSpPr>
          <p:cNvPr id="3" name="Dikdörtgen 2"/>
          <p:cNvSpPr/>
          <p:nvPr/>
        </p:nvSpPr>
        <p:spPr>
          <a:xfrm>
            <a:off x="0" y="915566"/>
            <a:ext cx="8861055" cy="4371950"/>
          </a:xfrm>
          <a:prstGeom prst="rect">
            <a:avLst/>
          </a:prstGeom>
        </p:spPr>
        <p:txBody>
          <a:bodyPr/>
          <a:lstStyle/>
          <a:p>
            <a:endParaRPr lang="tr-TR" dirty="0"/>
          </a:p>
        </p:txBody>
      </p:sp>
      <p:sp>
        <p:nvSpPr>
          <p:cNvPr id="5" name="Dikdörtgen 4"/>
          <p:cNvSpPr/>
          <p:nvPr/>
        </p:nvSpPr>
        <p:spPr>
          <a:xfrm>
            <a:off x="251520" y="1111052"/>
            <a:ext cx="7848872" cy="3170099"/>
          </a:xfrm>
          <a:prstGeom prst="rect">
            <a:avLst/>
          </a:prstGeom>
        </p:spPr>
        <p:txBody>
          <a:bodyPr wrap="square">
            <a:spAutoFit/>
          </a:bodyPr>
          <a:lstStyle/>
          <a:p>
            <a:pPr marL="12700">
              <a:lnSpc>
                <a:spcPct val="100000"/>
              </a:lnSpc>
              <a:spcBef>
                <a:spcPts val="775"/>
              </a:spcBef>
              <a:spcAft>
                <a:spcPts val="1200"/>
              </a:spcAft>
            </a:pPr>
            <a:r>
              <a:rPr lang="tr-TR" sz="2600" b="1" spc="-10" dirty="0" smtClean="0">
                <a:solidFill>
                  <a:srgbClr val="0070C0"/>
                </a:solidFill>
                <a:cs typeface="Calibri"/>
              </a:rPr>
              <a:t>Taşınır ve Taşınmaz Edinme (Madde 45)</a:t>
            </a:r>
          </a:p>
          <a:p>
            <a:pPr marL="12700" algn="just">
              <a:lnSpc>
                <a:spcPct val="100000"/>
              </a:lnSpc>
              <a:spcBef>
                <a:spcPts val="1200"/>
              </a:spcBef>
              <a:spcAft>
                <a:spcPts val="1200"/>
              </a:spcAft>
            </a:pPr>
            <a:r>
              <a:rPr lang="tr-TR" sz="2200" spc="-10" dirty="0">
                <a:cs typeface="Calibri"/>
              </a:rPr>
              <a:t>Kamu idareleri, </a:t>
            </a:r>
            <a:r>
              <a:rPr lang="tr-TR" sz="2200" b="1" spc="-10" dirty="0">
                <a:cs typeface="Calibri"/>
              </a:rPr>
              <a:t>ihtiyaç fazlası taşınırları</a:t>
            </a:r>
            <a:r>
              <a:rPr lang="tr-TR" sz="2200" spc="-10" dirty="0">
                <a:cs typeface="Calibri"/>
              </a:rPr>
              <a:t> ile görmekle yükümlü olduğu kamu  hizmetlerinde kullanılacağına ve amacına uygun kullanılmaması halinde geri alınacağına </a:t>
            </a:r>
            <a:r>
              <a:rPr lang="tr-TR" sz="2200" spc="-10" dirty="0" smtClean="0">
                <a:cs typeface="Calibri"/>
              </a:rPr>
              <a:t>dair tapu </a:t>
            </a:r>
            <a:r>
              <a:rPr lang="tr-TR" sz="2200" spc="-10" dirty="0">
                <a:cs typeface="Calibri"/>
              </a:rPr>
              <a:t>kütüğüne şerh konulması kaydıyla taşınmazlarını </a:t>
            </a:r>
            <a:r>
              <a:rPr lang="tr-TR" sz="2200" b="1" spc="-10" dirty="0">
                <a:cs typeface="Calibri"/>
              </a:rPr>
              <a:t>diğer kamu idarelerine bedelsiz </a:t>
            </a:r>
            <a:r>
              <a:rPr lang="tr-TR" sz="2200" b="1" spc="-10" dirty="0" smtClean="0">
                <a:cs typeface="Calibri"/>
              </a:rPr>
              <a:t>olarak devredebilir</a:t>
            </a:r>
            <a:r>
              <a:rPr lang="tr-TR" sz="2200" b="1" spc="-10" dirty="0">
                <a:cs typeface="Calibri"/>
              </a:rPr>
              <a:t>. Devredilmeyecek taşınır</a:t>
            </a:r>
            <a:r>
              <a:rPr lang="tr-TR" sz="2200" spc="-10" dirty="0">
                <a:cs typeface="Calibri"/>
              </a:rPr>
              <a:t> ve taşınmazlar ile </a:t>
            </a:r>
            <a:r>
              <a:rPr lang="tr-TR" sz="2200" b="1" spc="-10" dirty="0">
                <a:cs typeface="Calibri"/>
              </a:rPr>
              <a:t>devir ve kayıt işlemlerine ilişkin </a:t>
            </a:r>
            <a:r>
              <a:rPr lang="tr-TR" sz="2200" b="1" spc="-10" dirty="0" smtClean="0">
                <a:cs typeface="Calibri"/>
              </a:rPr>
              <a:t>usul ve </a:t>
            </a:r>
            <a:r>
              <a:rPr lang="tr-TR" sz="2200" b="1" spc="-10" dirty="0">
                <a:cs typeface="Calibri"/>
              </a:rPr>
              <a:t>esaslar </a:t>
            </a:r>
            <a:r>
              <a:rPr lang="tr-TR" sz="2200" b="1" spc="-10" dirty="0" smtClean="0">
                <a:cs typeface="Calibri"/>
              </a:rPr>
              <a:t>Çevre, Şehircilik ve İklim Değişikliği </a:t>
            </a:r>
            <a:r>
              <a:rPr lang="tr-TR" sz="2200" b="1" spc="-10" dirty="0">
                <a:cs typeface="Calibri"/>
              </a:rPr>
              <a:t>Bakanlığınca</a:t>
            </a:r>
            <a:r>
              <a:rPr lang="tr-TR" sz="2200" spc="-10" dirty="0">
                <a:cs typeface="Calibri"/>
              </a:rPr>
              <a:t> belirlenir</a:t>
            </a:r>
            <a:r>
              <a:rPr lang="tr-TR" sz="2200" spc="-10" dirty="0" smtClean="0">
                <a:cs typeface="Calibri"/>
              </a:rPr>
              <a:t>.</a:t>
            </a:r>
            <a:endParaRPr lang="tr-TR" sz="2200" spc="-10" dirty="0">
              <a:cs typeface="Calibri"/>
            </a:endParaRPr>
          </a:p>
        </p:txBody>
      </p:sp>
      <p:pic>
        <p:nvPicPr>
          <p:cNvPr id="9" name="Picture 2" descr="C:\Documents and Settings\Administrator\Local Settings\Temporary Internet Files\Content.IE5\A9R1JF1E\MC900279126[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68344" y="555526"/>
            <a:ext cx="1319579" cy="1145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5010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0" y="0"/>
            <a:ext cx="9144000" cy="555526"/>
          </a:xfrm>
          <a:solidFill>
            <a:schemeClr val="accent1">
              <a:lumMod val="75000"/>
            </a:schemeClr>
          </a:solidFill>
          <a:ln>
            <a:noFill/>
          </a:ln>
        </p:spPr>
        <p:txBody>
          <a:bodyPr>
            <a:normAutofit fontScale="90000"/>
          </a:bodyPr>
          <a:lstStyle/>
          <a:p>
            <a:r>
              <a:rPr lang="tr-TR" sz="3200" b="1" dirty="0" smtClean="0">
                <a:solidFill>
                  <a:schemeClr val="bg1">
                    <a:lumMod val="95000"/>
                  </a:schemeClr>
                </a:solidFill>
                <a:latin typeface="Calibri" pitchFamily="34" charset="0"/>
                <a:cs typeface="Calibri" pitchFamily="34" charset="0"/>
              </a:rPr>
              <a:t>TAŞINIR MAL YÖNETMELİĞİ</a:t>
            </a:r>
            <a:endParaRPr lang="tr-TR" sz="3200" b="1" dirty="0">
              <a:solidFill>
                <a:schemeClr val="bg1">
                  <a:lumMod val="95000"/>
                </a:schemeClr>
              </a:solidFill>
              <a:latin typeface="Calibri" pitchFamily="34" charset="0"/>
              <a:cs typeface="Calibri" pitchFamily="34" charset="0"/>
            </a:endParaRPr>
          </a:p>
        </p:txBody>
      </p:sp>
      <p:sp>
        <p:nvSpPr>
          <p:cNvPr id="3" name="Dikdörtgen 2"/>
          <p:cNvSpPr/>
          <p:nvPr/>
        </p:nvSpPr>
        <p:spPr>
          <a:xfrm>
            <a:off x="0" y="915566"/>
            <a:ext cx="8861055" cy="4371950"/>
          </a:xfrm>
          <a:prstGeom prst="rect">
            <a:avLst/>
          </a:prstGeom>
        </p:spPr>
        <p:txBody>
          <a:bodyPr/>
          <a:lstStyle/>
          <a:p>
            <a:endParaRPr lang="tr-TR" dirty="0"/>
          </a:p>
        </p:txBody>
      </p:sp>
      <p:sp>
        <p:nvSpPr>
          <p:cNvPr id="5" name="Dikdörtgen 4"/>
          <p:cNvSpPr/>
          <p:nvPr/>
        </p:nvSpPr>
        <p:spPr>
          <a:xfrm>
            <a:off x="251520" y="771550"/>
            <a:ext cx="7416824" cy="3939540"/>
          </a:xfrm>
          <a:prstGeom prst="rect">
            <a:avLst/>
          </a:prstGeom>
        </p:spPr>
        <p:txBody>
          <a:bodyPr wrap="square">
            <a:spAutoFit/>
          </a:bodyPr>
          <a:lstStyle/>
          <a:p>
            <a:pPr marL="12700" algn="just">
              <a:lnSpc>
                <a:spcPct val="100000"/>
              </a:lnSpc>
              <a:spcBef>
                <a:spcPts val="775"/>
              </a:spcBef>
              <a:spcAft>
                <a:spcPts val="800"/>
              </a:spcAft>
            </a:pPr>
            <a:r>
              <a:rPr lang="tr-TR" b="1" spc="-10" dirty="0" smtClean="0">
                <a:solidFill>
                  <a:srgbClr val="0070C0"/>
                </a:solidFill>
                <a:cs typeface="Calibri"/>
              </a:rPr>
              <a:t>Belge ve cetveller (Madde 10)</a:t>
            </a:r>
          </a:p>
          <a:p>
            <a:pPr marL="12700" algn="just">
              <a:spcBef>
                <a:spcPts val="775"/>
              </a:spcBef>
              <a:spcAft>
                <a:spcPts val="800"/>
              </a:spcAft>
            </a:pPr>
            <a:r>
              <a:rPr lang="tr-TR" sz="1600" b="1" dirty="0">
                <a:solidFill>
                  <a:srgbClr val="0070C0"/>
                </a:solidFill>
              </a:rPr>
              <a:t>g) Sayım Tutanağı: </a:t>
            </a:r>
            <a:r>
              <a:rPr lang="tr-TR" sz="1600" dirty="0"/>
              <a:t>Taşınırların sayım işlemlerinde Taşınır II. Düzey Detay Kodu itibarıyla Sayım Tutanağı düzenlenir ve taşınırlar Sayım Tutanağına Taşınır Kodu düzeyinde kaydedilir. </a:t>
            </a:r>
            <a:r>
              <a:rPr lang="tr-TR" sz="1600" dirty="0" smtClean="0"/>
              <a:t>Sayım Tutanağının sayım fazlası veya noksanına ilişkin sayfalarının bir nüshası, giriş-çıkış işlemleri için düzenlenen Varlık İşlem Fişi ekine, bir nüshası da Varlık İşlem Fişinin muhasebe birimine gönderilecek nüshasına bağlanır.</a:t>
            </a:r>
          </a:p>
          <a:p>
            <a:pPr marL="12700" algn="just">
              <a:spcBef>
                <a:spcPts val="775"/>
              </a:spcBef>
              <a:spcAft>
                <a:spcPts val="800"/>
              </a:spcAft>
            </a:pPr>
            <a:endParaRPr lang="tr-TR" sz="1600" dirty="0" smtClean="0"/>
          </a:p>
          <a:p>
            <a:pPr marL="12700" algn="just">
              <a:spcBef>
                <a:spcPts val="775"/>
              </a:spcBef>
              <a:spcAft>
                <a:spcPts val="800"/>
              </a:spcAft>
            </a:pPr>
            <a:r>
              <a:rPr lang="tr-TR" sz="1600" b="1" dirty="0">
                <a:solidFill>
                  <a:srgbClr val="0070C0"/>
                </a:solidFill>
              </a:rPr>
              <a:t>ğ) Taşınır Sayım ve Döküm Cetveli:</a:t>
            </a:r>
            <a:r>
              <a:rPr lang="tr-TR" sz="1600" b="1" dirty="0">
                <a:solidFill>
                  <a:srgbClr val="002060"/>
                </a:solidFill>
              </a:rPr>
              <a:t> </a:t>
            </a:r>
            <a:r>
              <a:rPr lang="tr-TR" sz="1600" dirty="0"/>
              <a:t>Taşınır kayıt yetkililerinin yıl sonu hesaplarına ilişkin işlemlerinde Taşınır I. Düzey Detay Kodunda gösterilen her bir taşınır grubu için Taşınır Sayım ve Döküm Cetveli düzenlenir ve taşınırlar Taşınır Sayım ve Döküm Cetveline Taşınır II. Düzey Detay Kodu düzeyinde kaydedilir. Taşınır Sayım ve Döküm Cetvelinin </a:t>
            </a:r>
            <a:r>
              <a:rPr lang="tr-TR" sz="1600" b="1" dirty="0"/>
              <a:t>“Gelecek Yıla Devir”</a:t>
            </a:r>
            <a:r>
              <a:rPr lang="tr-TR" sz="1600" dirty="0"/>
              <a:t> sütununda gösterilen miktarın, yıl sonlarında Sayım Tutanaklarının </a:t>
            </a:r>
            <a:r>
              <a:rPr lang="tr-TR" sz="1600" b="1" dirty="0"/>
              <a:t>“Sayımda Bulunan Miktar”</a:t>
            </a:r>
            <a:r>
              <a:rPr lang="tr-TR" sz="1600" dirty="0"/>
              <a:t> sütununda gösterilen miktara eşit olması </a:t>
            </a:r>
            <a:r>
              <a:rPr lang="tr-TR" sz="1600" dirty="0" smtClean="0"/>
              <a:t>gerekir.</a:t>
            </a:r>
            <a:endParaRPr lang="tr-TR" sz="1600" dirty="0"/>
          </a:p>
        </p:txBody>
      </p:sp>
      <p:pic>
        <p:nvPicPr>
          <p:cNvPr id="6" name="Picture 2" descr="C:\Documents and Settings\Administrator\Local Settings\Temporary Internet Files\Content.IE5\A9R1JF1E\MC900279126[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98776" y="555526"/>
            <a:ext cx="1389147" cy="1145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5738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0" y="0"/>
            <a:ext cx="9144000" cy="555526"/>
          </a:xfrm>
          <a:solidFill>
            <a:schemeClr val="accent1">
              <a:lumMod val="75000"/>
            </a:schemeClr>
          </a:solidFill>
          <a:ln>
            <a:noFill/>
          </a:ln>
        </p:spPr>
        <p:txBody>
          <a:bodyPr>
            <a:normAutofit fontScale="90000"/>
          </a:bodyPr>
          <a:lstStyle/>
          <a:p>
            <a:r>
              <a:rPr lang="tr-TR" sz="3200" b="1" dirty="0" smtClean="0">
                <a:solidFill>
                  <a:schemeClr val="bg1">
                    <a:lumMod val="95000"/>
                  </a:schemeClr>
                </a:solidFill>
                <a:latin typeface="Calibri" pitchFamily="34" charset="0"/>
                <a:cs typeface="Calibri" pitchFamily="34" charset="0"/>
              </a:rPr>
              <a:t>TAŞINIR MAL YÖNETMELİĞİ</a:t>
            </a:r>
            <a:endParaRPr lang="tr-TR" sz="3200" b="1" dirty="0">
              <a:solidFill>
                <a:schemeClr val="bg1">
                  <a:lumMod val="95000"/>
                </a:schemeClr>
              </a:solidFill>
              <a:latin typeface="Calibri" pitchFamily="34" charset="0"/>
              <a:cs typeface="Calibri" pitchFamily="34" charset="0"/>
            </a:endParaRPr>
          </a:p>
        </p:txBody>
      </p:sp>
      <p:sp>
        <p:nvSpPr>
          <p:cNvPr id="3" name="Dikdörtgen 2"/>
          <p:cNvSpPr/>
          <p:nvPr/>
        </p:nvSpPr>
        <p:spPr>
          <a:xfrm>
            <a:off x="0" y="915566"/>
            <a:ext cx="8861055" cy="4371950"/>
          </a:xfrm>
          <a:prstGeom prst="rect">
            <a:avLst/>
          </a:prstGeom>
        </p:spPr>
        <p:txBody>
          <a:bodyPr/>
          <a:lstStyle/>
          <a:p>
            <a:endParaRPr lang="tr-TR" dirty="0"/>
          </a:p>
        </p:txBody>
      </p:sp>
      <p:sp>
        <p:nvSpPr>
          <p:cNvPr id="5" name="Dikdörtgen 4"/>
          <p:cNvSpPr/>
          <p:nvPr/>
        </p:nvSpPr>
        <p:spPr>
          <a:xfrm>
            <a:off x="251520" y="771550"/>
            <a:ext cx="7416824" cy="3770263"/>
          </a:xfrm>
          <a:prstGeom prst="rect">
            <a:avLst/>
          </a:prstGeom>
        </p:spPr>
        <p:txBody>
          <a:bodyPr wrap="square">
            <a:spAutoFit/>
          </a:bodyPr>
          <a:lstStyle/>
          <a:p>
            <a:pPr marL="12700" algn="just">
              <a:lnSpc>
                <a:spcPct val="100000"/>
              </a:lnSpc>
              <a:spcBef>
                <a:spcPts val="775"/>
              </a:spcBef>
              <a:spcAft>
                <a:spcPts val="800"/>
              </a:spcAft>
            </a:pPr>
            <a:r>
              <a:rPr lang="tr-TR" sz="1900" b="1" spc="-10" dirty="0" smtClean="0">
                <a:solidFill>
                  <a:srgbClr val="0070C0"/>
                </a:solidFill>
                <a:cs typeface="Calibri"/>
              </a:rPr>
              <a:t>Belge ve cetveller (Madde 10)</a:t>
            </a:r>
          </a:p>
          <a:p>
            <a:pPr marL="12700" algn="just">
              <a:spcBef>
                <a:spcPts val="775"/>
              </a:spcBef>
              <a:spcAft>
                <a:spcPts val="800"/>
              </a:spcAft>
            </a:pPr>
            <a:r>
              <a:rPr lang="tr-TR" b="1" dirty="0">
                <a:solidFill>
                  <a:srgbClr val="0070C0"/>
                </a:solidFill>
              </a:rPr>
              <a:t>h) Harcama Birimi Taşınır Mal Yönetim Hesabı Cetveli:</a:t>
            </a:r>
            <a:r>
              <a:rPr lang="tr-TR" b="1" dirty="0">
                <a:solidFill>
                  <a:srgbClr val="002060"/>
                </a:solidFill>
              </a:rPr>
              <a:t> </a:t>
            </a:r>
            <a:r>
              <a:rPr lang="tr-TR" dirty="0"/>
              <a:t>Harcama biriminin taşınır mal yönetim hesabının çıkarılması amacıyla taşınır kayıt yetkilisi tarafından harcama birimi itibarıyla Taşınır I. Düzey Detay Kodunda gösterilen her bir taşınır grubu için Harcama Birimi Taşınır Mal Yönetim Hesabı Cetveli düzenlenir ve taşınırlar Harcama Birimi Taşınır Mal Yönetim Hesabı Cetveline Taşınır II. Düzey Detay Kodu düzeyinde kaydedilir</a:t>
            </a:r>
            <a:r>
              <a:rPr lang="tr-TR" dirty="0" smtClean="0"/>
              <a:t>.</a:t>
            </a:r>
          </a:p>
          <a:p>
            <a:pPr marL="12700" algn="just">
              <a:spcBef>
                <a:spcPts val="775"/>
              </a:spcBef>
              <a:spcAft>
                <a:spcPts val="800"/>
              </a:spcAft>
            </a:pPr>
            <a:endParaRPr lang="tr-TR" dirty="0" smtClean="0"/>
          </a:p>
          <a:p>
            <a:pPr marL="12700" algn="just">
              <a:spcBef>
                <a:spcPts val="775"/>
              </a:spcBef>
              <a:spcAft>
                <a:spcPts val="800"/>
              </a:spcAft>
            </a:pPr>
            <a:r>
              <a:rPr lang="tr-TR" b="1" dirty="0">
                <a:solidFill>
                  <a:srgbClr val="0070C0"/>
                </a:solidFill>
              </a:rPr>
              <a:t>ı) Taşınır Hesap Cetveli: </a:t>
            </a:r>
            <a:r>
              <a:rPr lang="tr-TR" dirty="0"/>
              <a:t>Taşınır konsolide görevlilerince ilçe, il, bölge, dış temsilcilik ve merkez birimlerinin taşınır hesabının çıkarılması işlemlerinde Taşınır Hesap Cetveli düzenlenir</a:t>
            </a:r>
            <a:r>
              <a:rPr lang="tr-TR" dirty="0" smtClean="0"/>
              <a:t>.</a:t>
            </a:r>
          </a:p>
        </p:txBody>
      </p:sp>
      <p:pic>
        <p:nvPicPr>
          <p:cNvPr id="6" name="Picture 2" descr="C:\Documents and Settings\Administrator\Local Settings\Temporary Internet Files\Content.IE5\A9R1JF1E\MC900279126[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98776" y="555526"/>
            <a:ext cx="1389147" cy="1145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3651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0" y="0"/>
            <a:ext cx="9144000" cy="555526"/>
          </a:xfrm>
          <a:solidFill>
            <a:schemeClr val="accent1">
              <a:lumMod val="75000"/>
            </a:schemeClr>
          </a:solidFill>
          <a:ln>
            <a:noFill/>
          </a:ln>
        </p:spPr>
        <p:txBody>
          <a:bodyPr>
            <a:normAutofit fontScale="90000"/>
          </a:bodyPr>
          <a:lstStyle/>
          <a:p>
            <a:r>
              <a:rPr lang="tr-TR" sz="3200" b="1" dirty="0" smtClean="0">
                <a:solidFill>
                  <a:schemeClr val="bg1">
                    <a:lumMod val="95000"/>
                  </a:schemeClr>
                </a:solidFill>
                <a:latin typeface="Calibri" pitchFamily="34" charset="0"/>
                <a:cs typeface="Calibri" pitchFamily="34" charset="0"/>
              </a:rPr>
              <a:t>TAŞINIR MAL YÖNETMELİĞİ</a:t>
            </a:r>
            <a:endParaRPr lang="tr-TR" sz="3200" b="1" dirty="0">
              <a:solidFill>
                <a:schemeClr val="bg1">
                  <a:lumMod val="95000"/>
                </a:schemeClr>
              </a:solidFill>
              <a:latin typeface="Calibri" pitchFamily="34" charset="0"/>
              <a:cs typeface="Calibri" pitchFamily="34" charset="0"/>
            </a:endParaRPr>
          </a:p>
        </p:txBody>
      </p:sp>
      <p:sp>
        <p:nvSpPr>
          <p:cNvPr id="3" name="Dikdörtgen 2"/>
          <p:cNvSpPr/>
          <p:nvPr/>
        </p:nvSpPr>
        <p:spPr>
          <a:xfrm>
            <a:off x="0" y="915566"/>
            <a:ext cx="8861055" cy="4371950"/>
          </a:xfrm>
          <a:prstGeom prst="rect">
            <a:avLst/>
          </a:prstGeom>
        </p:spPr>
        <p:txBody>
          <a:bodyPr/>
          <a:lstStyle/>
          <a:p>
            <a:endParaRPr lang="tr-TR" dirty="0"/>
          </a:p>
        </p:txBody>
      </p:sp>
      <p:sp>
        <p:nvSpPr>
          <p:cNvPr id="5" name="Dikdörtgen 4"/>
          <p:cNvSpPr/>
          <p:nvPr/>
        </p:nvSpPr>
        <p:spPr>
          <a:xfrm>
            <a:off x="251520" y="771550"/>
            <a:ext cx="7416824" cy="3939540"/>
          </a:xfrm>
          <a:prstGeom prst="rect">
            <a:avLst/>
          </a:prstGeom>
        </p:spPr>
        <p:txBody>
          <a:bodyPr wrap="square">
            <a:spAutoFit/>
          </a:bodyPr>
          <a:lstStyle/>
          <a:p>
            <a:pPr marL="12700" algn="just">
              <a:lnSpc>
                <a:spcPct val="100000"/>
              </a:lnSpc>
              <a:spcBef>
                <a:spcPts val="775"/>
              </a:spcBef>
              <a:spcAft>
                <a:spcPts val="800"/>
              </a:spcAft>
            </a:pPr>
            <a:r>
              <a:rPr lang="tr-TR" b="1" spc="-10" dirty="0" smtClean="0">
                <a:solidFill>
                  <a:srgbClr val="0070C0"/>
                </a:solidFill>
                <a:cs typeface="Calibri"/>
              </a:rPr>
              <a:t>Belge ve cetveller (Madde 10)</a:t>
            </a:r>
          </a:p>
          <a:p>
            <a:pPr marL="12700" algn="just">
              <a:spcBef>
                <a:spcPts val="775"/>
              </a:spcBef>
              <a:spcAft>
                <a:spcPts val="800"/>
              </a:spcAft>
            </a:pPr>
            <a:r>
              <a:rPr lang="tr-TR" sz="1600" b="1" dirty="0" smtClean="0">
                <a:solidFill>
                  <a:srgbClr val="0070C0"/>
                </a:solidFill>
              </a:rPr>
              <a:t>i) İdare </a:t>
            </a:r>
            <a:r>
              <a:rPr lang="tr-TR" sz="1600" b="1" dirty="0">
                <a:solidFill>
                  <a:srgbClr val="0070C0"/>
                </a:solidFill>
              </a:rPr>
              <a:t>Taşınır Mal Yönetimi Ayrıntılı Hesap Cetveli:</a:t>
            </a:r>
            <a:r>
              <a:rPr lang="tr-TR" sz="1600" b="1" dirty="0">
                <a:solidFill>
                  <a:srgbClr val="002060"/>
                </a:solidFill>
              </a:rPr>
              <a:t> </a:t>
            </a:r>
            <a:r>
              <a:rPr lang="tr-TR" sz="1600" dirty="0"/>
              <a:t>Merkezdeki taşınır konsolide görevlisince kamu idaresinin taşınır mal yönetim hesabının çıkarılması amacıyla taşınır konsolide görevlilerinden alınan Taşınır Hesap Cetveline dayanılarak Taşınır I. Düzey Detay Kodunda gösterilen her bir taşınır grubu için İdare Taşınır Mal Yönetimi Ayrıntılı Hesap Cetveli düzenlenir ve taşınırlar İdare Taşınır Mal Yönetimi Ayrıntılı Hesap Cetveline Taşınır II. Düzey Detay Kodu düzeyinde kaydedilir</a:t>
            </a:r>
            <a:r>
              <a:rPr lang="tr-TR" sz="1600" dirty="0" smtClean="0"/>
              <a:t>.</a:t>
            </a:r>
          </a:p>
          <a:p>
            <a:pPr marL="12700" algn="just">
              <a:spcBef>
                <a:spcPts val="775"/>
              </a:spcBef>
              <a:spcAft>
                <a:spcPts val="800"/>
              </a:spcAft>
            </a:pPr>
            <a:endParaRPr lang="tr-TR" sz="1600" dirty="0" smtClean="0"/>
          </a:p>
          <a:p>
            <a:pPr marL="12700" algn="just">
              <a:spcBef>
                <a:spcPts val="775"/>
              </a:spcBef>
              <a:spcAft>
                <a:spcPts val="800"/>
              </a:spcAft>
            </a:pPr>
            <a:r>
              <a:rPr lang="tr-TR" sz="1600" b="1" dirty="0">
                <a:solidFill>
                  <a:srgbClr val="0070C0"/>
                </a:solidFill>
              </a:rPr>
              <a:t>j) İdare Taşınır Mal Yönetim Hesabı İcmal Cetveli:</a:t>
            </a:r>
            <a:r>
              <a:rPr lang="tr-TR" sz="1600" b="1" dirty="0">
                <a:solidFill>
                  <a:srgbClr val="002060"/>
                </a:solidFill>
              </a:rPr>
              <a:t> </a:t>
            </a:r>
            <a:r>
              <a:rPr lang="tr-TR" sz="1600" dirty="0"/>
              <a:t>Kamu idaresinin taşınır mal yönetim hesabının çıkarılmasına ilişkin işlemlerde Taşınır Hesap Kodunda gösterilen her bir taşınır grubu için İdare Taşınır Mal Yönetim Hesabı İcmal Cetveli düzenlenir ve taşınırlar İdare Taşınır Mal Yönetim Hesabı İcmal Cetveline Taşınır I. Düzey Detay Kodu düzeyinde kaydedilir.</a:t>
            </a:r>
          </a:p>
        </p:txBody>
      </p:sp>
      <p:pic>
        <p:nvPicPr>
          <p:cNvPr id="6" name="Picture 2" descr="C:\Documents and Settings\Administrator\Local Settings\Temporary Internet Files\Content.IE5\A9R1JF1E\MC900279126[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98776" y="555526"/>
            <a:ext cx="1389147" cy="1145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190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0" y="0"/>
            <a:ext cx="9144000" cy="555526"/>
          </a:xfrm>
          <a:solidFill>
            <a:schemeClr val="accent1">
              <a:lumMod val="75000"/>
            </a:schemeClr>
          </a:solidFill>
          <a:ln>
            <a:noFill/>
          </a:ln>
        </p:spPr>
        <p:txBody>
          <a:bodyPr>
            <a:normAutofit fontScale="90000"/>
          </a:bodyPr>
          <a:lstStyle/>
          <a:p>
            <a:r>
              <a:rPr lang="tr-TR" sz="3200" b="1" dirty="0" smtClean="0">
                <a:solidFill>
                  <a:schemeClr val="bg1">
                    <a:lumMod val="95000"/>
                  </a:schemeClr>
                </a:solidFill>
                <a:latin typeface="Calibri" pitchFamily="34" charset="0"/>
                <a:cs typeface="Calibri" pitchFamily="34" charset="0"/>
              </a:rPr>
              <a:t>TAŞINIR MAL YÖNETMELİĞİ</a:t>
            </a:r>
            <a:endParaRPr lang="tr-TR" sz="3200" b="1" dirty="0">
              <a:solidFill>
                <a:schemeClr val="bg1">
                  <a:lumMod val="95000"/>
                </a:schemeClr>
              </a:solidFill>
              <a:latin typeface="Calibri" pitchFamily="34" charset="0"/>
              <a:cs typeface="Calibri" pitchFamily="34" charset="0"/>
            </a:endParaRPr>
          </a:p>
        </p:txBody>
      </p:sp>
      <p:sp>
        <p:nvSpPr>
          <p:cNvPr id="3" name="Dikdörtgen 2"/>
          <p:cNvSpPr/>
          <p:nvPr/>
        </p:nvSpPr>
        <p:spPr>
          <a:xfrm>
            <a:off x="0" y="915566"/>
            <a:ext cx="8861055" cy="4371950"/>
          </a:xfrm>
          <a:prstGeom prst="rect">
            <a:avLst/>
          </a:prstGeom>
        </p:spPr>
        <p:txBody>
          <a:bodyPr/>
          <a:lstStyle/>
          <a:p>
            <a:endParaRPr lang="tr-TR" dirty="0"/>
          </a:p>
        </p:txBody>
      </p:sp>
      <p:sp>
        <p:nvSpPr>
          <p:cNvPr id="5" name="Dikdörtgen 4"/>
          <p:cNvSpPr/>
          <p:nvPr/>
        </p:nvSpPr>
        <p:spPr>
          <a:xfrm>
            <a:off x="251520" y="843558"/>
            <a:ext cx="7416824" cy="3754874"/>
          </a:xfrm>
          <a:prstGeom prst="rect">
            <a:avLst/>
          </a:prstGeom>
        </p:spPr>
        <p:txBody>
          <a:bodyPr wrap="square">
            <a:spAutoFit/>
          </a:bodyPr>
          <a:lstStyle/>
          <a:p>
            <a:pPr marL="12700" algn="just">
              <a:lnSpc>
                <a:spcPct val="100000"/>
              </a:lnSpc>
              <a:spcBef>
                <a:spcPts val="775"/>
              </a:spcBef>
              <a:spcAft>
                <a:spcPts val="800"/>
              </a:spcAft>
            </a:pPr>
            <a:r>
              <a:rPr lang="tr-TR" sz="1900" b="1" spc="-10" dirty="0" smtClean="0">
                <a:solidFill>
                  <a:srgbClr val="0070C0"/>
                </a:solidFill>
                <a:cs typeface="Calibri"/>
              </a:rPr>
              <a:t>Belge ve cetveller (Madde 10)</a:t>
            </a:r>
          </a:p>
          <a:p>
            <a:pPr marL="12700" algn="just">
              <a:spcBef>
                <a:spcPts val="775"/>
              </a:spcBef>
              <a:spcAft>
                <a:spcPts val="800"/>
              </a:spcAft>
            </a:pPr>
            <a:r>
              <a:rPr lang="tr-TR" b="1" dirty="0">
                <a:solidFill>
                  <a:srgbClr val="0070C0"/>
                </a:solidFill>
              </a:rPr>
              <a:t>k) Müze/Kütüphane Yönetim Hesabı Cetveli:</a:t>
            </a:r>
            <a:r>
              <a:rPr lang="tr-TR" b="1" dirty="0">
                <a:solidFill>
                  <a:srgbClr val="002060"/>
                </a:solidFill>
              </a:rPr>
              <a:t> </a:t>
            </a:r>
            <a:r>
              <a:rPr lang="tr-TR" dirty="0"/>
              <a:t>Kamu idarelerinin elinde bulunan veya müzelerdeki tarihi ve sanat değeri olan taşınırlar ile kütüphanelerde bulunan yazma ve basma nadir eserler ile diğer materyallerin yönetim hesaplarının verilmesinde Müze/Kütüphane Yönetim Hesabı Cetveli düzenlenir</a:t>
            </a:r>
            <a:r>
              <a:rPr lang="tr-TR" dirty="0" smtClean="0"/>
              <a:t>.</a:t>
            </a:r>
          </a:p>
          <a:p>
            <a:pPr marL="12700" algn="just">
              <a:spcBef>
                <a:spcPts val="775"/>
              </a:spcBef>
              <a:spcAft>
                <a:spcPts val="800"/>
              </a:spcAft>
            </a:pPr>
            <a:endParaRPr lang="tr-TR" dirty="0"/>
          </a:p>
          <a:p>
            <a:pPr marL="12700" algn="just">
              <a:spcBef>
                <a:spcPts val="775"/>
              </a:spcBef>
              <a:spcAft>
                <a:spcPts val="800"/>
              </a:spcAft>
            </a:pPr>
            <a:r>
              <a:rPr lang="tr-TR" b="1" dirty="0" smtClean="0">
                <a:solidFill>
                  <a:srgbClr val="0070C0"/>
                </a:solidFill>
              </a:rPr>
              <a:t>l) Tesis </a:t>
            </a:r>
            <a:r>
              <a:rPr lang="tr-TR" b="1" dirty="0">
                <a:solidFill>
                  <a:srgbClr val="0070C0"/>
                </a:solidFill>
              </a:rPr>
              <a:t>Bileşenleri Cetveli:</a:t>
            </a:r>
            <a:r>
              <a:rPr lang="tr-TR" dirty="0"/>
              <a:t> Tesis olarak kayıtlara alınacak taşınırları oluşturan ana bileşenleri, cins ve özellikleri itibarıyla ayrı ayrı gösterecek şekilde Tesis Bileşenleri Cetveli düzenlenir. Tesise eklenen ve çıkarılan taşınırlar idarenin belirleyeceği bir belge formatında ayrıca izlenir.</a:t>
            </a:r>
          </a:p>
        </p:txBody>
      </p:sp>
      <p:pic>
        <p:nvPicPr>
          <p:cNvPr id="6" name="Picture 2" descr="C:\Documents and Settings\Administrator\Local Settings\Temporary Internet Files\Content.IE5\A9R1JF1E\MC900279126[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98776" y="555526"/>
            <a:ext cx="1389147" cy="1145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0531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0" y="0"/>
            <a:ext cx="9144000" cy="555526"/>
          </a:xfrm>
          <a:solidFill>
            <a:schemeClr val="accent1">
              <a:lumMod val="75000"/>
            </a:schemeClr>
          </a:solidFill>
          <a:ln>
            <a:noFill/>
          </a:ln>
        </p:spPr>
        <p:txBody>
          <a:bodyPr>
            <a:normAutofit fontScale="90000"/>
          </a:bodyPr>
          <a:lstStyle/>
          <a:p>
            <a:r>
              <a:rPr lang="tr-TR" sz="3200" b="1" dirty="0" smtClean="0">
                <a:solidFill>
                  <a:schemeClr val="bg1">
                    <a:lumMod val="95000"/>
                  </a:schemeClr>
                </a:solidFill>
                <a:latin typeface="Calibri" pitchFamily="34" charset="0"/>
                <a:cs typeface="Calibri" pitchFamily="34" charset="0"/>
              </a:rPr>
              <a:t>TAŞINIR MAL YÖNETMELİĞİ</a:t>
            </a:r>
            <a:endParaRPr lang="tr-TR" sz="3200" b="1" dirty="0">
              <a:solidFill>
                <a:schemeClr val="bg1">
                  <a:lumMod val="95000"/>
                </a:schemeClr>
              </a:solidFill>
              <a:latin typeface="Calibri" pitchFamily="34" charset="0"/>
              <a:cs typeface="Calibri" pitchFamily="34" charset="0"/>
            </a:endParaRPr>
          </a:p>
        </p:txBody>
      </p:sp>
      <p:sp>
        <p:nvSpPr>
          <p:cNvPr id="3" name="Dikdörtgen 2"/>
          <p:cNvSpPr/>
          <p:nvPr/>
        </p:nvSpPr>
        <p:spPr>
          <a:xfrm>
            <a:off x="0" y="915566"/>
            <a:ext cx="8861055" cy="4371950"/>
          </a:xfrm>
          <a:prstGeom prst="rect">
            <a:avLst/>
          </a:prstGeom>
        </p:spPr>
        <p:txBody>
          <a:bodyPr/>
          <a:lstStyle/>
          <a:p>
            <a:endParaRPr lang="tr-TR" dirty="0"/>
          </a:p>
        </p:txBody>
      </p:sp>
      <p:sp>
        <p:nvSpPr>
          <p:cNvPr id="5" name="Dikdörtgen 4"/>
          <p:cNvSpPr/>
          <p:nvPr/>
        </p:nvSpPr>
        <p:spPr>
          <a:xfrm>
            <a:off x="251520" y="771550"/>
            <a:ext cx="7416824" cy="3939540"/>
          </a:xfrm>
          <a:prstGeom prst="rect">
            <a:avLst/>
          </a:prstGeom>
        </p:spPr>
        <p:txBody>
          <a:bodyPr wrap="square">
            <a:spAutoFit/>
          </a:bodyPr>
          <a:lstStyle/>
          <a:p>
            <a:pPr marL="12700" algn="just">
              <a:lnSpc>
                <a:spcPct val="100000"/>
              </a:lnSpc>
              <a:spcBef>
                <a:spcPts val="775"/>
              </a:spcBef>
              <a:spcAft>
                <a:spcPts val="800"/>
              </a:spcAft>
            </a:pPr>
            <a:r>
              <a:rPr lang="tr-TR" b="1" spc="-10" dirty="0" smtClean="0">
                <a:solidFill>
                  <a:srgbClr val="0070C0"/>
                </a:solidFill>
                <a:cs typeface="Calibri"/>
              </a:rPr>
              <a:t>Belge ve cetveller (Madde 10)</a:t>
            </a:r>
          </a:p>
          <a:p>
            <a:pPr marL="12700" algn="just">
              <a:spcBef>
                <a:spcPts val="775"/>
              </a:spcBef>
              <a:spcAft>
                <a:spcPts val="800"/>
              </a:spcAft>
            </a:pPr>
            <a:r>
              <a:rPr lang="tr-TR" sz="1600" b="1" dirty="0" smtClean="0"/>
              <a:t>* Bakanlık </a:t>
            </a:r>
            <a:r>
              <a:rPr lang="tr-TR" sz="1600" b="1" dirty="0"/>
              <a:t>bu Yönetmeliğin uygulanmasında kullanılacak olan </a:t>
            </a:r>
            <a:r>
              <a:rPr lang="tr-TR" sz="1600" b="1" dirty="0" smtClean="0"/>
              <a:t>fiş</a:t>
            </a:r>
            <a:r>
              <a:rPr lang="tr-TR" sz="1600" b="1" dirty="0"/>
              <a:t>, belge, liste, alındı belgesi, tutanak ve cetvellerin şekli ve formatı ile örneklerini belirlemeye ve bunlarda değişiklik yapmaya </a:t>
            </a:r>
            <a:r>
              <a:rPr lang="tr-TR" sz="1600" b="1" dirty="0" smtClean="0"/>
              <a:t>yetkilidir. Bakanlık</a:t>
            </a:r>
            <a:r>
              <a:rPr lang="tr-TR" sz="1600" b="1" dirty="0"/>
              <a:t>, oluşturduğu fiş, belge, liste, alındı belgesi, tutanak ve cetvel örneklerinin güncel hâlini Bakanlık internet sitesinin ilgili bölümünde yayımlar</a:t>
            </a:r>
            <a:r>
              <a:rPr lang="tr-TR" sz="1600" b="1" dirty="0" smtClean="0"/>
              <a:t>.</a:t>
            </a:r>
          </a:p>
          <a:p>
            <a:pPr marL="12700" algn="just">
              <a:spcBef>
                <a:spcPts val="775"/>
              </a:spcBef>
              <a:spcAft>
                <a:spcPts val="800"/>
              </a:spcAft>
            </a:pPr>
            <a:endParaRPr lang="tr-TR" sz="1600" b="1" dirty="0" smtClean="0"/>
          </a:p>
          <a:p>
            <a:pPr marL="12700" algn="just">
              <a:spcBef>
                <a:spcPts val="775"/>
              </a:spcBef>
              <a:spcAft>
                <a:spcPts val="800"/>
              </a:spcAft>
            </a:pPr>
            <a:r>
              <a:rPr lang="tr-TR" sz="1600" b="1" dirty="0" smtClean="0"/>
              <a:t>* Bu Yönetmeliğin </a:t>
            </a:r>
            <a:r>
              <a:rPr lang="tr-TR" sz="1600" b="1" dirty="0"/>
              <a:t>uygulanmasında kullanılacak olan ve elektronik ortamda oluşturulan fiş, belge, liste, alındı belgesi, tutanak ve cetvellerin onaylama işlemi, taşınır bilişim sistemlerinde ilgisine göre harcama yetkilisi ve muhasebe yetkilisince elektronik imza kullanılmak suretiyle, diğer görevliler tarafından sistemsel onay ile yapılabilir. Süreçte rol alan görevlilerin uygulamalar üzerinde yaptıkları işlemlerin kayıtları veri tabanında tutulur.</a:t>
            </a:r>
            <a:endParaRPr lang="tr-TR" sz="1600" dirty="0"/>
          </a:p>
        </p:txBody>
      </p:sp>
      <p:pic>
        <p:nvPicPr>
          <p:cNvPr id="6" name="Picture 2" descr="C:\Documents and Settings\Administrator\Local Settings\Temporary Internet Files\Content.IE5\A9R1JF1E\MC900279126[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98776" y="555526"/>
            <a:ext cx="1389147" cy="1145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4512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0" y="0"/>
            <a:ext cx="9144000" cy="555526"/>
          </a:xfrm>
          <a:solidFill>
            <a:schemeClr val="accent1">
              <a:lumMod val="75000"/>
            </a:schemeClr>
          </a:solidFill>
          <a:ln>
            <a:noFill/>
          </a:ln>
        </p:spPr>
        <p:txBody>
          <a:bodyPr>
            <a:normAutofit fontScale="90000"/>
          </a:bodyPr>
          <a:lstStyle/>
          <a:p>
            <a:r>
              <a:rPr lang="tr-TR" sz="3200" b="1" dirty="0" smtClean="0">
                <a:solidFill>
                  <a:schemeClr val="bg1">
                    <a:lumMod val="95000"/>
                  </a:schemeClr>
                </a:solidFill>
                <a:latin typeface="Calibri" pitchFamily="34" charset="0"/>
                <a:cs typeface="Calibri" pitchFamily="34" charset="0"/>
              </a:rPr>
              <a:t>TAŞINIR MAL YÖNETMELİĞİ</a:t>
            </a:r>
            <a:endParaRPr lang="tr-TR" sz="3200" b="1" dirty="0">
              <a:solidFill>
                <a:schemeClr val="bg1">
                  <a:lumMod val="95000"/>
                </a:schemeClr>
              </a:solidFill>
              <a:latin typeface="Calibri" pitchFamily="34" charset="0"/>
              <a:cs typeface="Calibri" pitchFamily="34" charset="0"/>
            </a:endParaRPr>
          </a:p>
        </p:txBody>
      </p:sp>
      <p:sp>
        <p:nvSpPr>
          <p:cNvPr id="3" name="Dikdörtgen 2"/>
          <p:cNvSpPr/>
          <p:nvPr/>
        </p:nvSpPr>
        <p:spPr>
          <a:xfrm>
            <a:off x="0" y="915566"/>
            <a:ext cx="8861055" cy="4371950"/>
          </a:xfrm>
          <a:prstGeom prst="rect">
            <a:avLst/>
          </a:prstGeom>
        </p:spPr>
        <p:txBody>
          <a:bodyPr/>
          <a:lstStyle/>
          <a:p>
            <a:endParaRPr lang="tr-TR" dirty="0"/>
          </a:p>
        </p:txBody>
      </p:sp>
      <p:sp>
        <p:nvSpPr>
          <p:cNvPr id="5" name="Dikdörtgen 4"/>
          <p:cNvSpPr/>
          <p:nvPr/>
        </p:nvSpPr>
        <p:spPr>
          <a:xfrm>
            <a:off x="251520" y="999746"/>
            <a:ext cx="7416824" cy="2657138"/>
          </a:xfrm>
          <a:prstGeom prst="rect">
            <a:avLst/>
          </a:prstGeom>
        </p:spPr>
        <p:txBody>
          <a:bodyPr wrap="square">
            <a:spAutoFit/>
          </a:bodyPr>
          <a:lstStyle/>
          <a:p>
            <a:pPr marL="12700" algn="just">
              <a:lnSpc>
                <a:spcPct val="100000"/>
              </a:lnSpc>
              <a:spcBef>
                <a:spcPts val="775"/>
              </a:spcBef>
              <a:spcAft>
                <a:spcPts val="800"/>
              </a:spcAft>
            </a:pPr>
            <a:r>
              <a:rPr lang="tr-TR" sz="2000" b="1" spc="-10" dirty="0">
                <a:solidFill>
                  <a:srgbClr val="0070C0"/>
                </a:solidFill>
                <a:cs typeface="Calibri"/>
              </a:rPr>
              <a:t>Kamu idarelerince yapılabilecek düzenlemeler ile defter, belge ve cetvellerin elektronik ortamda tutulması </a:t>
            </a:r>
            <a:r>
              <a:rPr lang="tr-TR" sz="2000" b="1" spc="-10" dirty="0" smtClean="0">
                <a:solidFill>
                  <a:srgbClr val="0070C0"/>
                </a:solidFill>
                <a:cs typeface="Calibri"/>
              </a:rPr>
              <a:t>(Madde 11)</a:t>
            </a:r>
          </a:p>
          <a:p>
            <a:pPr marL="12700" algn="just">
              <a:spcBef>
                <a:spcPts val="2400"/>
              </a:spcBef>
              <a:spcAft>
                <a:spcPts val="800"/>
              </a:spcAft>
            </a:pPr>
            <a:r>
              <a:rPr lang="tr-TR" sz="2000" b="1" dirty="0"/>
              <a:t>* </a:t>
            </a:r>
            <a:r>
              <a:rPr lang="tr-TR" sz="2000" dirty="0"/>
              <a:t>Taşınırların tüm giriş ve çıkış kayıtları ile bu Yönetmeliğin uygulanmasında kullanılacak </a:t>
            </a:r>
            <a:r>
              <a:rPr lang="tr-TR" sz="2000" b="1" dirty="0"/>
              <a:t>defter, belge ve cetvellerin elektronik ortamda tutulması, düzenlenmesi ve arşivlenmesi esastır.</a:t>
            </a:r>
            <a:r>
              <a:rPr lang="tr-TR" sz="2000" dirty="0"/>
              <a:t> Ancak mevzuat gereği başka bir işlemde kullanılmak, ihtiyaç hâlinde yetkili mercilere ibraz edilmek veya gönderilmek üzere döküm alınabilir.</a:t>
            </a:r>
          </a:p>
        </p:txBody>
      </p:sp>
      <p:pic>
        <p:nvPicPr>
          <p:cNvPr id="6" name="Picture 2" descr="C:\Documents and Settings\Administrator\Local Settings\Temporary Internet Files\Content.IE5\A9R1JF1E\MC900279126[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98776" y="555526"/>
            <a:ext cx="1389147" cy="1145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5800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0" y="0"/>
            <a:ext cx="9144000" cy="555526"/>
          </a:xfrm>
          <a:solidFill>
            <a:schemeClr val="accent1">
              <a:lumMod val="75000"/>
            </a:schemeClr>
          </a:solidFill>
          <a:ln>
            <a:noFill/>
          </a:ln>
        </p:spPr>
        <p:txBody>
          <a:bodyPr>
            <a:normAutofit fontScale="90000"/>
          </a:bodyPr>
          <a:lstStyle/>
          <a:p>
            <a:r>
              <a:rPr lang="tr-TR" sz="3200" b="1" dirty="0" smtClean="0">
                <a:solidFill>
                  <a:schemeClr val="bg1">
                    <a:lumMod val="95000"/>
                  </a:schemeClr>
                </a:solidFill>
                <a:latin typeface="Calibri" pitchFamily="34" charset="0"/>
                <a:cs typeface="Calibri" pitchFamily="34" charset="0"/>
              </a:rPr>
              <a:t>TAŞINIR MAL YÖNETMELİĞİ</a:t>
            </a:r>
            <a:endParaRPr lang="tr-TR" sz="3200" b="1" dirty="0">
              <a:solidFill>
                <a:schemeClr val="bg1">
                  <a:lumMod val="95000"/>
                </a:schemeClr>
              </a:solidFill>
              <a:latin typeface="Calibri" pitchFamily="34" charset="0"/>
              <a:cs typeface="Calibri" pitchFamily="34" charset="0"/>
            </a:endParaRPr>
          </a:p>
        </p:txBody>
      </p:sp>
      <p:sp>
        <p:nvSpPr>
          <p:cNvPr id="3" name="Dikdörtgen 2"/>
          <p:cNvSpPr/>
          <p:nvPr/>
        </p:nvSpPr>
        <p:spPr>
          <a:xfrm>
            <a:off x="0" y="915566"/>
            <a:ext cx="8861055" cy="4371950"/>
          </a:xfrm>
          <a:prstGeom prst="rect">
            <a:avLst/>
          </a:prstGeom>
        </p:spPr>
        <p:txBody>
          <a:bodyPr/>
          <a:lstStyle/>
          <a:p>
            <a:endParaRPr lang="tr-TR" dirty="0"/>
          </a:p>
        </p:txBody>
      </p:sp>
      <p:sp>
        <p:nvSpPr>
          <p:cNvPr id="5" name="Dikdörtgen 4"/>
          <p:cNvSpPr/>
          <p:nvPr/>
        </p:nvSpPr>
        <p:spPr>
          <a:xfrm>
            <a:off x="182055" y="1779662"/>
            <a:ext cx="8496944" cy="1395254"/>
          </a:xfrm>
          <a:prstGeom prst="rect">
            <a:avLst/>
          </a:prstGeom>
        </p:spPr>
        <p:txBody>
          <a:bodyPr wrap="square">
            <a:spAutoFit/>
          </a:bodyPr>
          <a:lstStyle/>
          <a:p>
            <a:pPr marL="12700" algn="ctr">
              <a:lnSpc>
                <a:spcPct val="100000"/>
              </a:lnSpc>
              <a:spcBef>
                <a:spcPts val="775"/>
              </a:spcBef>
              <a:spcAft>
                <a:spcPts val="1200"/>
              </a:spcAft>
            </a:pPr>
            <a:r>
              <a:rPr lang="tr-TR" sz="3400" b="1" spc="-10" dirty="0" smtClean="0">
                <a:solidFill>
                  <a:srgbClr val="0070C0"/>
                </a:solidFill>
                <a:cs typeface="Calibri"/>
              </a:rPr>
              <a:t>DÖRDÜNCÜ BÖLÜM</a:t>
            </a:r>
          </a:p>
          <a:p>
            <a:pPr marL="12700" algn="ctr">
              <a:lnSpc>
                <a:spcPct val="100000"/>
              </a:lnSpc>
              <a:spcBef>
                <a:spcPts val="775"/>
              </a:spcBef>
              <a:spcAft>
                <a:spcPts val="1200"/>
              </a:spcAft>
            </a:pPr>
            <a:r>
              <a:rPr lang="tr-TR" sz="3400" b="1" spc="-10" dirty="0" smtClean="0">
                <a:solidFill>
                  <a:srgbClr val="0070C0"/>
                </a:solidFill>
                <a:cs typeface="Calibri"/>
              </a:rPr>
              <a:t>TAŞINIR İŞLEMLERİ</a:t>
            </a:r>
            <a:endParaRPr lang="tr-TR" sz="3400" b="1" spc="-10" dirty="0">
              <a:solidFill>
                <a:srgbClr val="0070C0"/>
              </a:solidFill>
              <a:cs typeface="Calibri"/>
            </a:endParaRPr>
          </a:p>
        </p:txBody>
      </p:sp>
    </p:spTree>
    <p:extLst>
      <p:ext uri="{BB962C8B-B14F-4D97-AF65-F5344CB8AC3E}">
        <p14:creationId xmlns:p14="http://schemas.microsoft.com/office/powerpoint/2010/main" val="3798706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0" y="0"/>
            <a:ext cx="9144000" cy="555526"/>
          </a:xfrm>
          <a:solidFill>
            <a:schemeClr val="accent1">
              <a:lumMod val="75000"/>
            </a:schemeClr>
          </a:solidFill>
          <a:ln>
            <a:noFill/>
          </a:ln>
        </p:spPr>
        <p:txBody>
          <a:bodyPr>
            <a:normAutofit fontScale="90000"/>
          </a:bodyPr>
          <a:lstStyle/>
          <a:p>
            <a:r>
              <a:rPr lang="tr-TR" sz="3200" b="1" dirty="0" smtClean="0">
                <a:solidFill>
                  <a:schemeClr val="bg1">
                    <a:lumMod val="95000"/>
                  </a:schemeClr>
                </a:solidFill>
                <a:latin typeface="Calibri" pitchFamily="34" charset="0"/>
                <a:cs typeface="Calibri" pitchFamily="34" charset="0"/>
              </a:rPr>
              <a:t>TAŞINIR MAL YÖNETMELİĞİ</a:t>
            </a:r>
            <a:endParaRPr lang="tr-TR" sz="3200" b="1" dirty="0">
              <a:solidFill>
                <a:schemeClr val="bg1">
                  <a:lumMod val="95000"/>
                </a:schemeClr>
              </a:solidFill>
              <a:latin typeface="Calibri" pitchFamily="34" charset="0"/>
              <a:cs typeface="Calibri" pitchFamily="34" charset="0"/>
            </a:endParaRPr>
          </a:p>
        </p:txBody>
      </p:sp>
      <p:sp>
        <p:nvSpPr>
          <p:cNvPr id="3" name="Dikdörtgen 2"/>
          <p:cNvSpPr/>
          <p:nvPr/>
        </p:nvSpPr>
        <p:spPr>
          <a:xfrm>
            <a:off x="0" y="915566"/>
            <a:ext cx="8861055" cy="4371950"/>
          </a:xfrm>
          <a:prstGeom prst="rect">
            <a:avLst/>
          </a:prstGeom>
        </p:spPr>
        <p:txBody>
          <a:bodyPr/>
          <a:lstStyle/>
          <a:p>
            <a:endParaRPr lang="tr-TR" dirty="0"/>
          </a:p>
        </p:txBody>
      </p:sp>
      <p:sp>
        <p:nvSpPr>
          <p:cNvPr id="5" name="Dikdörtgen 4"/>
          <p:cNvSpPr/>
          <p:nvPr/>
        </p:nvSpPr>
        <p:spPr>
          <a:xfrm>
            <a:off x="254063" y="771550"/>
            <a:ext cx="8606992" cy="4139595"/>
          </a:xfrm>
          <a:prstGeom prst="rect">
            <a:avLst/>
          </a:prstGeom>
        </p:spPr>
        <p:txBody>
          <a:bodyPr wrap="square">
            <a:spAutoFit/>
          </a:bodyPr>
          <a:lstStyle/>
          <a:p>
            <a:pPr marL="12700" algn="just">
              <a:lnSpc>
                <a:spcPct val="100000"/>
              </a:lnSpc>
              <a:spcBef>
                <a:spcPts val="775"/>
              </a:spcBef>
              <a:spcAft>
                <a:spcPts val="1200"/>
              </a:spcAft>
            </a:pPr>
            <a:r>
              <a:rPr lang="tr-TR" b="1" spc="-10" dirty="0" smtClean="0">
                <a:solidFill>
                  <a:srgbClr val="0070C0"/>
                </a:solidFill>
                <a:cs typeface="Calibri"/>
              </a:rPr>
              <a:t>Taşınırların kaydı (Madde 12)</a:t>
            </a:r>
          </a:p>
          <a:p>
            <a:pPr marL="298450" indent="-285750" algn="just">
              <a:lnSpc>
                <a:spcPct val="100000"/>
              </a:lnSpc>
              <a:spcBef>
                <a:spcPts val="800"/>
              </a:spcBef>
              <a:spcAft>
                <a:spcPts val="800"/>
              </a:spcAft>
              <a:buFont typeface="Arial" panose="020B0604020202020204" pitchFamily="34" charset="0"/>
              <a:buChar char="•"/>
            </a:pPr>
            <a:r>
              <a:rPr lang="tr-TR" sz="1500" spc="-10" dirty="0" smtClean="0">
                <a:cs typeface="Calibri"/>
              </a:rPr>
              <a:t>Kamu </a:t>
            </a:r>
            <a:r>
              <a:rPr lang="tr-TR" sz="1500" spc="-10" dirty="0">
                <a:cs typeface="Calibri"/>
              </a:rPr>
              <a:t>idarelerince bütün taşınırların ve bunlara ilişkin işlemlerin kayıt altına alınması esastır. </a:t>
            </a:r>
            <a:endParaRPr lang="tr-TR" sz="1500" spc="-10" dirty="0" smtClean="0">
              <a:cs typeface="Calibri"/>
            </a:endParaRPr>
          </a:p>
          <a:p>
            <a:pPr marL="298450" indent="-285750" algn="just">
              <a:lnSpc>
                <a:spcPct val="100000"/>
              </a:lnSpc>
              <a:spcBef>
                <a:spcPts val="800"/>
              </a:spcBef>
              <a:spcAft>
                <a:spcPts val="800"/>
              </a:spcAft>
              <a:buFont typeface="Arial" panose="020B0604020202020204" pitchFamily="34" charset="0"/>
              <a:buChar char="•"/>
            </a:pPr>
            <a:r>
              <a:rPr lang="tr-TR" sz="1500" spc="-10" dirty="0" smtClean="0">
                <a:cs typeface="Calibri"/>
              </a:rPr>
              <a:t>Taşınır </a:t>
            </a:r>
            <a:r>
              <a:rPr lang="tr-TR" sz="1500" spc="-10" dirty="0">
                <a:cs typeface="Calibri"/>
              </a:rPr>
              <a:t>kayıtları, harcama birimleri itibarıyla yönetim hesabı verilmesine esas olacak şekilde tutulur. </a:t>
            </a:r>
            <a:endParaRPr lang="tr-TR" sz="1500" spc="-10" dirty="0" smtClean="0">
              <a:cs typeface="Calibri"/>
            </a:endParaRPr>
          </a:p>
          <a:p>
            <a:pPr marL="298450" indent="-285750" algn="just">
              <a:lnSpc>
                <a:spcPct val="100000"/>
              </a:lnSpc>
              <a:spcBef>
                <a:spcPts val="800"/>
              </a:spcBef>
              <a:spcAft>
                <a:spcPts val="800"/>
              </a:spcAft>
              <a:buFont typeface="Arial" panose="020B0604020202020204" pitchFamily="34" charset="0"/>
              <a:buChar char="•"/>
            </a:pPr>
            <a:r>
              <a:rPr lang="tr-TR" sz="1500" spc="-10" dirty="0" smtClean="0">
                <a:cs typeface="Calibri"/>
              </a:rPr>
              <a:t>Her </a:t>
            </a:r>
            <a:r>
              <a:rPr lang="tr-TR" sz="1500" spc="-10" dirty="0">
                <a:cs typeface="Calibri"/>
              </a:rPr>
              <a:t>bir kaydın belgeye dayanması şarttır.</a:t>
            </a:r>
          </a:p>
          <a:p>
            <a:pPr marL="12700" algn="just">
              <a:lnSpc>
                <a:spcPct val="100000"/>
              </a:lnSpc>
              <a:spcBef>
                <a:spcPts val="800"/>
              </a:spcBef>
              <a:spcAft>
                <a:spcPts val="800"/>
              </a:spcAft>
            </a:pPr>
            <a:r>
              <a:rPr lang="tr-TR" sz="1500" spc="-10" dirty="0" smtClean="0">
                <a:cs typeface="Calibri"/>
              </a:rPr>
              <a:t>Bu </a:t>
            </a:r>
            <a:r>
              <a:rPr lang="tr-TR" sz="1500" spc="-10" dirty="0">
                <a:cs typeface="Calibri"/>
              </a:rPr>
              <a:t>çerçevede;</a:t>
            </a:r>
          </a:p>
          <a:p>
            <a:pPr marL="12700" algn="just">
              <a:lnSpc>
                <a:spcPct val="100000"/>
              </a:lnSpc>
              <a:spcBef>
                <a:spcPts val="800"/>
              </a:spcBef>
              <a:spcAft>
                <a:spcPts val="800"/>
              </a:spcAft>
            </a:pPr>
            <a:r>
              <a:rPr lang="tr-TR" sz="1500" b="1" spc="-10" dirty="0">
                <a:cs typeface="Calibri"/>
              </a:rPr>
              <a:t>a)</a:t>
            </a:r>
            <a:r>
              <a:rPr lang="tr-TR" sz="1500" spc="-10" dirty="0">
                <a:cs typeface="Calibri"/>
              </a:rPr>
              <a:t> Önceki yıldan devren gelen taşınırlar ile içinde bulunulan yılda herhangi bir şekilde edinilen veya elden çıkarılan taşınırlar,</a:t>
            </a:r>
          </a:p>
          <a:p>
            <a:pPr marL="12700" algn="just">
              <a:lnSpc>
                <a:spcPct val="100000"/>
              </a:lnSpc>
              <a:spcBef>
                <a:spcPts val="800"/>
              </a:spcBef>
              <a:spcAft>
                <a:spcPts val="800"/>
              </a:spcAft>
            </a:pPr>
            <a:r>
              <a:rPr lang="tr-TR" sz="1500" b="1" spc="-10" dirty="0">
                <a:cs typeface="Calibri"/>
              </a:rPr>
              <a:t>b)</a:t>
            </a:r>
            <a:r>
              <a:rPr lang="tr-TR" sz="1500" spc="-10" dirty="0">
                <a:cs typeface="Calibri"/>
              </a:rPr>
              <a:t> Taşınırlardaki kayıp, fire, yıpranma ve benzeri nedenlerle meydana gelen azalmalar,</a:t>
            </a:r>
          </a:p>
          <a:p>
            <a:pPr marL="12700" algn="just">
              <a:lnSpc>
                <a:spcPct val="100000"/>
              </a:lnSpc>
              <a:spcBef>
                <a:spcPts val="800"/>
              </a:spcBef>
              <a:spcAft>
                <a:spcPts val="800"/>
              </a:spcAft>
            </a:pPr>
            <a:r>
              <a:rPr lang="tr-TR" sz="1500" b="1" spc="-10" dirty="0">
                <a:cs typeface="Calibri"/>
              </a:rPr>
              <a:t>c)</a:t>
            </a:r>
            <a:r>
              <a:rPr lang="tr-TR" sz="1500" spc="-10" dirty="0">
                <a:cs typeface="Calibri"/>
              </a:rPr>
              <a:t> Sayım sonucunda ortaya çıkan fazlalar,</a:t>
            </a:r>
          </a:p>
          <a:p>
            <a:pPr marL="12700" algn="just">
              <a:lnSpc>
                <a:spcPct val="100000"/>
              </a:lnSpc>
              <a:spcBef>
                <a:spcPts val="800"/>
              </a:spcBef>
              <a:spcAft>
                <a:spcPts val="800"/>
              </a:spcAft>
            </a:pPr>
            <a:r>
              <a:rPr lang="tr-TR" sz="1500" spc="-10" dirty="0">
                <a:cs typeface="Calibri"/>
              </a:rPr>
              <a:t>miktar ve değer olarak kayıtlara alınarak takip edilir</a:t>
            </a:r>
            <a:r>
              <a:rPr lang="tr-TR" sz="1500" spc="-10" dirty="0" smtClean="0">
                <a:cs typeface="Calibri"/>
              </a:rPr>
              <a:t>.</a:t>
            </a:r>
            <a:endParaRPr lang="tr-TR" sz="1500" spc="-10" dirty="0">
              <a:cs typeface="Calibri"/>
            </a:endParaRPr>
          </a:p>
        </p:txBody>
      </p:sp>
      <p:pic>
        <p:nvPicPr>
          <p:cNvPr id="6" name="Picture 2" descr="C:\Documents and Settings\Administrator\Local Settings\Temporary Internet Files\Content.IE5\A9R1JF1E\MC900279126[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98776" y="555526"/>
            <a:ext cx="1389147" cy="1145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706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0" y="0"/>
            <a:ext cx="9144000" cy="555526"/>
          </a:xfrm>
          <a:solidFill>
            <a:schemeClr val="accent1">
              <a:lumMod val="75000"/>
            </a:schemeClr>
          </a:solidFill>
          <a:ln>
            <a:noFill/>
          </a:ln>
        </p:spPr>
        <p:txBody>
          <a:bodyPr>
            <a:normAutofit fontScale="90000"/>
          </a:bodyPr>
          <a:lstStyle/>
          <a:p>
            <a:r>
              <a:rPr lang="tr-TR" sz="3200" b="1" dirty="0" smtClean="0">
                <a:solidFill>
                  <a:schemeClr val="bg1">
                    <a:lumMod val="95000"/>
                  </a:schemeClr>
                </a:solidFill>
                <a:latin typeface="Calibri" pitchFamily="34" charset="0"/>
                <a:cs typeface="Calibri" pitchFamily="34" charset="0"/>
              </a:rPr>
              <a:t>TAŞINIR MAL YÖNETMELİĞİ</a:t>
            </a:r>
            <a:endParaRPr lang="tr-TR" sz="3200" b="1" dirty="0">
              <a:solidFill>
                <a:schemeClr val="bg1">
                  <a:lumMod val="95000"/>
                </a:schemeClr>
              </a:solidFill>
              <a:latin typeface="Calibri" pitchFamily="34" charset="0"/>
              <a:cs typeface="Calibri" pitchFamily="34" charset="0"/>
            </a:endParaRPr>
          </a:p>
        </p:txBody>
      </p:sp>
      <p:sp>
        <p:nvSpPr>
          <p:cNvPr id="3" name="Dikdörtgen 2"/>
          <p:cNvSpPr/>
          <p:nvPr/>
        </p:nvSpPr>
        <p:spPr>
          <a:xfrm>
            <a:off x="0" y="915566"/>
            <a:ext cx="8861055" cy="4371950"/>
          </a:xfrm>
          <a:prstGeom prst="rect">
            <a:avLst/>
          </a:prstGeom>
        </p:spPr>
        <p:txBody>
          <a:bodyPr/>
          <a:lstStyle/>
          <a:p>
            <a:endParaRPr lang="tr-TR" dirty="0"/>
          </a:p>
        </p:txBody>
      </p:sp>
      <p:sp>
        <p:nvSpPr>
          <p:cNvPr id="5" name="Dikdörtgen 4"/>
          <p:cNvSpPr/>
          <p:nvPr/>
        </p:nvSpPr>
        <p:spPr>
          <a:xfrm>
            <a:off x="251520" y="606806"/>
            <a:ext cx="7632848" cy="4452501"/>
          </a:xfrm>
          <a:prstGeom prst="rect">
            <a:avLst/>
          </a:prstGeom>
        </p:spPr>
        <p:txBody>
          <a:bodyPr wrap="square">
            <a:spAutoFit/>
          </a:bodyPr>
          <a:lstStyle/>
          <a:p>
            <a:pPr marL="12700" algn="just">
              <a:lnSpc>
                <a:spcPct val="100000"/>
              </a:lnSpc>
              <a:spcBef>
                <a:spcPts val="775"/>
              </a:spcBef>
              <a:spcAft>
                <a:spcPts val="1200"/>
              </a:spcAft>
            </a:pPr>
            <a:r>
              <a:rPr lang="tr-TR" sz="1600" b="1" spc="-10" dirty="0">
                <a:solidFill>
                  <a:srgbClr val="0070C0"/>
                </a:solidFill>
                <a:cs typeface="Calibri"/>
              </a:rPr>
              <a:t>Kayıt zamanı, kayıt değeri ve değer tespit </a:t>
            </a:r>
            <a:r>
              <a:rPr lang="tr-TR" sz="1600" b="1" spc="-10" dirty="0" smtClean="0">
                <a:solidFill>
                  <a:srgbClr val="0070C0"/>
                </a:solidFill>
                <a:cs typeface="Calibri"/>
              </a:rPr>
              <a:t>komisyonu (</a:t>
            </a:r>
            <a:r>
              <a:rPr lang="tr-TR" sz="1600" b="1" spc="-10" dirty="0">
                <a:solidFill>
                  <a:srgbClr val="0070C0"/>
                </a:solidFill>
                <a:cs typeface="Calibri"/>
              </a:rPr>
              <a:t>Madde </a:t>
            </a:r>
            <a:r>
              <a:rPr lang="tr-TR" sz="1600" b="1" spc="-10" dirty="0" smtClean="0">
                <a:solidFill>
                  <a:srgbClr val="0070C0"/>
                </a:solidFill>
                <a:cs typeface="Calibri"/>
              </a:rPr>
              <a:t>13)</a:t>
            </a:r>
          </a:p>
          <a:p>
            <a:pPr marL="298450" indent="-285750" algn="just">
              <a:lnSpc>
                <a:spcPct val="100000"/>
              </a:lnSpc>
              <a:spcBef>
                <a:spcPts val="600"/>
              </a:spcBef>
              <a:spcAft>
                <a:spcPts val="900"/>
              </a:spcAft>
              <a:buFont typeface="Arial" panose="020B0604020202020204" pitchFamily="34" charset="0"/>
              <a:buChar char="•"/>
            </a:pPr>
            <a:r>
              <a:rPr lang="tr-TR" sz="1500" spc="-10" dirty="0" smtClean="0">
                <a:cs typeface="Calibri"/>
              </a:rPr>
              <a:t>Taşınırlar</a:t>
            </a:r>
            <a:r>
              <a:rPr lang="tr-TR" sz="1500" spc="-10" dirty="0">
                <a:cs typeface="Calibri"/>
              </a:rPr>
              <a:t>, edinme şekline bakılmaksızın kamu idaresince kullanılmak üzere teslim alındığında </a:t>
            </a:r>
            <a:r>
              <a:rPr lang="tr-TR" sz="1500" b="1" spc="-10" dirty="0" smtClean="0">
                <a:cs typeface="Calibri"/>
              </a:rPr>
              <a:t>giriş</a:t>
            </a:r>
            <a:r>
              <a:rPr lang="tr-TR" sz="1500" b="1" spc="-10" dirty="0">
                <a:cs typeface="Calibri"/>
              </a:rPr>
              <a:t> </a:t>
            </a:r>
            <a:r>
              <a:rPr lang="tr-TR" sz="1500" spc="-10" dirty="0" smtClean="0">
                <a:cs typeface="Calibri"/>
              </a:rPr>
              <a:t>kaydedilir.</a:t>
            </a:r>
          </a:p>
          <a:p>
            <a:pPr marL="12700" algn="just">
              <a:lnSpc>
                <a:spcPct val="100000"/>
              </a:lnSpc>
              <a:spcBef>
                <a:spcPts val="775"/>
              </a:spcBef>
              <a:spcAft>
                <a:spcPts val="600"/>
              </a:spcAft>
            </a:pPr>
            <a:r>
              <a:rPr lang="tr-TR" sz="1500" spc="-10" dirty="0" smtClean="0">
                <a:cs typeface="Calibri"/>
              </a:rPr>
              <a:t>Taşınırlar;</a:t>
            </a:r>
          </a:p>
          <a:p>
            <a:pPr marL="298450" indent="-285750" algn="just">
              <a:lnSpc>
                <a:spcPct val="100000"/>
              </a:lnSpc>
              <a:spcBef>
                <a:spcPts val="600"/>
              </a:spcBef>
              <a:spcAft>
                <a:spcPts val="600"/>
              </a:spcAft>
              <a:buFont typeface="Arial" panose="020B0604020202020204" pitchFamily="34" charset="0"/>
              <a:buChar char="•"/>
            </a:pPr>
            <a:r>
              <a:rPr lang="tr-TR" sz="1500" spc="-10" dirty="0">
                <a:cs typeface="Calibri"/>
              </a:rPr>
              <a:t>T</a:t>
            </a:r>
            <a:r>
              <a:rPr lang="tr-TR" sz="1500" spc="-10" dirty="0" smtClean="0">
                <a:cs typeface="Calibri"/>
              </a:rPr>
              <a:t>üketime </a:t>
            </a:r>
            <a:r>
              <a:rPr lang="tr-TR" sz="1500" spc="-10" dirty="0">
                <a:cs typeface="Calibri"/>
              </a:rPr>
              <a:t>verildiğinde, </a:t>
            </a:r>
            <a:endParaRPr lang="tr-TR" sz="1500" spc="-10" dirty="0" smtClean="0">
              <a:cs typeface="Calibri"/>
            </a:endParaRPr>
          </a:p>
          <a:p>
            <a:pPr marL="298450" indent="-285750" algn="just">
              <a:lnSpc>
                <a:spcPct val="100000"/>
              </a:lnSpc>
              <a:spcBef>
                <a:spcPts val="600"/>
              </a:spcBef>
              <a:spcAft>
                <a:spcPts val="600"/>
              </a:spcAft>
              <a:buFont typeface="Arial" panose="020B0604020202020204" pitchFamily="34" charset="0"/>
              <a:buChar char="•"/>
            </a:pPr>
            <a:r>
              <a:rPr lang="tr-TR" sz="1500" spc="-10" dirty="0">
                <a:cs typeface="Calibri"/>
              </a:rPr>
              <a:t>S</a:t>
            </a:r>
            <a:r>
              <a:rPr lang="tr-TR" sz="1500" spc="-10" dirty="0" smtClean="0">
                <a:cs typeface="Calibri"/>
              </a:rPr>
              <a:t>atıldığında</a:t>
            </a:r>
            <a:r>
              <a:rPr lang="tr-TR" sz="1500" spc="-10" dirty="0">
                <a:cs typeface="Calibri"/>
              </a:rPr>
              <a:t>, </a:t>
            </a:r>
            <a:endParaRPr lang="tr-TR" sz="1500" spc="-10" dirty="0" smtClean="0">
              <a:cs typeface="Calibri"/>
            </a:endParaRPr>
          </a:p>
          <a:p>
            <a:pPr marL="298450" indent="-285750" algn="just">
              <a:lnSpc>
                <a:spcPct val="100000"/>
              </a:lnSpc>
              <a:spcBef>
                <a:spcPts val="600"/>
              </a:spcBef>
              <a:spcAft>
                <a:spcPts val="600"/>
              </a:spcAft>
              <a:buFont typeface="Arial" panose="020B0604020202020204" pitchFamily="34" charset="0"/>
              <a:buChar char="•"/>
            </a:pPr>
            <a:r>
              <a:rPr lang="tr-TR" sz="1500" spc="-10" dirty="0">
                <a:cs typeface="Calibri"/>
              </a:rPr>
              <a:t>B</a:t>
            </a:r>
            <a:r>
              <a:rPr lang="tr-TR" sz="1500" spc="-10" dirty="0" smtClean="0">
                <a:cs typeface="Calibri"/>
              </a:rPr>
              <a:t>aşka </a:t>
            </a:r>
            <a:r>
              <a:rPr lang="tr-TR" sz="1500" spc="-10" dirty="0">
                <a:cs typeface="Calibri"/>
              </a:rPr>
              <a:t>harcama birimlerine devredildiğinde, </a:t>
            </a:r>
            <a:endParaRPr lang="tr-TR" sz="1500" spc="-10" dirty="0" smtClean="0">
              <a:cs typeface="Calibri"/>
            </a:endParaRPr>
          </a:p>
          <a:p>
            <a:pPr marL="298450" indent="-285750" algn="just">
              <a:lnSpc>
                <a:spcPct val="100000"/>
              </a:lnSpc>
              <a:spcBef>
                <a:spcPts val="600"/>
              </a:spcBef>
              <a:spcAft>
                <a:spcPts val="600"/>
              </a:spcAft>
              <a:buFont typeface="Arial" panose="020B0604020202020204" pitchFamily="34" charset="0"/>
              <a:buChar char="•"/>
            </a:pPr>
            <a:r>
              <a:rPr lang="tr-TR" sz="1500" spc="-10" dirty="0">
                <a:cs typeface="Calibri"/>
              </a:rPr>
              <a:t>B</a:t>
            </a:r>
            <a:r>
              <a:rPr lang="tr-TR" sz="1500" spc="-10" dirty="0" smtClean="0">
                <a:cs typeface="Calibri"/>
              </a:rPr>
              <a:t>ağışlandığında </a:t>
            </a:r>
            <a:r>
              <a:rPr lang="tr-TR" sz="1500" spc="-10" dirty="0">
                <a:cs typeface="Calibri"/>
              </a:rPr>
              <a:t>veya yardım yapıldığında, </a:t>
            </a:r>
            <a:endParaRPr lang="tr-TR" sz="1500" spc="-10" dirty="0" smtClean="0">
              <a:cs typeface="Calibri"/>
            </a:endParaRPr>
          </a:p>
          <a:p>
            <a:pPr marL="298450" indent="-285750" algn="just">
              <a:lnSpc>
                <a:spcPct val="100000"/>
              </a:lnSpc>
              <a:spcBef>
                <a:spcPts val="600"/>
              </a:spcBef>
              <a:spcAft>
                <a:spcPts val="600"/>
              </a:spcAft>
              <a:buFont typeface="Arial" panose="020B0604020202020204" pitchFamily="34" charset="0"/>
              <a:buChar char="•"/>
            </a:pPr>
            <a:r>
              <a:rPr lang="tr-TR" sz="1500" spc="-10" dirty="0">
                <a:cs typeface="Calibri"/>
              </a:rPr>
              <a:t>Ç</a:t>
            </a:r>
            <a:r>
              <a:rPr lang="tr-TR" sz="1500" spc="-10" dirty="0" smtClean="0">
                <a:cs typeface="Calibri"/>
              </a:rPr>
              <a:t>eşitli </a:t>
            </a:r>
            <a:r>
              <a:rPr lang="tr-TR" sz="1500" spc="-10" dirty="0">
                <a:cs typeface="Calibri"/>
              </a:rPr>
              <a:t>nedenlerle kullanılamaz hâle geldiğinde, </a:t>
            </a:r>
            <a:endParaRPr lang="tr-TR" sz="1500" spc="-10" dirty="0" smtClean="0">
              <a:cs typeface="Calibri"/>
            </a:endParaRPr>
          </a:p>
          <a:p>
            <a:pPr marL="298450" indent="-285750" algn="just">
              <a:lnSpc>
                <a:spcPct val="100000"/>
              </a:lnSpc>
              <a:spcBef>
                <a:spcPts val="600"/>
              </a:spcBef>
              <a:spcAft>
                <a:spcPts val="600"/>
              </a:spcAft>
              <a:buFont typeface="Arial" panose="020B0604020202020204" pitchFamily="34" charset="0"/>
              <a:buChar char="•"/>
            </a:pPr>
            <a:r>
              <a:rPr lang="tr-TR" sz="1500" spc="-10" dirty="0">
                <a:cs typeface="Calibri"/>
              </a:rPr>
              <a:t>H</a:t>
            </a:r>
            <a:r>
              <a:rPr lang="tr-TR" sz="1500" spc="-10" dirty="0" smtClean="0">
                <a:cs typeface="Calibri"/>
              </a:rPr>
              <a:t>urdaya </a:t>
            </a:r>
            <a:r>
              <a:rPr lang="tr-TR" sz="1500" spc="-10" dirty="0">
                <a:cs typeface="Calibri"/>
              </a:rPr>
              <a:t>ayrıldığında veya kaybolma, çalınma, canlı taşınırın ölümü gibi yok olma hâllerinde </a:t>
            </a:r>
            <a:r>
              <a:rPr lang="tr-TR" sz="1500" b="1" spc="-10" dirty="0">
                <a:cs typeface="Calibri"/>
              </a:rPr>
              <a:t>çıkış</a:t>
            </a:r>
            <a:r>
              <a:rPr lang="tr-TR" sz="1500" spc="-10" dirty="0">
                <a:cs typeface="Calibri"/>
              </a:rPr>
              <a:t> kaydedilir</a:t>
            </a:r>
            <a:r>
              <a:rPr lang="tr-TR" sz="1500" spc="-10" dirty="0" smtClean="0">
                <a:cs typeface="Calibri"/>
              </a:rPr>
              <a:t>.</a:t>
            </a:r>
          </a:p>
          <a:p>
            <a:pPr marL="12700" algn="just">
              <a:lnSpc>
                <a:spcPct val="100000"/>
              </a:lnSpc>
              <a:spcBef>
                <a:spcPts val="600"/>
              </a:spcBef>
              <a:spcAft>
                <a:spcPts val="1200"/>
              </a:spcAft>
            </a:pPr>
            <a:r>
              <a:rPr lang="tr-TR" sz="1500" b="1" spc="-10" dirty="0">
                <a:cs typeface="Calibri"/>
              </a:rPr>
              <a:t>*</a:t>
            </a:r>
            <a:r>
              <a:rPr lang="tr-TR" sz="1500" spc="-10" dirty="0">
                <a:cs typeface="Calibri"/>
              </a:rPr>
              <a:t> </a:t>
            </a:r>
            <a:r>
              <a:rPr lang="tr-TR" sz="1500" spc="-10" dirty="0" smtClean="0">
                <a:cs typeface="Calibri"/>
              </a:rPr>
              <a:t>Giriş </a:t>
            </a:r>
            <a:r>
              <a:rPr lang="tr-TR" sz="1500" spc="-10" dirty="0">
                <a:cs typeface="Calibri"/>
              </a:rPr>
              <a:t>ve çıkış kayıtları Varlık İşlem Fişine dayanılarak yapılır. </a:t>
            </a:r>
          </a:p>
        </p:txBody>
      </p:sp>
      <p:pic>
        <p:nvPicPr>
          <p:cNvPr id="6" name="Picture 2" descr="C:\Documents and Settings\Administrator\Local Settings\Temporary Internet Files\Content.IE5\A9R1JF1E\MC900279126[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812360" y="555526"/>
            <a:ext cx="1175563" cy="1145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6469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0" y="0"/>
            <a:ext cx="9144000" cy="555526"/>
          </a:xfrm>
          <a:solidFill>
            <a:schemeClr val="accent1">
              <a:lumMod val="75000"/>
            </a:schemeClr>
          </a:solidFill>
          <a:ln>
            <a:noFill/>
          </a:ln>
        </p:spPr>
        <p:txBody>
          <a:bodyPr>
            <a:normAutofit fontScale="90000"/>
          </a:bodyPr>
          <a:lstStyle/>
          <a:p>
            <a:r>
              <a:rPr lang="tr-TR" sz="3200" b="1" dirty="0" smtClean="0">
                <a:solidFill>
                  <a:schemeClr val="bg1">
                    <a:lumMod val="95000"/>
                  </a:schemeClr>
                </a:solidFill>
                <a:latin typeface="Calibri" pitchFamily="34" charset="0"/>
                <a:cs typeface="Calibri" pitchFamily="34" charset="0"/>
              </a:rPr>
              <a:t>TAŞINIR MAL YÖNETMELİĞİ</a:t>
            </a:r>
            <a:endParaRPr lang="tr-TR" sz="3200" b="1" dirty="0">
              <a:solidFill>
                <a:schemeClr val="bg1">
                  <a:lumMod val="95000"/>
                </a:schemeClr>
              </a:solidFill>
              <a:latin typeface="Calibri" pitchFamily="34" charset="0"/>
              <a:cs typeface="Calibri" pitchFamily="34" charset="0"/>
            </a:endParaRPr>
          </a:p>
        </p:txBody>
      </p:sp>
      <p:sp>
        <p:nvSpPr>
          <p:cNvPr id="3" name="Dikdörtgen 2"/>
          <p:cNvSpPr/>
          <p:nvPr/>
        </p:nvSpPr>
        <p:spPr>
          <a:xfrm>
            <a:off x="0" y="915566"/>
            <a:ext cx="8861055" cy="4371950"/>
          </a:xfrm>
          <a:prstGeom prst="rect">
            <a:avLst/>
          </a:prstGeom>
        </p:spPr>
        <p:txBody>
          <a:bodyPr/>
          <a:lstStyle/>
          <a:p>
            <a:endParaRPr lang="tr-TR" dirty="0"/>
          </a:p>
        </p:txBody>
      </p:sp>
      <p:sp>
        <p:nvSpPr>
          <p:cNvPr id="5" name="Dikdörtgen 4"/>
          <p:cNvSpPr/>
          <p:nvPr/>
        </p:nvSpPr>
        <p:spPr>
          <a:xfrm>
            <a:off x="236565" y="706775"/>
            <a:ext cx="8609535" cy="4216539"/>
          </a:xfrm>
          <a:prstGeom prst="rect">
            <a:avLst/>
          </a:prstGeom>
        </p:spPr>
        <p:txBody>
          <a:bodyPr wrap="square">
            <a:spAutoFit/>
          </a:bodyPr>
          <a:lstStyle/>
          <a:p>
            <a:pPr marL="12700" algn="just">
              <a:lnSpc>
                <a:spcPct val="100000"/>
              </a:lnSpc>
              <a:spcBef>
                <a:spcPts val="775"/>
              </a:spcBef>
              <a:spcAft>
                <a:spcPts val="1200"/>
              </a:spcAft>
            </a:pPr>
            <a:r>
              <a:rPr lang="tr-TR" b="1" spc="-10" dirty="0">
                <a:solidFill>
                  <a:srgbClr val="0070C0"/>
                </a:solidFill>
                <a:cs typeface="Calibri"/>
              </a:rPr>
              <a:t>Kayıt zamanı, kayıt değeri ve değer tespit </a:t>
            </a:r>
            <a:r>
              <a:rPr lang="tr-TR" b="1" spc="-10" dirty="0" smtClean="0">
                <a:solidFill>
                  <a:srgbClr val="0070C0"/>
                </a:solidFill>
                <a:cs typeface="Calibri"/>
              </a:rPr>
              <a:t>komisyonu (</a:t>
            </a:r>
            <a:r>
              <a:rPr lang="tr-TR" b="1" spc="-10" dirty="0">
                <a:solidFill>
                  <a:srgbClr val="0070C0"/>
                </a:solidFill>
                <a:cs typeface="Calibri"/>
              </a:rPr>
              <a:t>Madde </a:t>
            </a:r>
            <a:r>
              <a:rPr lang="tr-TR" b="1" spc="-10" dirty="0" smtClean="0">
                <a:solidFill>
                  <a:srgbClr val="0070C0"/>
                </a:solidFill>
                <a:cs typeface="Calibri"/>
              </a:rPr>
              <a:t>13)</a:t>
            </a:r>
          </a:p>
          <a:p>
            <a:pPr marL="12700" algn="just">
              <a:lnSpc>
                <a:spcPct val="100000"/>
              </a:lnSpc>
              <a:spcBef>
                <a:spcPts val="600"/>
              </a:spcBef>
              <a:spcAft>
                <a:spcPts val="600"/>
              </a:spcAft>
            </a:pPr>
            <a:r>
              <a:rPr lang="tr-TR" sz="1500" b="1" spc="-10" dirty="0" smtClean="0">
                <a:cs typeface="Calibri"/>
              </a:rPr>
              <a:t>*</a:t>
            </a:r>
            <a:r>
              <a:rPr lang="tr-TR" sz="1500" spc="-10" dirty="0" smtClean="0">
                <a:cs typeface="Calibri"/>
              </a:rPr>
              <a:t> Giriş </a:t>
            </a:r>
            <a:r>
              <a:rPr lang="tr-TR" sz="1500" spc="-10" dirty="0">
                <a:cs typeface="Calibri"/>
              </a:rPr>
              <a:t>ve çıkış kayıtlarında;</a:t>
            </a:r>
          </a:p>
          <a:p>
            <a:pPr marL="12700" algn="just">
              <a:lnSpc>
                <a:spcPct val="100000"/>
              </a:lnSpc>
              <a:spcBef>
                <a:spcPts val="600"/>
              </a:spcBef>
              <a:spcAft>
                <a:spcPts val="600"/>
              </a:spcAft>
            </a:pPr>
            <a:r>
              <a:rPr lang="tr-TR" sz="1500" b="1" spc="-10" dirty="0">
                <a:cs typeface="Calibri"/>
              </a:rPr>
              <a:t>a)</a:t>
            </a:r>
            <a:r>
              <a:rPr lang="tr-TR" sz="1500" spc="-10" dirty="0">
                <a:cs typeface="Calibri"/>
              </a:rPr>
              <a:t> Satın alma suretiyle edinme ve değer artırıcı değişiklik hâllerinde </a:t>
            </a:r>
            <a:r>
              <a:rPr lang="tr-TR" sz="1500" b="1" spc="-10" dirty="0">
                <a:cs typeface="Calibri"/>
              </a:rPr>
              <a:t>maliyet bedeli,</a:t>
            </a:r>
          </a:p>
          <a:p>
            <a:pPr marL="12700" algn="just">
              <a:lnSpc>
                <a:spcPct val="100000"/>
              </a:lnSpc>
              <a:spcBef>
                <a:spcPts val="600"/>
              </a:spcBef>
              <a:spcAft>
                <a:spcPts val="600"/>
              </a:spcAft>
            </a:pPr>
            <a:r>
              <a:rPr lang="tr-TR" sz="1500" b="1" spc="-10" dirty="0">
                <a:cs typeface="Calibri"/>
              </a:rPr>
              <a:t>b)</a:t>
            </a:r>
            <a:r>
              <a:rPr lang="tr-TR" sz="1500" spc="-10" dirty="0">
                <a:cs typeface="Calibri"/>
              </a:rPr>
              <a:t> Bedelsiz devir, kullanılamaz hâle gelme, yok olma ve hurdaya ayrılma hâllerinde </a:t>
            </a:r>
            <a:r>
              <a:rPr lang="tr-TR" sz="1500" b="1" spc="-10" dirty="0" smtClean="0">
                <a:cs typeface="Calibri"/>
              </a:rPr>
              <a:t>kayıtlı değeri,</a:t>
            </a:r>
          </a:p>
          <a:p>
            <a:pPr marL="12700" algn="just">
              <a:lnSpc>
                <a:spcPct val="100000"/>
              </a:lnSpc>
              <a:spcBef>
                <a:spcPts val="600"/>
              </a:spcBef>
              <a:spcAft>
                <a:spcPts val="600"/>
              </a:spcAft>
            </a:pPr>
            <a:r>
              <a:rPr lang="tr-TR" sz="1500" b="1" spc="-10" dirty="0" smtClean="0">
                <a:cs typeface="Calibri"/>
              </a:rPr>
              <a:t>c)</a:t>
            </a:r>
            <a:r>
              <a:rPr lang="tr-TR" sz="1500" spc="-10" dirty="0" smtClean="0">
                <a:cs typeface="Calibri"/>
              </a:rPr>
              <a:t> Bağış ve yardım yoluyla edinilen taşınırlarda; bağış ve yardımda bulunan tarafından i</a:t>
            </a:r>
            <a:r>
              <a:rPr lang="tr-TR" sz="1500" b="1" spc="-10" dirty="0" smtClean="0">
                <a:cs typeface="Calibri"/>
              </a:rPr>
              <a:t>spat edici bir belge ile değeri belirtilmiş ise bu değer, belli bir değeri yoksa değer tespit komisyonunca belirlenen değer,</a:t>
            </a:r>
          </a:p>
          <a:p>
            <a:pPr marL="12700" algn="just">
              <a:lnSpc>
                <a:spcPct val="100000"/>
              </a:lnSpc>
              <a:spcBef>
                <a:spcPts val="600"/>
              </a:spcBef>
              <a:spcAft>
                <a:spcPts val="600"/>
              </a:spcAft>
            </a:pPr>
            <a:r>
              <a:rPr lang="tr-TR" sz="1500" b="1" spc="-10" dirty="0" smtClean="0">
                <a:cs typeface="Calibri"/>
              </a:rPr>
              <a:t>ç</a:t>
            </a:r>
            <a:r>
              <a:rPr lang="tr-TR" sz="1500" b="1" spc="-10" dirty="0">
                <a:cs typeface="Calibri"/>
              </a:rPr>
              <a:t>)</a:t>
            </a:r>
            <a:r>
              <a:rPr lang="tr-TR" sz="1500" spc="-10" dirty="0">
                <a:cs typeface="Calibri"/>
              </a:rPr>
              <a:t> İç imkânlarla üretim yoluyla edinilen taşınırlarda </a:t>
            </a:r>
            <a:r>
              <a:rPr lang="tr-TR" sz="1500" b="1" spc="-10" dirty="0">
                <a:cs typeface="Calibri"/>
              </a:rPr>
              <a:t>maliyet bedeli,</a:t>
            </a:r>
            <a:r>
              <a:rPr lang="tr-TR" sz="1500" spc="-10" dirty="0">
                <a:cs typeface="Calibri"/>
              </a:rPr>
              <a:t> </a:t>
            </a:r>
            <a:r>
              <a:rPr lang="tr-TR" sz="1500" b="1" spc="-10" dirty="0">
                <a:cs typeface="Calibri"/>
              </a:rPr>
              <a:t>maliyet bedelinin tespit edilemediği durumlarda değer tespit komisyonunca belirlenen değer,</a:t>
            </a:r>
          </a:p>
          <a:p>
            <a:pPr marL="12700" algn="just">
              <a:lnSpc>
                <a:spcPct val="100000"/>
              </a:lnSpc>
              <a:spcBef>
                <a:spcPts val="600"/>
              </a:spcBef>
              <a:spcAft>
                <a:spcPts val="600"/>
              </a:spcAft>
            </a:pPr>
            <a:r>
              <a:rPr lang="tr-TR" sz="1500" b="1" spc="-10" dirty="0">
                <a:cs typeface="Calibri"/>
              </a:rPr>
              <a:t>d)</a:t>
            </a:r>
            <a:r>
              <a:rPr lang="tr-TR" sz="1500" spc="-10" dirty="0">
                <a:cs typeface="Calibri"/>
              </a:rPr>
              <a:t> Kazı veya müsadere yoluyla edinilen taşınırlarda </a:t>
            </a:r>
            <a:r>
              <a:rPr lang="tr-TR" sz="1500" b="1" spc="-10" dirty="0">
                <a:cs typeface="Calibri"/>
              </a:rPr>
              <a:t>değer tespit komisyonunca belirlenen değer,</a:t>
            </a:r>
          </a:p>
          <a:p>
            <a:pPr marL="12700" algn="just">
              <a:lnSpc>
                <a:spcPct val="100000"/>
              </a:lnSpc>
              <a:spcBef>
                <a:spcPts val="600"/>
              </a:spcBef>
              <a:spcAft>
                <a:spcPts val="600"/>
              </a:spcAft>
            </a:pPr>
            <a:r>
              <a:rPr lang="tr-TR" sz="1500" b="1" spc="-10" dirty="0">
                <a:cs typeface="Calibri"/>
              </a:rPr>
              <a:t>e)</a:t>
            </a:r>
            <a:r>
              <a:rPr lang="tr-TR" sz="1500" spc="-10" dirty="0">
                <a:cs typeface="Calibri"/>
              </a:rPr>
              <a:t> Sanat eserlerinde </a:t>
            </a:r>
            <a:r>
              <a:rPr lang="tr-TR" sz="1500" b="1" spc="-10" dirty="0">
                <a:cs typeface="Calibri"/>
              </a:rPr>
              <a:t>sigorta değerleri veya takdir edilen değerleri, sigortalanmamaları veya değer takdir edilememesi durumunda ise iz bedeli,</a:t>
            </a:r>
          </a:p>
          <a:p>
            <a:pPr marL="12700" algn="just">
              <a:lnSpc>
                <a:spcPct val="100000"/>
              </a:lnSpc>
              <a:spcBef>
                <a:spcPts val="600"/>
              </a:spcBef>
              <a:spcAft>
                <a:spcPts val="600"/>
              </a:spcAft>
            </a:pPr>
            <a:r>
              <a:rPr lang="tr-TR" sz="1500" spc="-10" dirty="0">
                <a:cs typeface="Calibri"/>
              </a:rPr>
              <a:t>esas alınır</a:t>
            </a:r>
            <a:r>
              <a:rPr lang="tr-TR" sz="1500" spc="-10" dirty="0" smtClean="0">
                <a:cs typeface="Calibri"/>
              </a:rPr>
              <a:t>.</a:t>
            </a:r>
            <a:endParaRPr lang="tr-TR" sz="1500" spc="-10" dirty="0">
              <a:cs typeface="Calibri"/>
            </a:endParaRPr>
          </a:p>
        </p:txBody>
      </p:sp>
      <p:pic>
        <p:nvPicPr>
          <p:cNvPr id="7" name="Picture 2" descr="C:\Documents and Settings\Administrator\Local Settings\Temporary Internet Files\Content.IE5\A9R1JF1E\MC900279126[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98776" y="555526"/>
            <a:ext cx="1389147" cy="1145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1034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0" y="-20538"/>
            <a:ext cx="9144000" cy="576064"/>
          </a:xfrm>
          <a:solidFill>
            <a:schemeClr val="accent1">
              <a:lumMod val="75000"/>
            </a:schemeClr>
          </a:solidFill>
          <a:ln>
            <a:noFill/>
          </a:ln>
        </p:spPr>
        <p:txBody>
          <a:bodyPr vert="horz" lIns="91440" tIns="45720" rIns="91440" bIns="45720" rtlCol="0" anchor="ctr">
            <a:noAutofit/>
          </a:bodyPr>
          <a:lstStyle/>
          <a:p>
            <a:r>
              <a:rPr lang="tr-TR" sz="2900" b="1" dirty="0" smtClean="0">
                <a:solidFill>
                  <a:schemeClr val="bg1">
                    <a:lumMod val="95000"/>
                  </a:schemeClr>
                </a:solidFill>
                <a:latin typeface="Calibri" pitchFamily="34" charset="0"/>
                <a:cs typeface="Calibri" pitchFamily="34" charset="0"/>
              </a:rPr>
              <a:t>TEBLİĞLER</a:t>
            </a:r>
            <a:endParaRPr lang="tr-TR" sz="2900" b="1" dirty="0">
              <a:solidFill>
                <a:schemeClr val="bg1">
                  <a:lumMod val="95000"/>
                </a:schemeClr>
              </a:solidFill>
              <a:latin typeface="Calibri" pitchFamily="34" charset="0"/>
              <a:cs typeface="Calibri" pitchFamily="34" charset="0"/>
            </a:endParaRPr>
          </a:p>
        </p:txBody>
      </p:sp>
      <p:sp>
        <p:nvSpPr>
          <p:cNvPr id="24" name="Dikdörtgen 23"/>
          <p:cNvSpPr/>
          <p:nvPr/>
        </p:nvSpPr>
        <p:spPr>
          <a:xfrm>
            <a:off x="251520" y="771550"/>
            <a:ext cx="7347257" cy="4570482"/>
          </a:xfrm>
          <a:prstGeom prst="rect">
            <a:avLst/>
          </a:prstGeom>
        </p:spPr>
        <p:txBody>
          <a:bodyPr wrap="square">
            <a:spAutoFit/>
          </a:bodyPr>
          <a:lstStyle/>
          <a:p>
            <a:pPr algn="just">
              <a:lnSpc>
                <a:spcPct val="150000"/>
              </a:lnSpc>
              <a:spcAft>
                <a:spcPts val="1800"/>
              </a:spcAft>
              <a:defRPr/>
            </a:pPr>
            <a:endParaRPr lang="tr-TR" dirty="0"/>
          </a:p>
          <a:p>
            <a:pPr marL="285750" indent="-285750" algn="just">
              <a:lnSpc>
                <a:spcPct val="150000"/>
              </a:lnSpc>
              <a:spcAft>
                <a:spcPts val="1800"/>
              </a:spcAft>
              <a:buFont typeface="Wingdings" panose="05000000000000000000" pitchFamily="2" charset="2"/>
              <a:buChar char="v"/>
              <a:defRPr/>
            </a:pPr>
            <a:endParaRPr kumimoji="0" lang="tr-TR" sz="1800" b="1" i="0" u="none" strike="noStrike" kern="1200" cap="none" spc="0" normalizeH="0" baseline="0" noProof="0" dirty="0" smtClean="0">
              <a:ln>
                <a:noFill/>
              </a:ln>
              <a:solidFill>
                <a:srgbClr val="39639D">
                  <a:lumMod val="75000"/>
                </a:srgbClr>
              </a:solidFill>
              <a:effectLst/>
              <a:uLnTx/>
              <a:uFillTx/>
              <a:latin typeface="Calibri"/>
              <a:ea typeface="+mn-ea"/>
              <a:cs typeface="Calibri" pitchFamily="34" charset="0"/>
            </a:endParaRPr>
          </a:p>
          <a:p>
            <a:pPr marL="0" marR="0" lvl="0" indent="0" algn="just" defTabSz="914400" rtl="0" eaLnBrk="1" fontAlgn="auto" latinLnBrk="0" hangingPunct="1">
              <a:lnSpc>
                <a:spcPct val="150000"/>
              </a:lnSpc>
              <a:spcBef>
                <a:spcPts val="0"/>
              </a:spcBef>
              <a:spcAft>
                <a:spcPts val="1800"/>
              </a:spcAft>
              <a:buClrTx/>
              <a:buSzTx/>
              <a:buFontTx/>
              <a:buNone/>
              <a:tabLst/>
              <a:defRPr/>
            </a:pPr>
            <a:endParaRPr lang="tr-TR" b="1" dirty="0">
              <a:solidFill>
                <a:srgbClr val="39639D">
                  <a:lumMod val="75000"/>
                </a:srgbClr>
              </a:solidFill>
              <a:latin typeface="Calibri"/>
              <a:cs typeface="Calibri" pitchFamily="34" charset="0"/>
            </a:endParaRPr>
          </a:p>
          <a:p>
            <a:pPr marL="0" marR="0" lvl="0" indent="0" algn="just" defTabSz="914400" rtl="0" eaLnBrk="1" fontAlgn="auto" latinLnBrk="0" hangingPunct="1">
              <a:lnSpc>
                <a:spcPct val="150000"/>
              </a:lnSpc>
              <a:spcBef>
                <a:spcPts val="0"/>
              </a:spcBef>
              <a:spcAft>
                <a:spcPts val="1800"/>
              </a:spcAft>
              <a:buClrTx/>
              <a:buSzTx/>
              <a:buFontTx/>
              <a:buNone/>
              <a:tabLst/>
              <a:defRPr/>
            </a:pPr>
            <a:endParaRPr lang="tr-TR" sz="1400" b="1" dirty="0" smtClean="0">
              <a:solidFill>
                <a:srgbClr val="39639D">
                  <a:lumMod val="75000"/>
                </a:srgbClr>
              </a:solidFill>
              <a:latin typeface="Calibri"/>
              <a:ea typeface="Dotum" pitchFamily="34" charset="-127"/>
              <a:cs typeface="Calibri" pitchFamily="34" charset="0"/>
            </a:endParaRPr>
          </a:p>
          <a:p>
            <a:pPr marL="0" marR="0" lvl="0" indent="0" algn="just" defTabSz="914400" rtl="0" eaLnBrk="1" fontAlgn="auto" latinLnBrk="0" hangingPunct="1">
              <a:lnSpc>
                <a:spcPct val="150000"/>
              </a:lnSpc>
              <a:spcBef>
                <a:spcPts val="0"/>
              </a:spcBef>
              <a:spcAft>
                <a:spcPts val="1800"/>
              </a:spcAft>
              <a:buClrTx/>
              <a:buSzTx/>
              <a:buFontTx/>
              <a:buNone/>
              <a:tabLst/>
              <a:defRPr/>
            </a:pPr>
            <a:endParaRPr lang="tr-TR" sz="1400" b="1" dirty="0">
              <a:solidFill>
                <a:srgbClr val="39639D">
                  <a:lumMod val="75000"/>
                </a:srgbClr>
              </a:solidFill>
              <a:latin typeface="Calibri"/>
              <a:ea typeface="Dotum" pitchFamily="34" charset="-127"/>
              <a:cs typeface="Calibri" pitchFamily="34" charset="0"/>
            </a:endParaRPr>
          </a:p>
          <a:p>
            <a:pPr marL="0" marR="0" lvl="0" indent="0" algn="just" defTabSz="914400" rtl="0" eaLnBrk="1" fontAlgn="auto" latinLnBrk="0" hangingPunct="1">
              <a:lnSpc>
                <a:spcPct val="150000"/>
              </a:lnSpc>
              <a:spcBef>
                <a:spcPts val="0"/>
              </a:spcBef>
              <a:spcAft>
                <a:spcPts val="1800"/>
              </a:spcAft>
              <a:buClrTx/>
              <a:buSzTx/>
              <a:buFontTx/>
              <a:buNone/>
              <a:tabLst/>
              <a:defRPr/>
            </a:pPr>
            <a:endParaRPr lang="tr-TR" sz="1400" dirty="0">
              <a:solidFill>
                <a:srgbClr val="C0504D">
                  <a:lumMod val="75000"/>
                </a:srgbClr>
              </a:solidFill>
              <a:latin typeface="Calibri"/>
              <a:ea typeface="Dotum" pitchFamily="34" charset="-127"/>
              <a:cs typeface="Calibri" pitchFamily="34" charset="0"/>
            </a:endParaRPr>
          </a:p>
          <a:p>
            <a:pPr marL="355600" marR="0" lvl="1" indent="-173038" algn="just" defTabSz="914400" rtl="0" eaLnBrk="1" fontAlgn="auto" latinLnBrk="0" hangingPunct="1">
              <a:lnSpc>
                <a:spcPct val="150000"/>
              </a:lnSpc>
              <a:spcBef>
                <a:spcPts val="0"/>
              </a:spcBef>
              <a:spcAft>
                <a:spcPts val="1800"/>
              </a:spcAft>
              <a:buClrTx/>
              <a:buSzTx/>
              <a:buFontTx/>
              <a:buChar char="-"/>
              <a:tabLst/>
              <a:defRPr/>
            </a:pPr>
            <a:endParaRPr kumimoji="0" lang="tr-TR" sz="1400" b="0" i="0" u="none" strike="noStrike" kern="1200" cap="none" spc="0" normalizeH="0" baseline="0" noProof="0" dirty="0" smtClean="0">
              <a:ln>
                <a:noFill/>
              </a:ln>
              <a:solidFill>
                <a:srgbClr val="C0504D">
                  <a:lumMod val="75000"/>
                </a:srgbClr>
              </a:solidFill>
              <a:effectLst/>
              <a:uLnTx/>
              <a:uFillTx/>
              <a:latin typeface="Calibri"/>
              <a:ea typeface="Dotum" pitchFamily="34" charset="-127"/>
              <a:cs typeface="Calibri" pitchFamily="34" charset="0"/>
            </a:endParaRPr>
          </a:p>
          <a:p>
            <a:pPr marL="355600" marR="0" lvl="1" indent="-173038" algn="just" defTabSz="914400" rtl="0" eaLnBrk="1" fontAlgn="auto" latinLnBrk="0" hangingPunct="1">
              <a:lnSpc>
                <a:spcPct val="150000"/>
              </a:lnSpc>
              <a:spcBef>
                <a:spcPts val="0"/>
              </a:spcBef>
              <a:spcAft>
                <a:spcPts val="1800"/>
              </a:spcAft>
              <a:buClrTx/>
              <a:buSzTx/>
              <a:buFontTx/>
              <a:buChar char="-"/>
              <a:tabLst/>
              <a:defRPr/>
            </a:pPr>
            <a:endParaRPr kumimoji="0" lang="tr-TR" sz="1400" b="0" i="0" u="none" strike="noStrike" kern="1200" cap="none" spc="0" normalizeH="0" baseline="0" noProof="0" dirty="0">
              <a:ln>
                <a:noFill/>
              </a:ln>
              <a:solidFill>
                <a:srgbClr val="C0504D">
                  <a:lumMod val="75000"/>
                </a:srgbClr>
              </a:solidFill>
              <a:effectLst/>
              <a:uLnTx/>
              <a:uFillTx/>
              <a:latin typeface="Calibri"/>
              <a:ea typeface="Dotum" pitchFamily="34" charset="-127"/>
              <a:cs typeface="Calibri" pitchFamily="34" charset="0"/>
            </a:endParaRPr>
          </a:p>
        </p:txBody>
      </p:sp>
      <p:pic>
        <p:nvPicPr>
          <p:cNvPr id="25" name="Picture 2" descr="C:\Documents and Settings\Administrator\Local Settings\Temporary Internet Files\Content.IE5\A9R1JF1E\MC900279126[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98776" y="555526"/>
            <a:ext cx="1389147" cy="1145449"/>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179512" y="843558"/>
            <a:ext cx="7419263" cy="3666645"/>
          </a:xfrm>
          <a:prstGeom prst="rect">
            <a:avLst/>
          </a:prstGeom>
        </p:spPr>
        <p:txBody>
          <a:bodyPr wrap="square">
            <a:spAutoFit/>
          </a:bodyPr>
          <a:lstStyle/>
          <a:p>
            <a:pPr indent="449580" algn="just">
              <a:lnSpc>
                <a:spcPct val="115000"/>
              </a:lnSpc>
              <a:spcAft>
                <a:spcPts val="1000"/>
              </a:spcAft>
            </a:pPr>
            <a:endParaRPr lang="tr-TR" sz="16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indent="449580" algn="just">
              <a:lnSpc>
                <a:spcPct val="115000"/>
              </a:lnSpc>
              <a:spcAft>
                <a:spcPts val="1000"/>
              </a:spcAft>
            </a:pPr>
            <a:endParaRPr lang="tr-TR" sz="1600" dirty="0">
              <a:latin typeface="Times New Roman" panose="02020603050405020304" pitchFamily="18" charset="0"/>
              <a:ea typeface="Calibri" panose="020F0502020204030204" pitchFamily="34" charset="0"/>
              <a:cs typeface="Times New Roman" panose="02020603050405020304" pitchFamily="18" charset="0"/>
            </a:endParaRPr>
          </a:p>
          <a:p>
            <a:pPr indent="449580" algn="just">
              <a:lnSpc>
                <a:spcPct val="115000"/>
              </a:lnSpc>
              <a:spcAft>
                <a:spcPts val="1000"/>
              </a:spcAft>
            </a:pPr>
            <a:endParaRPr lang="tr-TR" sz="16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49580" algn="just">
              <a:lnSpc>
                <a:spcPct val="115000"/>
              </a:lnSpc>
              <a:spcAft>
                <a:spcPts val="1000"/>
              </a:spcAft>
            </a:pPr>
            <a:endParaRPr lang="tr-TR" sz="1600" dirty="0" smtClean="0">
              <a:latin typeface="Times New Roman" panose="02020603050405020304" pitchFamily="18" charset="0"/>
              <a:ea typeface="Calibri" panose="020F0502020204030204" pitchFamily="34" charset="0"/>
              <a:cs typeface="Times New Roman" panose="02020603050405020304" pitchFamily="18" charset="0"/>
            </a:endParaRPr>
          </a:p>
          <a:p>
            <a:pPr indent="449580" algn="just">
              <a:lnSpc>
                <a:spcPct val="115000"/>
              </a:lnSpc>
              <a:spcAft>
                <a:spcPts val="1000"/>
              </a:spcAft>
            </a:pPr>
            <a:endParaRPr lang="tr-TR" sz="16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49580" algn="just">
              <a:lnSpc>
                <a:spcPct val="115000"/>
              </a:lnSpc>
              <a:spcAft>
                <a:spcPts val="1000"/>
              </a:spcAft>
            </a:pPr>
            <a:endParaRPr lang="tr-TR" sz="1600" dirty="0" smtClean="0">
              <a:latin typeface="Times New Roman" panose="02020603050405020304" pitchFamily="18" charset="0"/>
              <a:ea typeface="Calibri" panose="020F0502020204030204" pitchFamily="34" charset="0"/>
              <a:cs typeface="Times New Roman" panose="02020603050405020304" pitchFamily="18" charset="0"/>
            </a:endParaRPr>
          </a:p>
          <a:p>
            <a:pPr indent="449580" algn="just">
              <a:lnSpc>
                <a:spcPct val="115000"/>
              </a:lnSpc>
              <a:spcAft>
                <a:spcPts val="1000"/>
              </a:spcAft>
            </a:pPr>
            <a:endParaRPr lang="tr-TR" sz="16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49580" algn="just">
              <a:lnSpc>
                <a:spcPct val="115000"/>
              </a:lnSpc>
              <a:spcAft>
                <a:spcPts val="1000"/>
              </a:spcAft>
            </a:pPr>
            <a:endParaRPr lang="tr-TR" sz="1600" dirty="0" smtClean="0">
              <a:latin typeface="Times New Roman" panose="02020603050405020304" pitchFamily="18" charset="0"/>
              <a:ea typeface="Calibri" panose="020F0502020204030204" pitchFamily="34" charset="0"/>
              <a:cs typeface="Times New Roman" panose="02020603050405020304" pitchFamily="18" charset="0"/>
            </a:endParaRPr>
          </a:p>
          <a:p>
            <a:pPr indent="449580" algn="just">
              <a:lnSpc>
                <a:spcPct val="115000"/>
              </a:lnSpc>
              <a:spcAft>
                <a:spcPts val="1000"/>
              </a:spcAft>
            </a:pP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Dikdörtgen 5"/>
          <p:cNvSpPr/>
          <p:nvPr/>
        </p:nvSpPr>
        <p:spPr>
          <a:xfrm>
            <a:off x="179513" y="1090484"/>
            <a:ext cx="7491270" cy="3172792"/>
          </a:xfrm>
          <a:prstGeom prst="rect">
            <a:avLst/>
          </a:prstGeom>
        </p:spPr>
        <p:txBody>
          <a:bodyPr wrap="square">
            <a:spAutoFit/>
          </a:bodyPr>
          <a:lstStyle/>
          <a:p>
            <a:pPr marL="342900" indent="-342900" algn="just">
              <a:lnSpc>
                <a:spcPct val="150000"/>
              </a:lnSpc>
              <a:spcAft>
                <a:spcPts val="1800"/>
              </a:spcAft>
              <a:buAutoNum type="alphaUcParenR"/>
              <a:defRPr/>
            </a:pPr>
            <a:r>
              <a:rPr lang="tr-TR" sz="1500" b="1" dirty="0" smtClean="0"/>
              <a:t>MUHASEBAT </a:t>
            </a:r>
            <a:r>
              <a:rPr lang="tr-TR" sz="1500" b="1" dirty="0"/>
              <a:t>GENEL MÜDÜRLÜĞÜ GENEL TEBLİĞİ (SIRA NO: 26) TAŞINIR KOD </a:t>
            </a:r>
            <a:r>
              <a:rPr lang="tr-TR" sz="1500" b="1" dirty="0" smtClean="0"/>
              <a:t>LİSTESİ</a:t>
            </a:r>
          </a:p>
          <a:p>
            <a:pPr marL="342900" indent="-342900" algn="just">
              <a:lnSpc>
                <a:spcPct val="150000"/>
              </a:lnSpc>
              <a:spcAft>
                <a:spcPts val="1800"/>
              </a:spcAft>
              <a:buAutoNum type="alphaUcParenR"/>
              <a:defRPr/>
            </a:pPr>
            <a:r>
              <a:rPr lang="tr-TR" sz="1500" b="1" dirty="0" smtClean="0"/>
              <a:t>MUHASEBAT </a:t>
            </a:r>
            <a:r>
              <a:rPr lang="tr-TR" sz="1500" b="1" dirty="0"/>
              <a:t>GENEL MÜDÜRLÜĞÜ GENEL TEBLİĞİ (SIRA NO: 30) TAŞINIR KAYIT VE KONTROL </a:t>
            </a:r>
            <a:r>
              <a:rPr lang="tr-TR" sz="1500" b="1" dirty="0" smtClean="0"/>
              <a:t>YETKİLİLERİ</a:t>
            </a:r>
          </a:p>
          <a:p>
            <a:pPr marL="342900" indent="-342900" algn="just">
              <a:lnSpc>
                <a:spcPct val="150000"/>
              </a:lnSpc>
              <a:spcAft>
                <a:spcPts val="1800"/>
              </a:spcAft>
              <a:buAutoNum type="alphaUcParenR"/>
              <a:defRPr/>
            </a:pPr>
            <a:r>
              <a:rPr lang="tr-TR" sz="1500" b="1" dirty="0"/>
              <a:t>MUHASEBAT GENEL MÜDÜRLÜĞÜ GENEL TEBLİĞİ (SIRA NO: 32) TAŞINIRLARIN GEÇİCİ </a:t>
            </a:r>
            <a:r>
              <a:rPr lang="tr-TR" sz="1500" b="1" dirty="0" smtClean="0"/>
              <a:t>TAHSİSİ</a:t>
            </a:r>
          </a:p>
          <a:p>
            <a:pPr marL="342900" indent="-342900" algn="just">
              <a:lnSpc>
                <a:spcPct val="150000"/>
              </a:lnSpc>
              <a:spcAft>
                <a:spcPts val="1800"/>
              </a:spcAft>
              <a:buAutoNum type="alphaUcParenR"/>
              <a:defRPr/>
            </a:pPr>
            <a:r>
              <a:rPr lang="tr-TR" sz="1500" b="1" dirty="0"/>
              <a:t>MUHASEBAT GENEL MÜDÜRLÜĞÜ GENEL </a:t>
            </a:r>
            <a:r>
              <a:rPr lang="tr-TR" sz="1500" b="1" dirty="0" smtClean="0"/>
              <a:t>TEBLİĞİ (SIRA </a:t>
            </a:r>
            <a:r>
              <a:rPr lang="tr-TR" sz="1500" b="1" dirty="0"/>
              <a:t>NO: </a:t>
            </a:r>
            <a:r>
              <a:rPr lang="tr-TR" sz="1500" b="1" dirty="0" smtClean="0"/>
              <a:t>39) TAŞINIR </a:t>
            </a:r>
            <a:r>
              <a:rPr lang="tr-TR" sz="1500" b="1" dirty="0"/>
              <a:t>MAL KAPSAMINDAKİ TESİSLER VE DETAY </a:t>
            </a:r>
            <a:r>
              <a:rPr lang="tr-TR" sz="1500" b="1" dirty="0" smtClean="0"/>
              <a:t>KODLARI</a:t>
            </a:r>
          </a:p>
        </p:txBody>
      </p:sp>
    </p:spTree>
    <p:extLst>
      <p:ext uri="{BB962C8B-B14F-4D97-AF65-F5344CB8AC3E}">
        <p14:creationId xmlns:p14="http://schemas.microsoft.com/office/powerpoint/2010/main" val="132001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nodePh="1">
                                  <p:stCondLst>
                                    <p:cond delay="0"/>
                                  </p:stCondLst>
                                  <p:endCondLst>
                                    <p:cond evt="begin" delay="0">
                                      <p:tn val="5"/>
                                    </p:cond>
                                  </p:endCondLst>
                                  <p:childTnLst>
                                    <p:set>
                                      <p:cBhvr>
                                        <p:cTn id="6" dur="1" fill="hold">
                                          <p:stCondLst>
                                            <p:cond delay="0"/>
                                          </p:stCondLst>
                                        </p:cTn>
                                        <p:tgtEl>
                                          <p:spTgt spid="24"/>
                                        </p:tgtEl>
                                        <p:attrNameLst>
                                          <p:attrName>style.visibility</p:attrName>
                                        </p:attrNameLst>
                                      </p:cBhvr>
                                      <p:to>
                                        <p:strVal val="visible"/>
                                      </p:to>
                                    </p:set>
                                    <p:animEffect transition="in" filter="wipe(up)">
                                      <p:cBhvr>
                                        <p:cTn id="7" dur="3500"/>
                                        <p:tgtEl>
                                          <p:spTgt spid="24"/>
                                        </p:tgtEl>
                                      </p:cBhvr>
                                    </p:animEffect>
                                  </p:childTnLst>
                                </p:cTn>
                              </p:par>
                            </p:childTnLst>
                          </p:cTn>
                        </p:par>
                        <p:par>
                          <p:cTn id="8" fill="hold">
                            <p:stCondLst>
                              <p:cond delay="3500"/>
                            </p:stCondLst>
                            <p:childTnLst>
                              <p:par>
                                <p:cTn id="9" presetID="10"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2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0" y="0"/>
            <a:ext cx="9144000" cy="555526"/>
          </a:xfrm>
          <a:solidFill>
            <a:schemeClr val="accent1">
              <a:lumMod val="75000"/>
            </a:schemeClr>
          </a:solidFill>
          <a:ln>
            <a:noFill/>
          </a:ln>
        </p:spPr>
        <p:txBody>
          <a:bodyPr>
            <a:normAutofit fontScale="90000"/>
          </a:bodyPr>
          <a:lstStyle/>
          <a:p>
            <a:r>
              <a:rPr lang="tr-TR" sz="3200" b="1" dirty="0" smtClean="0">
                <a:solidFill>
                  <a:schemeClr val="bg1">
                    <a:lumMod val="95000"/>
                  </a:schemeClr>
                </a:solidFill>
                <a:latin typeface="Calibri" pitchFamily="34" charset="0"/>
                <a:cs typeface="Calibri" pitchFamily="34" charset="0"/>
              </a:rPr>
              <a:t>TAŞINIR MAL YÖNETMELİĞİ</a:t>
            </a:r>
            <a:endParaRPr lang="tr-TR" sz="3200" b="1" dirty="0">
              <a:solidFill>
                <a:schemeClr val="bg1">
                  <a:lumMod val="95000"/>
                </a:schemeClr>
              </a:solidFill>
              <a:latin typeface="Calibri" pitchFamily="34" charset="0"/>
              <a:cs typeface="Calibri" pitchFamily="34" charset="0"/>
            </a:endParaRPr>
          </a:p>
        </p:txBody>
      </p:sp>
      <p:sp>
        <p:nvSpPr>
          <p:cNvPr id="3" name="Dikdörtgen 2"/>
          <p:cNvSpPr/>
          <p:nvPr/>
        </p:nvSpPr>
        <p:spPr>
          <a:xfrm>
            <a:off x="0" y="915566"/>
            <a:ext cx="8861055" cy="4371950"/>
          </a:xfrm>
          <a:prstGeom prst="rect">
            <a:avLst/>
          </a:prstGeom>
        </p:spPr>
        <p:txBody>
          <a:bodyPr/>
          <a:lstStyle/>
          <a:p>
            <a:endParaRPr lang="tr-TR" dirty="0"/>
          </a:p>
        </p:txBody>
      </p:sp>
      <p:sp>
        <p:nvSpPr>
          <p:cNvPr id="5" name="Dikdörtgen 4"/>
          <p:cNvSpPr/>
          <p:nvPr/>
        </p:nvSpPr>
        <p:spPr>
          <a:xfrm>
            <a:off x="236743" y="1111052"/>
            <a:ext cx="7362211" cy="2739211"/>
          </a:xfrm>
          <a:prstGeom prst="rect">
            <a:avLst/>
          </a:prstGeom>
        </p:spPr>
        <p:txBody>
          <a:bodyPr wrap="square">
            <a:spAutoFit/>
          </a:bodyPr>
          <a:lstStyle/>
          <a:p>
            <a:pPr marL="12700" algn="just">
              <a:lnSpc>
                <a:spcPct val="100000"/>
              </a:lnSpc>
              <a:spcBef>
                <a:spcPts val="775"/>
              </a:spcBef>
              <a:spcAft>
                <a:spcPts val="1200"/>
              </a:spcAft>
            </a:pPr>
            <a:r>
              <a:rPr lang="tr-TR" sz="2100" b="1" spc="-10" dirty="0">
                <a:solidFill>
                  <a:srgbClr val="0070C0"/>
                </a:solidFill>
                <a:cs typeface="Calibri"/>
              </a:rPr>
              <a:t>Kayıt zamanı, kayıt değeri ve değer tespit </a:t>
            </a:r>
            <a:r>
              <a:rPr lang="tr-TR" sz="2100" b="1" spc="-10" dirty="0" smtClean="0">
                <a:solidFill>
                  <a:srgbClr val="0070C0"/>
                </a:solidFill>
                <a:cs typeface="Calibri"/>
              </a:rPr>
              <a:t>komisyonu (</a:t>
            </a:r>
            <a:r>
              <a:rPr lang="tr-TR" sz="2100" b="1" spc="-10" dirty="0">
                <a:solidFill>
                  <a:srgbClr val="0070C0"/>
                </a:solidFill>
                <a:cs typeface="Calibri"/>
              </a:rPr>
              <a:t>Madde </a:t>
            </a:r>
            <a:r>
              <a:rPr lang="tr-TR" sz="2100" b="1" spc="-10" dirty="0" smtClean="0">
                <a:solidFill>
                  <a:srgbClr val="0070C0"/>
                </a:solidFill>
                <a:cs typeface="Calibri"/>
              </a:rPr>
              <a:t>13)</a:t>
            </a:r>
            <a:endParaRPr lang="tr-TR" sz="2100" b="1" spc="-10" dirty="0" smtClean="0">
              <a:cs typeface="Calibri"/>
            </a:endParaRPr>
          </a:p>
          <a:p>
            <a:pPr marL="12700" algn="just">
              <a:lnSpc>
                <a:spcPct val="100000"/>
              </a:lnSpc>
              <a:spcBef>
                <a:spcPts val="1800"/>
              </a:spcBef>
              <a:spcAft>
                <a:spcPts val="1800"/>
              </a:spcAft>
            </a:pPr>
            <a:r>
              <a:rPr lang="tr-TR" sz="2100" b="1" spc="-10" dirty="0" smtClean="0">
                <a:cs typeface="Calibri"/>
              </a:rPr>
              <a:t>* </a:t>
            </a:r>
            <a:r>
              <a:rPr lang="tr-TR" sz="2100" spc="-10" dirty="0" smtClean="0">
                <a:cs typeface="Calibri"/>
              </a:rPr>
              <a:t>Değer </a:t>
            </a:r>
            <a:r>
              <a:rPr lang="tr-TR" sz="2100" spc="-10" dirty="0">
                <a:cs typeface="Calibri"/>
              </a:rPr>
              <a:t>tespit komisyonu, harcama yetkilisinin onayı ile taşınır kayıt yetkilisinin ve işin uzmanının da katıldığı en az üç kişiden oluşturulur. Komisyon değer tespitinde ticaret odası, sanayi odası, borsa, meslek kuruluşları, ilgili diğer kuruluşlardan veya aynı nitelikteki taşınırı satın alan idarelerden ve fiyat araştırması sonuçlarından yararlanabilir.</a:t>
            </a:r>
          </a:p>
        </p:txBody>
      </p:sp>
      <p:pic>
        <p:nvPicPr>
          <p:cNvPr id="7" name="Picture 2" descr="C:\Documents and Settings\Administrator\Local Settings\Temporary Internet Files\Content.IE5\A9R1JF1E\MC900279126[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98776" y="555526"/>
            <a:ext cx="1389147" cy="1145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9630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0" y="0"/>
            <a:ext cx="9144000" cy="555526"/>
          </a:xfrm>
          <a:solidFill>
            <a:schemeClr val="accent1">
              <a:lumMod val="75000"/>
            </a:schemeClr>
          </a:solidFill>
          <a:ln>
            <a:noFill/>
          </a:ln>
        </p:spPr>
        <p:txBody>
          <a:bodyPr>
            <a:normAutofit fontScale="90000"/>
          </a:bodyPr>
          <a:lstStyle/>
          <a:p>
            <a:r>
              <a:rPr lang="tr-TR" sz="3200" b="1" dirty="0" smtClean="0">
                <a:solidFill>
                  <a:schemeClr val="bg1">
                    <a:lumMod val="95000"/>
                  </a:schemeClr>
                </a:solidFill>
                <a:latin typeface="Calibri" pitchFamily="34" charset="0"/>
                <a:cs typeface="Calibri" pitchFamily="34" charset="0"/>
              </a:rPr>
              <a:t>TAŞINIR MAL YÖNETMELİĞİ</a:t>
            </a:r>
            <a:endParaRPr lang="tr-TR" sz="3200" b="1" dirty="0">
              <a:solidFill>
                <a:schemeClr val="bg1">
                  <a:lumMod val="95000"/>
                </a:schemeClr>
              </a:solidFill>
              <a:latin typeface="Calibri" pitchFamily="34" charset="0"/>
              <a:cs typeface="Calibri" pitchFamily="34" charset="0"/>
            </a:endParaRPr>
          </a:p>
        </p:txBody>
      </p:sp>
      <p:sp>
        <p:nvSpPr>
          <p:cNvPr id="3" name="Dikdörtgen 2"/>
          <p:cNvSpPr/>
          <p:nvPr/>
        </p:nvSpPr>
        <p:spPr>
          <a:xfrm>
            <a:off x="0" y="915566"/>
            <a:ext cx="8861055" cy="4371950"/>
          </a:xfrm>
          <a:prstGeom prst="rect">
            <a:avLst/>
          </a:prstGeom>
        </p:spPr>
        <p:txBody>
          <a:bodyPr/>
          <a:lstStyle/>
          <a:p>
            <a:endParaRPr lang="tr-TR" dirty="0"/>
          </a:p>
        </p:txBody>
      </p:sp>
      <p:sp>
        <p:nvSpPr>
          <p:cNvPr id="5" name="Dikdörtgen 4"/>
          <p:cNvSpPr/>
          <p:nvPr/>
        </p:nvSpPr>
        <p:spPr>
          <a:xfrm>
            <a:off x="251520" y="771550"/>
            <a:ext cx="7791819" cy="3908762"/>
          </a:xfrm>
          <a:prstGeom prst="rect">
            <a:avLst/>
          </a:prstGeom>
        </p:spPr>
        <p:txBody>
          <a:bodyPr wrap="square">
            <a:spAutoFit/>
          </a:bodyPr>
          <a:lstStyle/>
          <a:p>
            <a:pPr marL="12700" algn="just">
              <a:lnSpc>
                <a:spcPct val="100000"/>
              </a:lnSpc>
              <a:spcBef>
                <a:spcPts val="775"/>
              </a:spcBef>
              <a:spcAft>
                <a:spcPts val="1200"/>
              </a:spcAft>
            </a:pPr>
            <a:r>
              <a:rPr lang="tr-TR" sz="2000" b="1" spc="-10" dirty="0">
                <a:solidFill>
                  <a:srgbClr val="0070C0"/>
                </a:solidFill>
                <a:cs typeface="Calibri"/>
              </a:rPr>
              <a:t>Dayanıklı taşınırlarda değer artışı </a:t>
            </a:r>
            <a:r>
              <a:rPr lang="tr-TR" sz="2000" b="1" spc="-10" dirty="0" smtClean="0">
                <a:solidFill>
                  <a:srgbClr val="0070C0"/>
                </a:solidFill>
                <a:cs typeface="Calibri"/>
              </a:rPr>
              <a:t>(</a:t>
            </a:r>
            <a:r>
              <a:rPr lang="tr-TR" sz="2000" b="1" spc="-10" dirty="0">
                <a:solidFill>
                  <a:srgbClr val="0070C0"/>
                </a:solidFill>
                <a:cs typeface="Calibri"/>
              </a:rPr>
              <a:t>Madde </a:t>
            </a:r>
            <a:r>
              <a:rPr lang="tr-TR" sz="2000" b="1" spc="-10" dirty="0" smtClean="0">
                <a:solidFill>
                  <a:srgbClr val="0070C0"/>
                </a:solidFill>
                <a:cs typeface="Calibri"/>
              </a:rPr>
              <a:t>14)</a:t>
            </a:r>
          </a:p>
          <a:p>
            <a:pPr marL="12700" algn="just">
              <a:lnSpc>
                <a:spcPct val="100000"/>
              </a:lnSpc>
              <a:spcBef>
                <a:spcPts val="600"/>
              </a:spcBef>
              <a:spcAft>
                <a:spcPts val="600"/>
              </a:spcAft>
            </a:pPr>
            <a:r>
              <a:rPr lang="tr-TR" spc="-10" dirty="0" smtClean="0">
                <a:cs typeface="Calibri"/>
              </a:rPr>
              <a:t>* Kullanım </a:t>
            </a:r>
            <a:r>
              <a:rPr lang="tr-TR" spc="-10" dirty="0">
                <a:cs typeface="Calibri"/>
              </a:rPr>
              <a:t>devamlılığının sağlanması için yapılan bakım ve onarım harcamaları hariç olmak üzere dayanıklı taşınırların; </a:t>
            </a:r>
            <a:r>
              <a:rPr lang="tr-TR" b="1" spc="-10" dirty="0">
                <a:cs typeface="Calibri"/>
              </a:rPr>
              <a:t>niteliğini, kullanım şeklini değiştiren, hizmet kalitesini ve taşınırlardan sağlanan faydayı artıran ve benzeri amaçlarla yapılan değer artırıcı harcamalar, taşınırın kayıtlı maliyet değerine Varlık İşlem Fişi düzenlenmek suretiyle ilave edilir.</a:t>
            </a:r>
            <a:r>
              <a:rPr lang="tr-TR" spc="-10" dirty="0">
                <a:cs typeface="Calibri"/>
              </a:rPr>
              <a:t> Değer artırımı için; dayanıklı taşınırların </a:t>
            </a:r>
            <a:r>
              <a:rPr lang="tr-TR" b="1" spc="-10" dirty="0">
                <a:cs typeface="Calibri"/>
              </a:rPr>
              <a:t>servislerinde yapılan işlemlerde toplam fatura bedeli, iç imkânlarla yapılan işlemlerde ise kullanılan malzemelerin toplam kayıtlı değeri </a:t>
            </a:r>
            <a:r>
              <a:rPr lang="tr-TR" spc="-10" dirty="0">
                <a:cs typeface="Calibri"/>
              </a:rPr>
              <a:t>esas alınır</a:t>
            </a:r>
            <a:r>
              <a:rPr lang="tr-TR" spc="-10" dirty="0" smtClean="0">
                <a:cs typeface="Calibri"/>
              </a:rPr>
              <a:t>.</a:t>
            </a:r>
          </a:p>
          <a:p>
            <a:pPr marL="12700" algn="just">
              <a:lnSpc>
                <a:spcPct val="100000"/>
              </a:lnSpc>
              <a:spcBef>
                <a:spcPts val="3600"/>
              </a:spcBef>
              <a:spcAft>
                <a:spcPts val="600"/>
              </a:spcAft>
            </a:pPr>
            <a:r>
              <a:rPr lang="tr-TR" spc="-10" dirty="0">
                <a:cs typeface="Calibri"/>
              </a:rPr>
              <a:t>* Dayanıklı taşınırlara ait hesaplardaki </a:t>
            </a:r>
            <a:r>
              <a:rPr lang="tr-TR" b="1" spc="-10" dirty="0">
                <a:cs typeface="Calibri"/>
              </a:rPr>
              <a:t>enflasyon düzeltmeleri, ek fiyat farkı ve benzeri işlemler</a:t>
            </a:r>
            <a:r>
              <a:rPr lang="tr-TR" spc="-10" dirty="0">
                <a:cs typeface="Calibri"/>
              </a:rPr>
              <a:t> sonucunda ortaya çıkacak değer farkları </a:t>
            </a:r>
            <a:r>
              <a:rPr lang="tr-TR" b="1" spc="-10" dirty="0">
                <a:cs typeface="Calibri"/>
              </a:rPr>
              <a:t>taşınırın kayıtlı maliyet değerine Varlık İşlem Fişi düzenlenmek suretiyle ilave edilir.</a:t>
            </a:r>
          </a:p>
        </p:txBody>
      </p:sp>
      <p:pic>
        <p:nvPicPr>
          <p:cNvPr id="7" name="Picture 2" descr="C:\Documents and Settings\Administrator\Local Settings\Temporary Internet Files\Content.IE5\A9R1JF1E\MC900279126[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904909" y="555526"/>
            <a:ext cx="1083014" cy="1145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0556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0" y="0"/>
            <a:ext cx="9144000" cy="555526"/>
          </a:xfrm>
          <a:solidFill>
            <a:schemeClr val="accent1">
              <a:lumMod val="75000"/>
            </a:schemeClr>
          </a:solidFill>
          <a:ln>
            <a:noFill/>
          </a:ln>
        </p:spPr>
        <p:txBody>
          <a:bodyPr>
            <a:normAutofit fontScale="90000"/>
          </a:bodyPr>
          <a:lstStyle/>
          <a:p>
            <a:r>
              <a:rPr lang="tr-TR" sz="3200" b="1" dirty="0" smtClean="0">
                <a:solidFill>
                  <a:schemeClr val="bg1">
                    <a:lumMod val="95000"/>
                  </a:schemeClr>
                </a:solidFill>
                <a:latin typeface="Calibri" pitchFamily="34" charset="0"/>
                <a:cs typeface="Calibri" pitchFamily="34" charset="0"/>
              </a:rPr>
              <a:t>TAŞINIR MAL YÖNETMELİĞİ</a:t>
            </a:r>
            <a:endParaRPr lang="tr-TR" sz="3200" b="1" dirty="0">
              <a:solidFill>
                <a:schemeClr val="bg1">
                  <a:lumMod val="95000"/>
                </a:schemeClr>
              </a:solidFill>
              <a:latin typeface="Calibri" pitchFamily="34" charset="0"/>
              <a:cs typeface="Calibri" pitchFamily="34" charset="0"/>
            </a:endParaRPr>
          </a:p>
        </p:txBody>
      </p:sp>
      <p:sp>
        <p:nvSpPr>
          <p:cNvPr id="3" name="Dikdörtgen 2"/>
          <p:cNvSpPr/>
          <p:nvPr/>
        </p:nvSpPr>
        <p:spPr>
          <a:xfrm>
            <a:off x="0" y="915566"/>
            <a:ext cx="8861055" cy="4371950"/>
          </a:xfrm>
          <a:prstGeom prst="rect">
            <a:avLst/>
          </a:prstGeom>
        </p:spPr>
        <p:txBody>
          <a:bodyPr/>
          <a:lstStyle/>
          <a:p>
            <a:endParaRPr lang="tr-TR" dirty="0"/>
          </a:p>
        </p:txBody>
      </p:sp>
      <p:sp>
        <p:nvSpPr>
          <p:cNvPr id="5" name="Dikdörtgen 4"/>
          <p:cNvSpPr/>
          <p:nvPr/>
        </p:nvSpPr>
        <p:spPr>
          <a:xfrm>
            <a:off x="251520" y="699542"/>
            <a:ext cx="7992888" cy="4021614"/>
          </a:xfrm>
          <a:prstGeom prst="rect">
            <a:avLst/>
          </a:prstGeom>
        </p:spPr>
        <p:txBody>
          <a:bodyPr wrap="square">
            <a:spAutoFit/>
          </a:bodyPr>
          <a:lstStyle/>
          <a:p>
            <a:pPr marL="12700" algn="just">
              <a:lnSpc>
                <a:spcPct val="100000"/>
              </a:lnSpc>
              <a:spcBef>
                <a:spcPts val="775"/>
              </a:spcBef>
              <a:spcAft>
                <a:spcPts val="800"/>
              </a:spcAft>
            </a:pPr>
            <a:r>
              <a:rPr lang="tr-TR" b="1" spc="-10" dirty="0" smtClean="0">
                <a:solidFill>
                  <a:srgbClr val="0070C0"/>
                </a:solidFill>
                <a:cs typeface="Calibri"/>
              </a:rPr>
              <a:t>Giriş İşlemleri</a:t>
            </a:r>
            <a:endParaRPr lang="tr-TR" b="1" spc="-10" dirty="0">
              <a:cs typeface="Calibri"/>
            </a:endParaRPr>
          </a:p>
          <a:p>
            <a:pPr marL="12700" algn="just">
              <a:lnSpc>
                <a:spcPct val="100000"/>
              </a:lnSpc>
              <a:spcBef>
                <a:spcPts val="775"/>
              </a:spcBef>
              <a:spcAft>
                <a:spcPts val="800"/>
              </a:spcAft>
            </a:pPr>
            <a:r>
              <a:rPr lang="tr-TR" b="1" spc="-10" dirty="0" smtClean="0">
                <a:cs typeface="Calibri"/>
              </a:rPr>
              <a:t>Madde 15 </a:t>
            </a:r>
            <a:r>
              <a:rPr lang="tr-TR" b="1" spc="-10" dirty="0">
                <a:cs typeface="Calibri"/>
              </a:rPr>
              <a:t>- Satın alınan taşınırların giriş işlemleri</a:t>
            </a:r>
            <a:endParaRPr lang="tr-TR" b="1" spc="-10" dirty="0" smtClean="0">
              <a:cs typeface="Calibri"/>
            </a:endParaRPr>
          </a:p>
          <a:p>
            <a:pPr marL="12700" algn="just">
              <a:lnSpc>
                <a:spcPct val="100000"/>
              </a:lnSpc>
              <a:spcBef>
                <a:spcPts val="775"/>
              </a:spcBef>
              <a:spcAft>
                <a:spcPts val="800"/>
              </a:spcAft>
            </a:pPr>
            <a:r>
              <a:rPr lang="tr-TR" b="1" spc="-10" dirty="0" smtClean="0">
                <a:cs typeface="Calibri"/>
              </a:rPr>
              <a:t>Madde </a:t>
            </a:r>
            <a:r>
              <a:rPr lang="tr-TR" b="1" spc="-10" dirty="0">
                <a:cs typeface="Calibri"/>
              </a:rPr>
              <a:t>16 - Bağış ve yardım yoluyla edinilen taşınırların girişi </a:t>
            </a:r>
            <a:endParaRPr lang="tr-TR" b="1" spc="-10" dirty="0" smtClean="0">
              <a:cs typeface="Calibri"/>
            </a:endParaRPr>
          </a:p>
          <a:p>
            <a:pPr marL="12700" algn="just">
              <a:lnSpc>
                <a:spcPct val="100000"/>
              </a:lnSpc>
              <a:spcBef>
                <a:spcPts val="775"/>
              </a:spcBef>
              <a:spcAft>
                <a:spcPts val="800"/>
              </a:spcAft>
            </a:pPr>
            <a:r>
              <a:rPr lang="tr-TR" b="1" spc="-10" dirty="0" smtClean="0">
                <a:cs typeface="Calibri"/>
              </a:rPr>
              <a:t>Madde </a:t>
            </a:r>
            <a:r>
              <a:rPr lang="tr-TR" b="1" spc="-10" dirty="0">
                <a:cs typeface="Calibri"/>
              </a:rPr>
              <a:t>17 - Sayım fazlası taşınırların girişi </a:t>
            </a:r>
            <a:endParaRPr lang="tr-TR" b="1" spc="-10" dirty="0" smtClean="0">
              <a:cs typeface="Calibri"/>
            </a:endParaRPr>
          </a:p>
          <a:p>
            <a:pPr marL="12700" algn="just">
              <a:lnSpc>
                <a:spcPct val="100000"/>
              </a:lnSpc>
              <a:spcBef>
                <a:spcPts val="775"/>
              </a:spcBef>
              <a:spcAft>
                <a:spcPts val="800"/>
              </a:spcAft>
            </a:pPr>
            <a:r>
              <a:rPr lang="tr-TR" b="1" spc="-10" dirty="0" smtClean="0">
                <a:cs typeface="Calibri"/>
              </a:rPr>
              <a:t>Madde </a:t>
            </a:r>
            <a:r>
              <a:rPr lang="tr-TR" b="1" spc="-10" dirty="0">
                <a:cs typeface="Calibri"/>
              </a:rPr>
              <a:t>18 - İade edilen taşınırların girişi </a:t>
            </a:r>
            <a:endParaRPr lang="tr-TR" b="1" spc="-10" dirty="0" smtClean="0">
              <a:cs typeface="Calibri"/>
            </a:endParaRPr>
          </a:p>
          <a:p>
            <a:pPr marL="12700" algn="just">
              <a:lnSpc>
                <a:spcPct val="100000"/>
              </a:lnSpc>
              <a:spcBef>
                <a:spcPts val="775"/>
              </a:spcBef>
              <a:spcAft>
                <a:spcPts val="800"/>
              </a:spcAft>
            </a:pPr>
            <a:r>
              <a:rPr lang="tr-TR" b="1" spc="-10" dirty="0" smtClean="0">
                <a:cs typeface="Calibri"/>
              </a:rPr>
              <a:t>Madde </a:t>
            </a:r>
            <a:r>
              <a:rPr lang="tr-TR" b="1" spc="-10" dirty="0">
                <a:cs typeface="Calibri"/>
              </a:rPr>
              <a:t>19 - Devir alınan taşınırların girişi </a:t>
            </a:r>
            <a:endParaRPr lang="tr-TR" b="1" spc="-10" dirty="0" smtClean="0">
              <a:cs typeface="Calibri"/>
            </a:endParaRPr>
          </a:p>
          <a:p>
            <a:pPr marL="12700" algn="just">
              <a:lnSpc>
                <a:spcPct val="100000"/>
              </a:lnSpc>
              <a:spcBef>
                <a:spcPts val="775"/>
              </a:spcBef>
              <a:spcAft>
                <a:spcPts val="800"/>
              </a:spcAft>
            </a:pPr>
            <a:r>
              <a:rPr lang="tr-TR" b="1" spc="-10" dirty="0" smtClean="0">
                <a:cs typeface="Calibri"/>
              </a:rPr>
              <a:t>Madde </a:t>
            </a:r>
            <a:r>
              <a:rPr lang="tr-TR" b="1" spc="-10" dirty="0">
                <a:cs typeface="Calibri"/>
              </a:rPr>
              <a:t>20 - Tasfiye idaresinden edinilen taşınırların girişi </a:t>
            </a:r>
            <a:endParaRPr lang="tr-TR" b="1" spc="-10" dirty="0" smtClean="0">
              <a:cs typeface="Calibri"/>
            </a:endParaRPr>
          </a:p>
          <a:p>
            <a:pPr marL="12700" algn="just">
              <a:lnSpc>
                <a:spcPct val="100000"/>
              </a:lnSpc>
              <a:spcBef>
                <a:spcPts val="775"/>
              </a:spcBef>
              <a:spcAft>
                <a:spcPts val="800"/>
              </a:spcAft>
            </a:pPr>
            <a:r>
              <a:rPr lang="tr-TR" b="1" spc="-10" dirty="0" smtClean="0">
                <a:cs typeface="Calibri"/>
              </a:rPr>
              <a:t>Madde </a:t>
            </a:r>
            <a:r>
              <a:rPr lang="tr-TR" b="1" spc="-10" dirty="0">
                <a:cs typeface="Calibri"/>
              </a:rPr>
              <a:t>21 - İç imkânlarla üretilen taşınırlar ile kazı veya müsadere yoluyla edinilen taşınırların giriş işlemleri </a:t>
            </a:r>
          </a:p>
        </p:txBody>
      </p:sp>
      <p:pic>
        <p:nvPicPr>
          <p:cNvPr id="6" name="Picture 2" descr="C:\Documents and Settings\Administrator\Local Settings\Temporary Internet Files\Content.IE5\A9R1JF1E\MC900279126[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24328" y="555526"/>
            <a:ext cx="1463595" cy="1145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5741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0" y="0"/>
            <a:ext cx="9144000" cy="555526"/>
          </a:xfrm>
          <a:solidFill>
            <a:schemeClr val="accent1">
              <a:lumMod val="75000"/>
            </a:schemeClr>
          </a:solidFill>
          <a:ln>
            <a:noFill/>
          </a:ln>
        </p:spPr>
        <p:txBody>
          <a:bodyPr>
            <a:normAutofit fontScale="90000"/>
          </a:bodyPr>
          <a:lstStyle/>
          <a:p>
            <a:r>
              <a:rPr lang="tr-TR" sz="3200" b="1" dirty="0" smtClean="0">
                <a:solidFill>
                  <a:schemeClr val="bg1">
                    <a:lumMod val="95000"/>
                  </a:schemeClr>
                </a:solidFill>
                <a:latin typeface="Calibri" pitchFamily="34" charset="0"/>
                <a:cs typeface="Calibri" pitchFamily="34" charset="0"/>
              </a:rPr>
              <a:t>TAŞINIR MAL YÖNETMELİĞİ</a:t>
            </a:r>
            <a:endParaRPr lang="tr-TR" sz="3200" b="1" dirty="0">
              <a:solidFill>
                <a:schemeClr val="bg1">
                  <a:lumMod val="95000"/>
                </a:schemeClr>
              </a:solidFill>
              <a:latin typeface="Calibri" pitchFamily="34" charset="0"/>
              <a:cs typeface="Calibri" pitchFamily="34" charset="0"/>
            </a:endParaRPr>
          </a:p>
        </p:txBody>
      </p:sp>
      <p:sp>
        <p:nvSpPr>
          <p:cNvPr id="3" name="Dikdörtgen 2"/>
          <p:cNvSpPr/>
          <p:nvPr/>
        </p:nvSpPr>
        <p:spPr>
          <a:xfrm>
            <a:off x="0" y="915566"/>
            <a:ext cx="8861055" cy="4371950"/>
          </a:xfrm>
          <a:prstGeom prst="rect">
            <a:avLst/>
          </a:prstGeom>
        </p:spPr>
        <p:txBody>
          <a:bodyPr/>
          <a:lstStyle/>
          <a:p>
            <a:endParaRPr lang="tr-TR" dirty="0"/>
          </a:p>
        </p:txBody>
      </p:sp>
      <p:sp>
        <p:nvSpPr>
          <p:cNvPr id="5" name="Dikdörtgen 4"/>
          <p:cNvSpPr/>
          <p:nvPr/>
        </p:nvSpPr>
        <p:spPr>
          <a:xfrm>
            <a:off x="236565" y="706775"/>
            <a:ext cx="8609535" cy="4170372"/>
          </a:xfrm>
          <a:prstGeom prst="rect">
            <a:avLst/>
          </a:prstGeom>
        </p:spPr>
        <p:txBody>
          <a:bodyPr wrap="square">
            <a:spAutoFit/>
          </a:bodyPr>
          <a:lstStyle/>
          <a:p>
            <a:pPr marL="12700" algn="just">
              <a:lnSpc>
                <a:spcPct val="100000"/>
              </a:lnSpc>
              <a:spcBef>
                <a:spcPts val="775"/>
              </a:spcBef>
              <a:spcAft>
                <a:spcPts val="1200"/>
              </a:spcAft>
            </a:pPr>
            <a:r>
              <a:rPr lang="tr-TR" b="1" spc="-10" dirty="0">
                <a:solidFill>
                  <a:srgbClr val="0070C0"/>
                </a:solidFill>
                <a:cs typeface="Calibri"/>
              </a:rPr>
              <a:t>Satın alınan taşınırların giriş </a:t>
            </a:r>
            <a:r>
              <a:rPr lang="tr-TR" b="1" spc="-10" dirty="0" smtClean="0">
                <a:solidFill>
                  <a:srgbClr val="0070C0"/>
                </a:solidFill>
                <a:cs typeface="Calibri"/>
              </a:rPr>
              <a:t>işlemleri (</a:t>
            </a:r>
            <a:r>
              <a:rPr lang="tr-TR" b="1" spc="-10" dirty="0">
                <a:solidFill>
                  <a:srgbClr val="0070C0"/>
                </a:solidFill>
                <a:cs typeface="Calibri"/>
              </a:rPr>
              <a:t>Madde </a:t>
            </a:r>
            <a:r>
              <a:rPr lang="tr-TR" b="1" spc="-10" dirty="0" smtClean="0">
                <a:solidFill>
                  <a:srgbClr val="0070C0"/>
                </a:solidFill>
                <a:cs typeface="Calibri"/>
              </a:rPr>
              <a:t>15)</a:t>
            </a:r>
          </a:p>
          <a:p>
            <a:pPr marL="298450" indent="-285750" algn="just">
              <a:lnSpc>
                <a:spcPct val="100000"/>
              </a:lnSpc>
              <a:spcBef>
                <a:spcPts val="1200"/>
              </a:spcBef>
              <a:spcAft>
                <a:spcPts val="1200"/>
              </a:spcAft>
              <a:buFont typeface="Arial" panose="020B0604020202020204" pitchFamily="34" charset="0"/>
              <a:buChar char="•"/>
            </a:pPr>
            <a:r>
              <a:rPr lang="tr-TR" sz="1700" spc="-10" dirty="0" smtClean="0">
                <a:cs typeface="Calibri"/>
              </a:rPr>
              <a:t>Satın </a:t>
            </a:r>
            <a:r>
              <a:rPr lang="tr-TR" sz="1700" spc="-10" dirty="0">
                <a:cs typeface="Calibri"/>
              </a:rPr>
              <a:t>alınan taşınırlar için teslim alındıktan sonra, üçer nüsha Varlık İşlem Fişi düzenlenir</a:t>
            </a:r>
            <a:r>
              <a:rPr lang="tr-TR" sz="1700" spc="-10" dirty="0" smtClean="0">
                <a:cs typeface="Calibri"/>
              </a:rPr>
              <a:t>.</a:t>
            </a:r>
          </a:p>
          <a:p>
            <a:pPr marL="298450" indent="-285750" algn="just">
              <a:lnSpc>
                <a:spcPct val="100000"/>
              </a:lnSpc>
              <a:spcBef>
                <a:spcPts val="1200"/>
              </a:spcBef>
              <a:spcAft>
                <a:spcPts val="1200"/>
              </a:spcAft>
              <a:buFont typeface="Arial" panose="020B0604020202020204" pitchFamily="34" charset="0"/>
              <a:buChar char="•"/>
            </a:pPr>
            <a:r>
              <a:rPr lang="tr-TR" sz="1700" spc="-10" dirty="0">
                <a:cs typeface="Calibri"/>
              </a:rPr>
              <a:t>Alımı bir merkezden yapılarak birden fazla birime doğrudan teslim edilen taşınırlar için taşınırın teslim edildiği birimlerce iki nüsha Taşınır Geçici Alındısı düzenlenir ve bir nüshası alımı yapan birime gönderilir. Alımı yapan birim, bu alındıya dayanarak, ödemeye ve kendi giriş kayıtlarına esas olmak üzere Varlık İşlem Fişi düzenler. Diğer birimlerden alınan Taşınır Geçici Alındısı, düzenlenen Varlık İşlem Fişinin idarede kalan nüshasına bağlanır. Alımı yapan birimce giriş kayıtları yapıldıktan sonra düzenlenecek Varlık İşlem Fişiyle de ilgili diğer birimler adına çıkış kaydedilir</a:t>
            </a:r>
            <a:r>
              <a:rPr lang="tr-TR" sz="1700" spc="-10" dirty="0" smtClean="0">
                <a:cs typeface="Calibri"/>
              </a:rPr>
              <a:t>.</a:t>
            </a:r>
          </a:p>
          <a:p>
            <a:pPr marL="298450" indent="-285750" algn="just">
              <a:lnSpc>
                <a:spcPct val="100000"/>
              </a:lnSpc>
              <a:spcBef>
                <a:spcPts val="1200"/>
              </a:spcBef>
              <a:spcAft>
                <a:spcPts val="1200"/>
              </a:spcAft>
              <a:buFont typeface="Arial" panose="020B0604020202020204" pitchFamily="34" charset="0"/>
              <a:buChar char="•"/>
            </a:pPr>
            <a:r>
              <a:rPr lang="tr-TR" sz="1700" b="1" spc="-10" dirty="0">
                <a:cs typeface="Calibri"/>
              </a:rPr>
              <a:t>Varlık İşlem Fişinin bir nüshası ödeme emri belgesine, bir nüshası ise ödeme emri belgesinin harcama biriminde kalan nüshasına bağlanır. </a:t>
            </a:r>
            <a:r>
              <a:rPr lang="tr-TR" sz="1700" spc="-10" dirty="0">
                <a:cs typeface="Calibri"/>
              </a:rPr>
              <a:t>Diğer nüshası, muayene ve kabul komisyon tutanağı veya idare yetkilisince düzenlenmiş kabul belgesi ile birlikte, sıralı olarak dosyalanır</a:t>
            </a:r>
            <a:r>
              <a:rPr lang="tr-TR" sz="1700" spc="-10" dirty="0" smtClean="0">
                <a:cs typeface="Calibri"/>
              </a:rPr>
              <a:t>.</a:t>
            </a:r>
            <a:endParaRPr lang="tr-TR" sz="1700" spc="-10" dirty="0">
              <a:cs typeface="Calibri"/>
            </a:endParaRPr>
          </a:p>
        </p:txBody>
      </p:sp>
      <p:pic>
        <p:nvPicPr>
          <p:cNvPr id="7" name="Picture 2" descr="C:\Documents and Settings\Administrator\Local Settings\Temporary Internet Files\Content.IE5\A9R1JF1E\MC900279126[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98776" y="555527"/>
            <a:ext cx="1389147" cy="792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6659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0" y="0"/>
            <a:ext cx="9144000" cy="555526"/>
          </a:xfrm>
          <a:solidFill>
            <a:schemeClr val="accent1">
              <a:lumMod val="75000"/>
            </a:schemeClr>
          </a:solidFill>
          <a:ln>
            <a:noFill/>
          </a:ln>
        </p:spPr>
        <p:txBody>
          <a:bodyPr>
            <a:normAutofit fontScale="90000"/>
          </a:bodyPr>
          <a:lstStyle/>
          <a:p>
            <a:r>
              <a:rPr lang="tr-TR" sz="3200" b="1" dirty="0" smtClean="0">
                <a:solidFill>
                  <a:schemeClr val="bg1">
                    <a:lumMod val="95000"/>
                  </a:schemeClr>
                </a:solidFill>
                <a:latin typeface="Calibri" pitchFamily="34" charset="0"/>
                <a:cs typeface="Calibri" pitchFamily="34" charset="0"/>
              </a:rPr>
              <a:t>TAŞINIR MAL YÖNETMELİĞİ</a:t>
            </a:r>
            <a:endParaRPr lang="tr-TR" sz="3200" b="1" dirty="0">
              <a:solidFill>
                <a:schemeClr val="bg1">
                  <a:lumMod val="95000"/>
                </a:schemeClr>
              </a:solidFill>
              <a:latin typeface="Calibri" pitchFamily="34" charset="0"/>
              <a:cs typeface="Calibri" pitchFamily="34" charset="0"/>
            </a:endParaRPr>
          </a:p>
        </p:txBody>
      </p:sp>
      <p:sp>
        <p:nvSpPr>
          <p:cNvPr id="3" name="Dikdörtgen 2"/>
          <p:cNvSpPr/>
          <p:nvPr/>
        </p:nvSpPr>
        <p:spPr>
          <a:xfrm>
            <a:off x="0" y="915566"/>
            <a:ext cx="8861055" cy="4371950"/>
          </a:xfrm>
          <a:prstGeom prst="rect">
            <a:avLst/>
          </a:prstGeom>
        </p:spPr>
        <p:txBody>
          <a:bodyPr/>
          <a:lstStyle/>
          <a:p>
            <a:endParaRPr lang="tr-TR" dirty="0"/>
          </a:p>
        </p:txBody>
      </p:sp>
      <p:sp>
        <p:nvSpPr>
          <p:cNvPr id="5" name="Dikdörtgen 4"/>
          <p:cNvSpPr/>
          <p:nvPr/>
        </p:nvSpPr>
        <p:spPr>
          <a:xfrm>
            <a:off x="236565" y="706775"/>
            <a:ext cx="7431779" cy="4201150"/>
          </a:xfrm>
          <a:prstGeom prst="rect">
            <a:avLst/>
          </a:prstGeom>
        </p:spPr>
        <p:txBody>
          <a:bodyPr wrap="square">
            <a:spAutoFit/>
          </a:bodyPr>
          <a:lstStyle/>
          <a:p>
            <a:pPr marL="12700" algn="just">
              <a:lnSpc>
                <a:spcPct val="100000"/>
              </a:lnSpc>
              <a:spcBef>
                <a:spcPts val="775"/>
              </a:spcBef>
              <a:spcAft>
                <a:spcPts val="1200"/>
              </a:spcAft>
            </a:pPr>
            <a:r>
              <a:rPr lang="tr-TR" sz="2000" b="1" spc="-10" dirty="0">
                <a:solidFill>
                  <a:srgbClr val="0070C0"/>
                </a:solidFill>
                <a:cs typeface="Calibri"/>
              </a:rPr>
              <a:t>Satın alınan taşınırların giriş </a:t>
            </a:r>
            <a:r>
              <a:rPr lang="tr-TR" sz="2000" b="1" spc="-10" dirty="0" smtClean="0">
                <a:solidFill>
                  <a:srgbClr val="0070C0"/>
                </a:solidFill>
                <a:cs typeface="Calibri"/>
              </a:rPr>
              <a:t>işlemleri (</a:t>
            </a:r>
            <a:r>
              <a:rPr lang="tr-TR" sz="2000" b="1" spc="-10" dirty="0">
                <a:solidFill>
                  <a:srgbClr val="0070C0"/>
                </a:solidFill>
                <a:cs typeface="Calibri"/>
              </a:rPr>
              <a:t>Madde </a:t>
            </a:r>
            <a:r>
              <a:rPr lang="tr-TR" sz="2000" b="1" spc="-10" dirty="0" smtClean="0">
                <a:solidFill>
                  <a:srgbClr val="0070C0"/>
                </a:solidFill>
                <a:cs typeface="Calibri"/>
              </a:rPr>
              <a:t>15)</a:t>
            </a:r>
          </a:p>
          <a:p>
            <a:pPr marL="298450" indent="-285750" algn="just">
              <a:lnSpc>
                <a:spcPct val="100000"/>
              </a:lnSpc>
              <a:spcBef>
                <a:spcPts val="1200"/>
              </a:spcBef>
              <a:spcAft>
                <a:spcPts val="1200"/>
              </a:spcAft>
              <a:buFont typeface="Arial" panose="020B0604020202020204" pitchFamily="34" charset="0"/>
              <a:buChar char="•"/>
            </a:pPr>
            <a:r>
              <a:rPr lang="tr-TR" sz="1900" spc="-10" dirty="0">
                <a:cs typeface="Calibri"/>
              </a:rPr>
              <a:t>Satın alınan dergi ve gazete gibi süreli yayınların bedellerinin ödenmesi sırasında </a:t>
            </a:r>
            <a:r>
              <a:rPr lang="tr-TR" sz="1900" b="1" spc="-10" dirty="0">
                <a:cs typeface="Calibri"/>
              </a:rPr>
              <a:t>Varlık İşlem Fişi düzenlenmez.</a:t>
            </a:r>
            <a:r>
              <a:rPr lang="tr-TR" sz="1900" spc="-10" dirty="0">
                <a:cs typeface="Calibri"/>
              </a:rPr>
              <a:t> Söz konusu yayınlardan cilt birliği sağlananlar, </a:t>
            </a:r>
            <a:r>
              <a:rPr lang="tr-TR" sz="1900" b="1" spc="-10" dirty="0" err="1">
                <a:cs typeface="Calibri"/>
              </a:rPr>
              <a:t>ciltletildikten</a:t>
            </a:r>
            <a:r>
              <a:rPr lang="tr-TR" sz="1900" b="1" spc="-10" dirty="0">
                <a:cs typeface="Calibri"/>
              </a:rPr>
              <a:t> sonra Varlık İşlem Fişi düzenlenerek kayıtlara alınır</a:t>
            </a:r>
            <a:r>
              <a:rPr lang="tr-TR" sz="1900" b="1" spc="-10" dirty="0" smtClean="0">
                <a:cs typeface="Calibri"/>
              </a:rPr>
              <a:t>.</a:t>
            </a:r>
          </a:p>
          <a:p>
            <a:pPr marL="298450" indent="-285750" algn="just">
              <a:lnSpc>
                <a:spcPct val="100000"/>
              </a:lnSpc>
              <a:spcBef>
                <a:spcPts val="1200"/>
              </a:spcBef>
              <a:spcAft>
                <a:spcPts val="1200"/>
              </a:spcAft>
              <a:buFont typeface="Arial" panose="020B0604020202020204" pitchFamily="34" charset="0"/>
              <a:buChar char="•"/>
            </a:pPr>
            <a:r>
              <a:rPr lang="tr-TR" sz="1900" spc="-10" dirty="0">
                <a:cs typeface="Calibri"/>
              </a:rPr>
              <a:t>Kamu idarelerince </a:t>
            </a:r>
            <a:r>
              <a:rPr lang="tr-TR" sz="1900" b="1" spc="-10" dirty="0">
                <a:cs typeface="Calibri"/>
              </a:rPr>
              <a:t>bakım, onarım ile hizmet alım sözleşmeleri kapsamında veya satın alma</a:t>
            </a:r>
            <a:r>
              <a:rPr lang="tr-TR" sz="1900" spc="-10" dirty="0">
                <a:cs typeface="Calibri"/>
              </a:rPr>
              <a:t> suretiyle edinilen binalarla birlikte teslim alınan ancak binanın bütünleyici unsurlarından olmayan taşınır kapsamındaki tesisler ile diğer büro makine ve malzemeleri, </a:t>
            </a:r>
            <a:r>
              <a:rPr lang="tr-TR" sz="1900" b="1" spc="-10" dirty="0">
                <a:cs typeface="Calibri"/>
              </a:rPr>
              <a:t>varsa belgesinde gösterilen bedeli, böyle bir belge yoksa komisyonca tespit edilen gerçeğe uygun değeri üzerinden envanter işlem seçeneğiyle taşınır kayıtlarına alınır.</a:t>
            </a:r>
          </a:p>
        </p:txBody>
      </p:sp>
      <p:pic>
        <p:nvPicPr>
          <p:cNvPr id="8" name="Picture 2" descr="C:\Documents and Settings\Administrator\Local Settings\Temporary Internet Files\Content.IE5\A9R1JF1E\MC900279126[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98776" y="555526"/>
            <a:ext cx="1389147" cy="1145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5126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0" y="0"/>
            <a:ext cx="9144000" cy="555526"/>
          </a:xfrm>
          <a:solidFill>
            <a:schemeClr val="accent1">
              <a:lumMod val="75000"/>
            </a:schemeClr>
          </a:solidFill>
          <a:ln>
            <a:noFill/>
          </a:ln>
        </p:spPr>
        <p:txBody>
          <a:bodyPr>
            <a:normAutofit fontScale="90000"/>
          </a:bodyPr>
          <a:lstStyle/>
          <a:p>
            <a:r>
              <a:rPr lang="tr-TR" sz="3200" b="1" dirty="0" smtClean="0">
                <a:solidFill>
                  <a:schemeClr val="bg1">
                    <a:lumMod val="95000"/>
                  </a:schemeClr>
                </a:solidFill>
                <a:latin typeface="Calibri" pitchFamily="34" charset="0"/>
                <a:cs typeface="Calibri" pitchFamily="34" charset="0"/>
              </a:rPr>
              <a:t>TAŞINIR MAL YÖNETMELİĞİ</a:t>
            </a:r>
            <a:endParaRPr lang="tr-TR" sz="3200" b="1" dirty="0">
              <a:solidFill>
                <a:schemeClr val="bg1">
                  <a:lumMod val="95000"/>
                </a:schemeClr>
              </a:solidFill>
              <a:latin typeface="Calibri" pitchFamily="34" charset="0"/>
              <a:cs typeface="Calibri" pitchFamily="34" charset="0"/>
            </a:endParaRPr>
          </a:p>
        </p:txBody>
      </p:sp>
      <p:sp>
        <p:nvSpPr>
          <p:cNvPr id="3" name="Dikdörtgen 2"/>
          <p:cNvSpPr/>
          <p:nvPr/>
        </p:nvSpPr>
        <p:spPr>
          <a:xfrm>
            <a:off x="0" y="915566"/>
            <a:ext cx="8861055" cy="4371950"/>
          </a:xfrm>
          <a:prstGeom prst="rect">
            <a:avLst/>
          </a:prstGeom>
        </p:spPr>
        <p:txBody>
          <a:bodyPr/>
          <a:lstStyle/>
          <a:p>
            <a:endParaRPr lang="tr-TR" dirty="0"/>
          </a:p>
        </p:txBody>
      </p:sp>
      <p:sp>
        <p:nvSpPr>
          <p:cNvPr id="5" name="Dikdörtgen 4"/>
          <p:cNvSpPr/>
          <p:nvPr/>
        </p:nvSpPr>
        <p:spPr>
          <a:xfrm>
            <a:off x="166997" y="1203598"/>
            <a:ext cx="7431779" cy="2585323"/>
          </a:xfrm>
          <a:prstGeom prst="rect">
            <a:avLst/>
          </a:prstGeom>
        </p:spPr>
        <p:txBody>
          <a:bodyPr wrap="square">
            <a:spAutoFit/>
          </a:bodyPr>
          <a:lstStyle/>
          <a:p>
            <a:pPr marL="12700" algn="just">
              <a:lnSpc>
                <a:spcPct val="100000"/>
              </a:lnSpc>
              <a:spcBef>
                <a:spcPts val="775"/>
              </a:spcBef>
              <a:spcAft>
                <a:spcPts val="1200"/>
              </a:spcAft>
            </a:pPr>
            <a:r>
              <a:rPr lang="tr-TR" sz="2200" b="1" spc="-10" dirty="0">
                <a:solidFill>
                  <a:srgbClr val="0070C0"/>
                </a:solidFill>
                <a:cs typeface="Calibri"/>
              </a:rPr>
              <a:t>Bağış ve yardım yoluyla edinilen taşınırların girişi </a:t>
            </a:r>
            <a:r>
              <a:rPr lang="tr-TR" sz="2200" b="1" spc="-10" dirty="0" smtClean="0">
                <a:solidFill>
                  <a:srgbClr val="0070C0"/>
                </a:solidFill>
                <a:cs typeface="Calibri"/>
              </a:rPr>
              <a:t>(</a:t>
            </a:r>
            <a:r>
              <a:rPr lang="tr-TR" sz="2200" b="1" spc="-10" dirty="0">
                <a:solidFill>
                  <a:srgbClr val="0070C0"/>
                </a:solidFill>
                <a:cs typeface="Calibri"/>
              </a:rPr>
              <a:t>Madde </a:t>
            </a:r>
            <a:r>
              <a:rPr lang="tr-TR" sz="2200" b="1" spc="-10" dirty="0" smtClean="0">
                <a:solidFill>
                  <a:srgbClr val="0070C0"/>
                </a:solidFill>
                <a:cs typeface="Calibri"/>
              </a:rPr>
              <a:t>16)</a:t>
            </a:r>
          </a:p>
          <a:p>
            <a:pPr marL="12700" algn="just">
              <a:lnSpc>
                <a:spcPct val="100000"/>
              </a:lnSpc>
              <a:spcBef>
                <a:spcPts val="2400"/>
              </a:spcBef>
              <a:spcAft>
                <a:spcPts val="1200"/>
              </a:spcAft>
            </a:pPr>
            <a:r>
              <a:rPr lang="tr-TR" sz="2200" b="1" spc="-10" dirty="0" smtClean="0">
                <a:cs typeface="Calibri"/>
              </a:rPr>
              <a:t>*</a:t>
            </a:r>
            <a:r>
              <a:rPr lang="tr-TR" sz="2200" spc="-10" dirty="0" smtClean="0">
                <a:cs typeface="Calibri"/>
              </a:rPr>
              <a:t> 5018 </a:t>
            </a:r>
            <a:r>
              <a:rPr lang="tr-TR" sz="2200" spc="-10" dirty="0">
                <a:cs typeface="Calibri"/>
              </a:rPr>
              <a:t>sayılı Kanunun 40 </a:t>
            </a:r>
            <a:r>
              <a:rPr lang="tr-TR" sz="2200" spc="-10" dirty="0" err="1">
                <a:cs typeface="Calibri"/>
              </a:rPr>
              <a:t>ıncı</a:t>
            </a:r>
            <a:r>
              <a:rPr lang="tr-TR" sz="2200" spc="-10" dirty="0">
                <a:cs typeface="Calibri"/>
              </a:rPr>
              <a:t> maddesi ile diğer mevzuat çerçevesinde bağış ve yardım olarak edinilen taşınırlar teslim alındığında, taşınır kayıt yetkilisi tarafından Varlık İşlem Fişi düzenlenerek kayıtlara alınır. Varlık İşlem Fişinin bir nüshası bağış ve yardım edene verilir veya gönderilir.</a:t>
            </a:r>
            <a:endParaRPr lang="tr-TR" sz="2200" b="1" spc="-10" dirty="0">
              <a:cs typeface="Calibri"/>
            </a:endParaRPr>
          </a:p>
        </p:txBody>
      </p:sp>
      <p:pic>
        <p:nvPicPr>
          <p:cNvPr id="8" name="Picture 2" descr="C:\Documents and Settings\Administrator\Local Settings\Temporary Internet Files\Content.IE5\A9R1JF1E\MC900279126[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98776" y="555526"/>
            <a:ext cx="1389147" cy="1145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5182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0" y="0"/>
            <a:ext cx="9144000" cy="555526"/>
          </a:xfrm>
          <a:solidFill>
            <a:schemeClr val="accent1">
              <a:lumMod val="75000"/>
            </a:schemeClr>
          </a:solidFill>
          <a:ln>
            <a:noFill/>
          </a:ln>
        </p:spPr>
        <p:txBody>
          <a:bodyPr>
            <a:normAutofit fontScale="90000"/>
          </a:bodyPr>
          <a:lstStyle/>
          <a:p>
            <a:r>
              <a:rPr lang="tr-TR" sz="3200" b="1" dirty="0" smtClean="0">
                <a:solidFill>
                  <a:schemeClr val="bg1">
                    <a:lumMod val="95000"/>
                  </a:schemeClr>
                </a:solidFill>
                <a:latin typeface="Calibri" pitchFamily="34" charset="0"/>
                <a:cs typeface="Calibri" pitchFamily="34" charset="0"/>
              </a:rPr>
              <a:t>TAŞINIR MAL YÖNETMELİĞİ</a:t>
            </a:r>
            <a:endParaRPr lang="tr-TR" sz="3200" b="1" dirty="0">
              <a:solidFill>
                <a:schemeClr val="bg1">
                  <a:lumMod val="95000"/>
                </a:schemeClr>
              </a:solidFill>
              <a:latin typeface="Calibri" pitchFamily="34" charset="0"/>
              <a:cs typeface="Calibri" pitchFamily="34" charset="0"/>
            </a:endParaRPr>
          </a:p>
        </p:txBody>
      </p:sp>
      <p:sp>
        <p:nvSpPr>
          <p:cNvPr id="3" name="Dikdörtgen 2"/>
          <p:cNvSpPr/>
          <p:nvPr/>
        </p:nvSpPr>
        <p:spPr>
          <a:xfrm>
            <a:off x="0" y="915566"/>
            <a:ext cx="8861055" cy="4371950"/>
          </a:xfrm>
          <a:prstGeom prst="rect">
            <a:avLst/>
          </a:prstGeom>
        </p:spPr>
        <p:txBody>
          <a:bodyPr/>
          <a:lstStyle/>
          <a:p>
            <a:endParaRPr lang="tr-TR" dirty="0"/>
          </a:p>
        </p:txBody>
      </p:sp>
      <p:sp>
        <p:nvSpPr>
          <p:cNvPr id="5" name="Dikdörtgen 4"/>
          <p:cNvSpPr/>
          <p:nvPr/>
        </p:nvSpPr>
        <p:spPr>
          <a:xfrm>
            <a:off x="166997" y="1203598"/>
            <a:ext cx="7431779" cy="2585323"/>
          </a:xfrm>
          <a:prstGeom prst="rect">
            <a:avLst/>
          </a:prstGeom>
        </p:spPr>
        <p:txBody>
          <a:bodyPr wrap="square">
            <a:spAutoFit/>
          </a:bodyPr>
          <a:lstStyle/>
          <a:p>
            <a:pPr marL="12700" algn="just">
              <a:lnSpc>
                <a:spcPct val="100000"/>
              </a:lnSpc>
              <a:spcBef>
                <a:spcPts val="775"/>
              </a:spcBef>
              <a:spcAft>
                <a:spcPts val="1200"/>
              </a:spcAft>
            </a:pPr>
            <a:r>
              <a:rPr lang="tr-TR" sz="2200" b="1" spc="-10" dirty="0">
                <a:solidFill>
                  <a:srgbClr val="0070C0"/>
                </a:solidFill>
                <a:cs typeface="Calibri"/>
              </a:rPr>
              <a:t>Sayım fazlası taşınırların </a:t>
            </a:r>
            <a:r>
              <a:rPr lang="tr-TR" sz="2200" b="1" spc="-10" dirty="0" smtClean="0">
                <a:solidFill>
                  <a:srgbClr val="0070C0"/>
                </a:solidFill>
                <a:cs typeface="Calibri"/>
              </a:rPr>
              <a:t>girişi (</a:t>
            </a:r>
            <a:r>
              <a:rPr lang="tr-TR" sz="2200" b="1" spc="-10" dirty="0">
                <a:solidFill>
                  <a:srgbClr val="0070C0"/>
                </a:solidFill>
                <a:cs typeface="Calibri"/>
              </a:rPr>
              <a:t>Madde </a:t>
            </a:r>
            <a:r>
              <a:rPr lang="tr-TR" sz="2200" b="1" spc="-10" dirty="0" smtClean="0">
                <a:solidFill>
                  <a:srgbClr val="0070C0"/>
                </a:solidFill>
                <a:cs typeface="Calibri"/>
              </a:rPr>
              <a:t>17)</a:t>
            </a:r>
          </a:p>
          <a:p>
            <a:pPr marL="12700" algn="just">
              <a:lnSpc>
                <a:spcPct val="100000"/>
              </a:lnSpc>
              <a:spcBef>
                <a:spcPts val="2400"/>
              </a:spcBef>
              <a:spcAft>
                <a:spcPts val="1200"/>
              </a:spcAft>
            </a:pPr>
            <a:r>
              <a:rPr lang="tr-TR" sz="2200" b="1" spc="-10" dirty="0" smtClean="0">
                <a:cs typeface="Calibri"/>
              </a:rPr>
              <a:t>*</a:t>
            </a:r>
            <a:r>
              <a:rPr lang="tr-TR" sz="2200" spc="-10" dirty="0">
                <a:cs typeface="Calibri"/>
              </a:rPr>
              <a:t> Yapılan sayım sonucunda fazla bulunan taşınırlar, Varlık İşlem Fişi düzenlenerek kayıtlara alınır. </a:t>
            </a:r>
            <a:r>
              <a:rPr lang="tr-TR" sz="2200" b="1" spc="-10" dirty="0">
                <a:cs typeface="Calibri"/>
              </a:rPr>
              <a:t>Sayım fazlası taşınırların giriş kaydedilmesinde; söz konusu taşınırla aynı nitelikte son bir yıl içinde girişi yapılan taşınır varsa bu değer, aksi hâlde değer tespit komisyonu tarafından belirlenecek değer esas alınır.</a:t>
            </a:r>
          </a:p>
        </p:txBody>
      </p:sp>
      <p:pic>
        <p:nvPicPr>
          <p:cNvPr id="8" name="Picture 2" descr="C:\Documents and Settings\Administrator\Local Settings\Temporary Internet Files\Content.IE5\A9R1JF1E\MC900279126[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98776" y="555526"/>
            <a:ext cx="1389147" cy="1145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914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0" y="0"/>
            <a:ext cx="9144000" cy="555526"/>
          </a:xfrm>
          <a:solidFill>
            <a:schemeClr val="accent1">
              <a:lumMod val="75000"/>
            </a:schemeClr>
          </a:solidFill>
          <a:ln>
            <a:noFill/>
          </a:ln>
        </p:spPr>
        <p:txBody>
          <a:bodyPr>
            <a:normAutofit fontScale="90000"/>
          </a:bodyPr>
          <a:lstStyle/>
          <a:p>
            <a:r>
              <a:rPr lang="tr-TR" sz="3200" b="1" dirty="0" smtClean="0">
                <a:solidFill>
                  <a:schemeClr val="bg1">
                    <a:lumMod val="95000"/>
                  </a:schemeClr>
                </a:solidFill>
                <a:latin typeface="Calibri" pitchFamily="34" charset="0"/>
                <a:cs typeface="Calibri" pitchFamily="34" charset="0"/>
              </a:rPr>
              <a:t>TAŞINIR MAL YÖNETMELİĞİ</a:t>
            </a:r>
            <a:endParaRPr lang="tr-TR" sz="3200" b="1" dirty="0">
              <a:solidFill>
                <a:schemeClr val="bg1">
                  <a:lumMod val="95000"/>
                </a:schemeClr>
              </a:solidFill>
              <a:latin typeface="Calibri" pitchFamily="34" charset="0"/>
              <a:cs typeface="Calibri" pitchFamily="34" charset="0"/>
            </a:endParaRPr>
          </a:p>
        </p:txBody>
      </p:sp>
      <p:sp>
        <p:nvSpPr>
          <p:cNvPr id="3" name="Dikdörtgen 2"/>
          <p:cNvSpPr/>
          <p:nvPr/>
        </p:nvSpPr>
        <p:spPr>
          <a:xfrm>
            <a:off x="0" y="915566"/>
            <a:ext cx="8861055" cy="4371950"/>
          </a:xfrm>
          <a:prstGeom prst="rect">
            <a:avLst/>
          </a:prstGeom>
        </p:spPr>
        <p:txBody>
          <a:bodyPr/>
          <a:lstStyle/>
          <a:p>
            <a:endParaRPr lang="tr-TR" dirty="0"/>
          </a:p>
        </p:txBody>
      </p:sp>
      <p:sp>
        <p:nvSpPr>
          <p:cNvPr id="5" name="Dikdörtgen 4"/>
          <p:cNvSpPr/>
          <p:nvPr/>
        </p:nvSpPr>
        <p:spPr>
          <a:xfrm>
            <a:off x="166997" y="915566"/>
            <a:ext cx="7861387" cy="3600986"/>
          </a:xfrm>
          <a:prstGeom prst="rect">
            <a:avLst/>
          </a:prstGeom>
        </p:spPr>
        <p:txBody>
          <a:bodyPr wrap="square">
            <a:spAutoFit/>
          </a:bodyPr>
          <a:lstStyle/>
          <a:p>
            <a:pPr marL="12700" algn="just">
              <a:lnSpc>
                <a:spcPct val="100000"/>
              </a:lnSpc>
              <a:spcBef>
                <a:spcPts val="775"/>
              </a:spcBef>
              <a:spcAft>
                <a:spcPts val="1200"/>
              </a:spcAft>
            </a:pPr>
            <a:r>
              <a:rPr lang="tr-TR" sz="2300" b="1" spc="-10" dirty="0">
                <a:solidFill>
                  <a:srgbClr val="0070C0"/>
                </a:solidFill>
                <a:cs typeface="Calibri"/>
              </a:rPr>
              <a:t>İade edilen taşınırların </a:t>
            </a:r>
            <a:r>
              <a:rPr lang="tr-TR" sz="2300" b="1" spc="-10" dirty="0" smtClean="0">
                <a:solidFill>
                  <a:srgbClr val="0070C0"/>
                </a:solidFill>
                <a:cs typeface="Calibri"/>
              </a:rPr>
              <a:t>girişi (</a:t>
            </a:r>
            <a:r>
              <a:rPr lang="tr-TR" sz="2300" b="1" spc="-10" dirty="0">
                <a:solidFill>
                  <a:srgbClr val="0070C0"/>
                </a:solidFill>
                <a:cs typeface="Calibri"/>
              </a:rPr>
              <a:t>Madde </a:t>
            </a:r>
            <a:r>
              <a:rPr lang="tr-TR" sz="2300" b="1" spc="-10" dirty="0" smtClean="0">
                <a:solidFill>
                  <a:srgbClr val="0070C0"/>
                </a:solidFill>
                <a:cs typeface="Calibri"/>
              </a:rPr>
              <a:t>18)</a:t>
            </a:r>
          </a:p>
          <a:p>
            <a:pPr marL="12700" algn="just">
              <a:lnSpc>
                <a:spcPct val="100000"/>
              </a:lnSpc>
              <a:spcBef>
                <a:spcPts val="1800"/>
              </a:spcBef>
              <a:spcAft>
                <a:spcPts val="1200"/>
              </a:spcAft>
            </a:pPr>
            <a:r>
              <a:rPr lang="tr-TR" sz="2200" b="1" spc="-10" dirty="0" smtClean="0">
                <a:cs typeface="Calibri"/>
              </a:rPr>
              <a:t>*</a:t>
            </a:r>
            <a:r>
              <a:rPr lang="tr-TR" sz="2200" spc="-10" dirty="0">
                <a:cs typeface="Calibri"/>
              </a:rPr>
              <a:t> Kullanıma verilen tüketim malzemelerinden herhangi bir nedenle iade edilenler, iadeyi yapan birim yetkilisinin onayını taşıyan ve iade edilen malzemenin cins ve miktarını belirten belge karşılığında teslim alınır ve </a:t>
            </a:r>
            <a:r>
              <a:rPr lang="tr-TR" sz="2200" b="1" spc="-10" dirty="0">
                <a:cs typeface="Calibri"/>
              </a:rPr>
              <a:t>söz konusu taşınırla aynı nitelikte son bir yıl içinde girişi yapılan taşınır varsa bu değer, aksi hâlde değer tespit komisyonu tarafından belirlenecek değer esas alınarak Varlık İşlem Fişi düzenlenmek suretiyle tekrar giriş kaydedilir.</a:t>
            </a:r>
            <a:r>
              <a:rPr lang="tr-TR" sz="2200" spc="-10" dirty="0">
                <a:cs typeface="Calibri"/>
              </a:rPr>
              <a:t> Fişin bir nüshası taşınırları iade edene verilir.</a:t>
            </a:r>
            <a:endParaRPr lang="tr-TR" sz="2200" b="1" spc="-10" dirty="0">
              <a:cs typeface="Calibri"/>
            </a:endParaRPr>
          </a:p>
        </p:txBody>
      </p:sp>
      <p:pic>
        <p:nvPicPr>
          <p:cNvPr id="8" name="Picture 2" descr="C:\Documents and Settings\Administrator\Local Settings\Temporary Internet Files\Content.IE5\A9R1JF1E\MC900279126[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98776" y="555526"/>
            <a:ext cx="1389147" cy="1145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4399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0" y="0"/>
            <a:ext cx="9144000" cy="555526"/>
          </a:xfrm>
          <a:solidFill>
            <a:schemeClr val="accent1">
              <a:lumMod val="75000"/>
            </a:schemeClr>
          </a:solidFill>
          <a:ln>
            <a:noFill/>
          </a:ln>
        </p:spPr>
        <p:txBody>
          <a:bodyPr>
            <a:normAutofit fontScale="90000"/>
          </a:bodyPr>
          <a:lstStyle/>
          <a:p>
            <a:r>
              <a:rPr lang="tr-TR" sz="3200" b="1" dirty="0" smtClean="0">
                <a:solidFill>
                  <a:schemeClr val="bg1">
                    <a:lumMod val="95000"/>
                  </a:schemeClr>
                </a:solidFill>
                <a:latin typeface="Calibri" pitchFamily="34" charset="0"/>
                <a:cs typeface="Calibri" pitchFamily="34" charset="0"/>
              </a:rPr>
              <a:t>TAŞINIR MAL YÖNETMELİĞİ</a:t>
            </a:r>
            <a:endParaRPr lang="tr-TR" sz="3200" b="1" dirty="0">
              <a:solidFill>
                <a:schemeClr val="bg1">
                  <a:lumMod val="95000"/>
                </a:schemeClr>
              </a:solidFill>
              <a:latin typeface="Calibri" pitchFamily="34" charset="0"/>
              <a:cs typeface="Calibri" pitchFamily="34" charset="0"/>
            </a:endParaRPr>
          </a:p>
        </p:txBody>
      </p:sp>
      <p:sp>
        <p:nvSpPr>
          <p:cNvPr id="3" name="Dikdörtgen 2"/>
          <p:cNvSpPr/>
          <p:nvPr/>
        </p:nvSpPr>
        <p:spPr>
          <a:xfrm>
            <a:off x="0" y="915566"/>
            <a:ext cx="8861055" cy="4371950"/>
          </a:xfrm>
          <a:prstGeom prst="rect">
            <a:avLst/>
          </a:prstGeom>
        </p:spPr>
        <p:txBody>
          <a:bodyPr/>
          <a:lstStyle/>
          <a:p>
            <a:endParaRPr lang="tr-TR" dirty="0"/>
          </a:p>
        </p:txBody>
      </p:sp>
      <p:sp>
        <p:nvSpPr>
          <p:cNvPr id="5" name="Dikdörtgen 4"/>
          <p:cNvSpPr/>
          <p:nvPr/>
        </p:nvSpPr>
        <p:spPr>
          <a:xfrm>
            <a:off x="179512" y="699542"/>
            <a:ext cx="7645363" cy="4093428"/>
          </a:xfrm>
          <a:prstGeom prst="rect">
            <a:avLst/>
          </a:prstGeom>
        </p:spPr>
        <p:txBody>
          <a:bodyPr wrap="square">
            <a:spAutoFit/>
          </a:bodyPr>
          <a:lstStyle/>
          <a:p>
            <a:pPr marL="12700" algn="just">
              <a:lnSpc>
                <a:spcPct val="100000"/>
              </a:lnSpc>
              <a:spcBef>
                <a:spcPts val="775"/>
              </a:spcBef>
              <a:spcAft>
                <a:spcPts val="1200"/>
              </a:spcAft>
            </a:pPr>
            <a:r>
              <a:rPr lang="tr-TR" sz="2200" b="1" spc="-10" dirty="0">
                <a:solidFill>
                  <a:srgbClr val="0070C0"/>
                </a:solidFill>
                <a:cs typeface="Calibri"/>
              </a:rPr>
              <a:t>İade edilen taşınırların </a:t>
            </a:r>
            <a:r>
              <a:rPr lang="tr-TR" sz="2200" b="1" spc="-10" dirty="0" smtClean="0">
                <a:solidFill>
                  <a:srgbClr val="0070C0"/>
                </a:solidFill>
                <a:cs typeface="Calibri"/>
              </a:rPr>
              <a:t>girişi (</a:t>
            </a:r>
            <a:r>
              <a:rPr lang="tr-TR" sz="2200" b="1" spc="-10" dirty="0">
                <a:solidFill>
                  <a:srgbClr val="0070C0"/>
                </a:solidFill>
                <a:cs typeface="Calibri"/>
              </a:rPr>
              <a:t>Madde </a:t>
            </a:r>
            <a:r>
              <a:rPr lang="tr-TR" sz="2200" b="1" spc="-10" dirty="0" smtClean="0">
                <a:solidFill>
                  <a:srgbClr val="0070C0"/>
                </a:solidFill>
                <a:cs typeface="Calibri"/>
              </a:rPr>
              <a:t>18)</a:t>
            </a:r>
          </a:p>
          <a:p>
            <a:pPr marL="12700" algn="just">
              <a:lnSpc>
                <a:spcPct val="100000"/>
              </a:lnSpc>
              <a:spcBef>
                <a:spcPts val="1200"/>
              </a:spcBef>
              <a:spcAft>
                <a:spcPts val="1200"/>
              </a:spcAft>
            </a:pPr>
            <a:r>
              <a:rPr lang="tr-TR" sz="2000" b="1" spc="-10" dirty="0" smtClean="0">
                <a:cs typeface="Calibri"/>
              </a:rPr>
              <a:t>*</a:t>
            </a:r>
            <a:r>
              <a:rPr lang="tr-TR" sz="2000" spc="-10" dirty="0" smtClean="0">
                <a:cs typeface="Calibri"/>
              </a:rPr>
              <a:t> Taşınır </a:t>
            </a:r>
            <a:r>
              <a:rPr lang="tr-TR" sz="2000" spc="-10" dirty="0">
                <a:cs typeface="Calibri"/>
              </a:rPr>
              <a:t>Kod Listesinde tüketim malzemesi olarak sınıflandırılan taşınırlardan, üzerine kayıt yapmak veya yeniden formatlanmak ya da doldurulmak suretiyle tekrar kullanılması mümkün olanların, görevin tamamlanmasını takiben ambara iadesi zorunludur. Bu şekilde iade edilen taşınırlar hakkında birinci fıkraya göre işlem yapılır</a:t>
            </a:r>
            <a:r>
              <a:rPr lang="tr-TR" sz="2000" spc="-10" dirty="0" smtClean="0">
                <a:cs typeface="Calibri"/>
              </a:rPr>
              <a:t>.</a:t>
            </a:r>
          </a:p>
          <a:p>
            <a:pPr marL="12700" algn="just">
              <a:lnSpc>
                <a:spcPct val="100000"/>
              </a:lnSpc>
              <a:spcBef>
                <a:spcPts val="1200"/>
              </a:spcBef>
              <a:spcAft>
                <a:spcPts val="1200"/>
              </a:spcAft>
            </a:pPr>
            <a:r>
              <a:rPr lang="tr-TR" sz="2000" b="1" spc="-10" dirty="0">
                <a:cs typeface="Calibri"/>
              </a:rPr>
              <a:t>* Kullanıma verilen dayanıklı taşınırlardan, herhangi bir nedenle ilgililerince iade edilenler için Varlık İşlem Fişi düzenlenmez. Bu taşınırların kullanıma verilmelerinde düzenlenmiş olan Taşınır Teslim Belgesi, taşınırın geri alındığına ilişkin ilgili bölümü imzalanarak kişiye geri verilir ve kayıtlar buna göre güncellenir.</a:t>
            </a:r>
          </a:p>
        </p:txBody>
      </p:sp>
      <p:pic>
        <p:nvPicPr>
          <p:cNvPr id="8" name="Picture 2" descr="C:\Documents and Settings\Administrator\Local Settings\Temporary Internet Files\Content.IE5\A9R1JF1E\MC900279126[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98776" y="555526"/>
            <a:ext cx="1389147" cy="1145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7919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0" y="0"/>
            <a:ext cx="9144000" cy="555526"/>
          </a:xfrm>
          <a:solidFill>
            <a:schemeClr val="accent1">
              <a:lumMod val="75000"/>
            </a:schemeClr>
          </a:solidFill>
          <a:ln>
            <a:noFill/>
          </a:ln>
        </p:spPr>
        <p:txBody>
          <a:bodyPr>
            <a:normAutofit fontScale="90000"/>
          </a:bodyPr>
          <a:lstStyle/>
          <a:p>
            <a:r>
              <a:rPr lang="tr-TR" sz="3200" b="1" dirty="0" smtClean="0">
                <a:solidFill>
                  <a:schemeClr val="bg1">
                    <a:lumMod val="95000"/>
                  </a:schemeClr>
                </a:solidFill>
                <a:latin typeface="Calibri" pitchFamily="34" charset="0"/>
                <a:cs typeface="Calibri" pitchFamily="34" charset="0"/>
              </a:rPr>
              <a:t>TAŞINIR MAL YÖNETMELİĞİ</a:t>
            </a:r>
            <a:endParaRPr lang="tr-TR" sz="3200" b="1" dirty="0">
              <a:solidFill>
                <a:schemeClr val="bg1">
                  <a:lumMod val="95000"/>
                </a:schemeClr>
              </a:solidFill>
              <a:latin typeface="Calibri" pitchFamily="34" charset="0"/>
              <a:cs typeface="Calibri" pitchFamily="34" charset="0"/>
            </a:endParaRPr>
          </a:p>
        </p:txBody>
      </p:sp>
      <p:sp>
        <p:nvSpPr>
          <p:cNvPr id="3" name="Dikdörtgen 2"/>
          <p:cNvSpPr/>
          <p:nvPr/>
        </p:nvSpPr>
        <p:spPr>
          <a:xfrm>
            <a:off x="0" y="915566"/>
            <a:ext cx="8861055" cy="4371950"/>
          </a:xfrm>
          <a:prstGeom prst="rect">
            <a:avLst/>
          </a:prstGeom>
        </p:spPr>
        <p:txBody>
          <a:bodyPr/>
          <a:lstStyle/>
          <a:p>
            <a:endParaRPr lang="tr-TR" dirty="0"/>
          </a:p>
        </p:txBody>
      </p:sp>
      <p:sp>
        <p:nvSpPr>
          <p:cNvPr id="5" name="Dikdörtgen 4"/>
          <p:cNvSpPr/>
          <p:nvPr/>
        </p:nvSpPr>
        <p:spPr>
          <a:xfrm>
            <a:off x="179512" y="771550"/>
            <a:ext cx="7503787" cy="3785652"/>
          </a:xfrm>
          <a:prstGeom prst="rect">
            <a:avLst/>
          </a:prstGeom>
        </p:spPr>
        <p:txBody>
          <a:bodyPr wrap="square">
            <a:spAutoFit/>
          </a:bodyPr>
          <a:lstStyle/>
          <a:p>
            <a:pPr marL="12700" algn="just">
              <a:lnSpc>
                <a:spcPct val="100000"/>
              </a:lnSpc>
              <a:spcBef>
                <a:spcPts val="775"/>
              </a:spcBef>
              <a:spcAft>
                <a:spcPts val="1200"/>
              </a:spcAft>
            </a:pPr>
            <a:r>
              <a:rPr lang="tr-TR" sz="1900" b="1" spc="-10" dirty="0">
                <a:solidFill>
                  <a:srgbClr val="0070C0"/>
                </a:solidFill>
                <a:cs typeface="Calibri"/>
              </a:rPr>
              <a:t>Devir alınan taşınırların </a:t>
            </a:r>
            <a:r>
              <a:rPr lang="tr-TR" sz="1900" b="1" spc="-10" dirty="0" smtClean="0">
                <a:solidFill>
                  <a:srgbClr val="0070C0"/>
                </a:solidFill>
                <a:cs typeface="Calibri"/>
              </a:rPr>
              <a:t>girişi (Madde 19)</a:t>
            </a:r>
          </a:p>
          <a:p>
            <a:pPr marL="298450" indent="-285750" algn="just">
              <a:lnSpc>
                <a:spcPct val="100000"/>
              </a:lnSpc>
              <a:spcBef>
                <a:spcPts val="1200"/>
              </a:spcBef>
              <a:spcAft>
                <a:spcPts val="1200"/>
              </a:spcAft>
              <a:buFont typeface="Arial" panose="020B0604020202020204" pitchFamily="34" charset="0"/>
              <a:buChar char="•"/>
            </a:pPr>
            <a:r>
              <a:rPr lang="tr-TR" spc="-10" dirty="0">
                <a:cs typeface="Calibri"/>
              </a:rPr>
              <a:t>Kamu idarelerince bedelsiz olarak devir alınan taşınırlar, </a:t>
            </a:r>
            <a:r>
              <a:rPr lang="tr-TR" b="1" spc="-10" dirty="0">
                <a:cs typeface="Calibri"/>
              </a:rPr>
              <a:t>devreden idarenin Varlık İşlem Fişinde gösterilen değer</a:t>
            </a:r>
            <a:r>
              <a:rPr lang="tr-TR" spc="-10" dirty="0">
                <a:cs typeface="Calibri"/>
              </a:rPr>
              <a:t> esas alınarak düzenlenecek Varlık İşlem Fişi ile giriş kaydedilir</a:t>
            </a:r>
            <a:r>
              <a:rPr lang="tr-TR" spc="-10" dirty="0" smtClean="0">
                <a:cs typeface="Calibri"/>
              </a:rPr>
              <a:t>.</a:t>
            </a:r>
          </a:p>
          <a:p>
            <a:pPr marL="298450" indent="-285750" algn="just">
              <a:lnSpc>
                <a:spcPct val="100000"/>
              </a:lnSpc>
              <a:spcBef>
                <a:spcPts val="1200"/>
              </a:spcBef>
              <a:spcAft>
                <a:spcPts val="1200"/>
              </a:spcAft>
              <a:buFont typeface="Arial" panose="020B0604020202020204" pitchFamily="34" charset="0"/>
              <a:buChar char="•"/>
            </a:pPr>
            <a:r>
              <a:rPr lang="tr-TR" spc="-10" dirty="0">
                <a:cs typeface="Calibri"/>
              </a:rPr>
              <a:t>İlgili mevzuatla verilen görev ve yetkiye dayanılarak bir kamu idaresi tarafından satın alınıp diğer bir kamu idaresine teslim edilen taşınırlar </a:t>
            </a:r>
            <a:r>
              <a:rPr lang="tr-TR" b="1" spc="-10" dirty="0">
                <a:cs typeface="Calibri"/>
              </a:rPr>
              <a:t>faturada gösterilen değer</a:t>
            </a:r>
            <a:r>
              <a:rPr lang="tr-TR" spc="-10" dirty="0">
                <a:cs typeface="Calibri"/>
              </a:rPr>
              <a:t> esas alınarak düzenlenecek Varlık İşlem Fişi ile giriş kaydedilir</a:t>
            </a:r>
            <a:r>
              <a:rPr lang="tr-TR" spc="-10" dirty="0" smtClean="0">
                <a:cs typeface="Calibri"/>
              </a:rPr>
              <a:t>.</a:t>
            </a:r>
          </a:p>
          <a:p>
            <a:pPr marL="298450" indent="-285750" algn="just">
              <a:lnSpc>
                <a:spcPct val="100000"/>
              </a:lnSpc>
              <a:spcBef>
                <a:spcPts val="1200"/>
              </a:spcBef>
              <a:spcAft>
                <a:spcPts val="1200"/>
              </a:spcAft>
              <a:buFont typeface="Arial" panose="020B0604020202020204" pitchFamily="34" charset="0"/>
              <a:buChar char="•"/>
            </a:pPr>
            <a:r>
              <a:rPr lang="tr-TR" spc="-10" dirty="0">
                <a:cs typeface="Calibri"/>
              </a:rPr>
              <a:t>Varlık İşlem Fişlerinin bir nüshası yedi gün içerisinde devreden idarenin çıkış kaydına esas Varlık İşlem Fişine bağlanmak üzere gönderilir</a:t>
            </a:r>
            <a:r>
              <a:rPr lang="tr-TR" spc="-10" dirty="0" smtClean="0">
                <a:cs typeface="Calibri"/>
              </a:rPr>
              <a:t>.</a:t>
            </a:r>
          </a:p>
        </p:txBody>
      </p:sp>
      <p:pic>
        <p:nvPicPr>
          <p:cNvPr id="7" name="Picture 2" descr="C:\Documents and Settings\Administrator\Local Settings\Temporary Internet Files\Content.IE5\A9R1JF1E\MC900279126[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24328" y="555527"/>
            <a:ext cx="1463595" cy="100811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Documents and Settings\Administrator\Local Settings\Temporary Internet Files\Content.IE5\A9R1JF1E\MC900279126[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98776" y="555526"/>
            <a:ext cx="1389147" cy="1145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1386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750"/>
                                        <p:tgtEl>
                                          <p:spTgt spid="7"/>
                                        </p:tgtEl>
                                      </p:cBhvr>
                                    </p:animEffect>
                                  </p:childTnLst>
                                </p:cTn>
                              </p:par>
                            </p:childTnLst>
                          </p:cTn>
                        </p:par>
                        <p:par>
                          <p:cTn id="8" fill="hold">
                            <p:stCondLst>
                              <p:cond delay="275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0" y="-20538"/>
            <a:ext cx="9144000" cy="576064"/>
          </a:xfrm>
          <a:solidFill>
            <a:schemeClr val="accent1">
              <a:lumMod val="75000"/>
            </a:schemeClr>
          </a:solidFill>
          <a:ln>
            <a:noFill/>
          </a:ln>
        </p:spPr>
        <p:txBody>
          <a:bodyPr vert="horz" lIns="91440" tIns="45720" rIns="91440" bIns="45720" rtlCol="0" anchor="ctr">
            <a:noAutofit/>
          </a:bodyPr>
          <a:lstStyle/>
          <a:p>
            <a:r>
              <a:rPr lang="tr-TR" sz="2900" b="1" dirty="0" smtClean="0">
                <a:solidFill>
                  <a:schemeClr val="bg1">
                    <a:lumMod val="95000"/>
                  </a:schemeClr>
                </a:solidFill>
                <a:latin typeface="Calibri" pitchFamily="34" charset="0"/>
                <a:cs typeface="Calibri" pitchFamily="34" charset="0"/>
              </a:rPr>
              <a:t>TEBLİĞLER</a:t>
            </a:r>
            <a:endParaRPr lang="tr-TR" sz="2900" b="1" dirty="0">
              <a:solidFill>
                <a:schemeClr val="bg1">
                  <a:lumMod val="95000"/>
                </a:schemeClr>
              </a:solidFill>
              <a:latin typeface="Calibri" pitchFamily="34" charset="0"/>
              <a:cs typeface="Calibri" pitchFamily="34" charset="0"/>
            </a:endParaRPr>
          </a:p>
        </p:txBody>
      </p:sp>
      <p:sp>
        <p:nvSpPr>
          <p:cNvPr id="24" name="Dikdörtgen 23"/>
          <p:cNvSpPr/>
          <p:nvPr/>
        </p:nvSpPr>
        <p:spPr>
          <a:xfrm>
            <a:off x="251520" y="771550"/>
            <a:ext cx="7347257" cy="4570482"/>
          </a:xfrm>
          <a:prstGeom prst="rect">
            <a:avLst/>
          </a:prstGeom>
        </p:spPr>
        <p:txBody>
          <a:bodyPr wrap="square">
            <a:spAutoFit/>
          </a:bodyPr>
          <a:lstStyle/>
          <a:p>
            <a:pPr algn="just">
              <a:lnSpc>
                <a:spcPct val="150000"/>
              </a:lnSpc>
              <a:spcAft>
                <a:spcPts val="1800"/>
              </a:spcAft>
              <a:defRPr/>
            </a:pPr>
            <a:endParaRPr lang="tr-TR" dirty="0"/>
          </a:p>
          <a:p>
            <a:pPr marL="285750" indent="-285750" algn="just">
              <a:lnSpc>
                <a:spcPct val="150000"/>
              </a:lnSpc>
              <a:spcAft>
                <a:spcPts val="1800"/>
              </a:spcAft>
              <a:buFont typeface="Wingdings" panose="05000000000000000000" pitchFamily="2" charset="2"/>
              <a:buChar char="v"/>
              <a:defRPr/>
            </a:pPr>
            <a:endParaRPr kumimoji="0" lang="tr-TR" sz="1800" b="1" i="0" u="none" strike="noStrike" kern="1200" cap="none" spc="0" normalizeH="0" baseline="0" noProof="0" dirty="0" smtClean="0">
              <a:ln>
                <a:noFill/>
              </a:ln>
              <a:solidFill>
                <a:srgbClr val="39639D">
                  <a:lumMod val="75000"/>
                </a:srgbClr>
              </a:solidFill>
              <a:effectLst/>
              <a:uLnTx/>
              <a:uFillTx/>
              <a:latin typeface="Calibri"/>
              <a:ea typeface="+mn-ea"/>
              <a:cs typeface="Calibri" pitchFamily="34" charset="0"/>
            </a:endParaRPr>
          </a:p>
          <a:p>
            <a:pPr marL="0" marR="0" lvl="0" indent="0" algn="just" defTabSz="914400" rtl="0" eaLnBrk="1" fontAlgn="auto" latinLnBrk="0" hangingPunct="1">
              <a:lnSpc>
                <a:spcPct val="150000"/>
              </a:lnSpc>
              <a:spcBef>
                <a:spcPts val="0"/>
              </a:spcBef>
              <a:spcAft>
                <a:spcPts val="1800"/>
              </a:spcAft>
              <a:buClrTx/>
              <a:buSzTx/>
              <a:buFontTx/>
              <a:buNone/>
              <a:tabLst/>
              <a:defRPr/>
            </a:pPr>
            <a:endParaRPr lang="tr-TR" b="1" dirty="0">
              <a:solidFill>
                <a:srgbClr val="39639D">
                  <a:lumMod val="75000"/>
                </a:srgbClr>
              </a:solidFill>
              <a:latin typeface="Calibri"/>
              <a:cs typeface="Calibri" pitchFamily="34" charset="0"/>
            </a:endParaRPr>
          </a:p>
          <a:p>
            <a:pPr marL="0" marR="0" lvl="0" indent="0" algn="just" defTabSz="914400" rtl="0" eaLnBrk="1" fontAlgn="auto" latinLnBrk="0" hangingPunct="1">
              <a:lnSpc>
                <a:spcPct val="150000"/>
              </a:lnSpc>
              <a:spcBef>
                <a:spcPts val="0"/>
              </a:spcBef>
              <a:spcAft>
                <a:spcPts val="1800"/>
              </a:spcAft>
              <a:buClrTx/>
              <a:buSzTx/>
              <a:buFontTx/>
              <a:buNone/>
              <a:tabLst/>
              <a:defRPr/>
            </a:pPr>
            <a:endParaRPr lang="tr-TR" sz="1400" b="1" dirty="0" smtClean="0">
              <a:solidFill>
                <a:srgbClr val="39639D">
                  <a:lumMod val="75000"/>
                </a:srgbClr>
              </a:solidFill>
              <a:latin typeface="Calibri"/>
              <a:ea typeface="Dotum" pitchFamily="34" charset="-127"/>
              <a:cs typeface="Calibri" pitchFamily="34" charset="0"/>
            </a:endParaRPr>
          </a:p>
          <a:p>
            <a:pPr marL="0" marR="0" lvl="0" indent="0" algn="just" defTabSz="914400" rtl="0" eaLnBrk="1" fontAlgn="auto" latinLnBrk="0" hangingPunct="1">
              <a:lnSpc>
                <a:spcPct val="150000"/>
              </a:lnSpc>
              <a:spcBef>
                <a:spcPts val="0"/>
              </a:spcBef>
              <a:spcAft>
                <a:spcPts val="1800"/>
              </a:spcAft>
              <a:buClrTx/>
              <a:buSzTx/>
              <a:buFontTx/>
              <a:buNone/>
              <a:tabLst/>
              <a:defRPr/>
            </a:pPr>
            <a:endParaRPr lang="tr-TR" sz="1400" b="1" dirty="0">
              <a:solidFill>
                <a:srgbClr val="39639D">
                  <a:lumMod val="75000"/>
                </a:srgbClr>
              </a:solidFill>
              <a:latin typeface="Calibri"/>
              <a:ea typeface="Dotum" pitchFamily="34" charset="-127"/>
              <a:cs typeface="Calibri" pitchFamily="34" charset="0"/>
            </a:endParaRPr>
          </a:p>
          <a:p>
            <a:pPr marL="0" marR="0" lvl="0" indent="0" algn="just" defTabSz="914400" rtl="0" eaLnBrk="1" fontAlgn="auto" latinLnBrk="0" hangingPunct="1">
              <a:lnSpc>
                <a:spcPct val="150000"/>
              </a:lnSpc>
              <a:spcBef>
                <a:spcPts val="0"/>
              </a:spcBef>
              <a:spcAft>
                <a:spcPts val="1800"/>
              </a:spcAft>
              <a:buClrTx/>
              <a:buSzTx/>
              <a:buFontTx/>
              <a:buNone/>
              <a:tabLst/>
              <a:defRPr/>
            </a:pPr>
            <a:endParaRPr lang="tr-TR" sz="1400" dirty="0">
              <a:solidFill>
                <a:srgbClr val="C0504D">
                  <a:lumMod val="75000"/>
                </a:srgbClr>
              </a:solidFill>
              <a:latin typeface="Calibri"/>
              <a:ea typeface="Dotum" pitchFamily="34" charset="-127"/>
              <a:cs typeface="Calibri" pitchFamily="34" charset="0"/>
            </a:endParaRPr>
          </a:p>
          <a:p>
            <a:pPr marL="355600" marR="0" lvl="1" indent="-173038" algn="just" defTabSz="914400" rtl="0" eaLnBrk="1" fontAlgn="auto" latinLnBrk="0" hangingPunct="1">
              <a:lnSpc>
                <a:spcPct val="150000"/>
              </a:lnSpc>
              <a:spcBef>
                <a:spcPts val="0"/>
              </a:spcBef>
              <a:spcAft>
                <a:spcPts val="1800"/>
              </a:spcAft>
              <a:buClrTx/>
              <a:buSzTx/>
              <a:buFontTx/>
              <a:buChar char="-"/>
              <a:tabLst/>
              <a:defRPr/>
            </a:pPr>
            <a:endParaRPr kumimoji="0" lang="tr-TR" sz="1400" b="0" i="0" u="none" strike="noStrike" kern="1200" cap="none" spc="0" normalizeH="0" baseline="0" noProof="0" dirty="0" smtClean="0">
              <a:ln>
                <a:noFill/>
              </a:ln>
              <a:solidFill>
                <a:srgbClr val="C0504D">
                  <a:lumMod val="75000"/>
                </a:srgbClr>
              </a:solidFill>
              <a:effectLst/>
              <a:uLnTx/>
              <a:uFillTx/>
              <a:latin typeface="Calibri"/>
              <a:ea typeface="Dotum" pitchFamily="34" charset="-127"/>
              <a:cs typeface="Calibri" pitchFamily="34" charset="0"/>
            </a:endParaRPr>
          </a:p>
          <a:p>
            <a:pPr marL="355600" marR="0" lvl="1" indent="-173038" algn="just" defTabSz="914400" rtl="0" eaLnBrk="1" fontAlgn="auto" latinLnBrk="0" hangingPunct="1">
              <a:lnSpc>
                <a:spcPct val="150000"/>
              </a:lnSpc>
              <a:spcBef>
                <a:spcPts val="0"/>
              </a:spcBef>
              <a:spcAft>
                <a:spcPts val="1800"/>
              </a:spcAft>
              <a:buClrTx/>
              <a:buSzTx/>
              <a:buFontTx/>
              <a:buChar char="-"/>
              <a:tabLst/>
              <a:defRPr/>
            </a:pPr>
            <a:endParaRPr kumimoji="0" lang="tr-TR" sz="1400" b="0" i="0" u="none" strike="noStrike" kern="1200" cap="none" spc="0" normalizeH="0" baseline="0" noProof="0" dirty="0">
              <a:ln>
                <a:noFill/>
              </a:ln>
              <a:solidFill>
                <a:srgbClr val="C0504D">
                  <a:lumMod val="75000"/>
                </a:srgbClr>
              </a:solidFill>
              <a:effectLst/>
              <a:uLnTx/>
              <a:uFillTx/>
              <a:latin typeface="Calibri"/>
              <a:ea typeface="Dotum" pitchFamily="34" charset="-127"/>
              <a:cs typeface="Calibri" pitchFamily="34" charset="0"/>
            </a:endParaRPr>
          </a:p>
        </p:txBody>
      </p:sp>
      <p:pic>
        <p:nvPicPr>
          <p:cNvPr id="25" name="Picture 2" descr="C:\Documents and Settings\Administrator\Local Settings\Temporary Internet Files\Content.IE5\A9R1JF1E\MC900279126[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98776" y="555526"/>
            <a:ext cx="1389147" cy="1145449"/>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179512" y="843558"/>
            <a:ext cx="7419263" cy="3666645"/>
          </a:xfrm>
          <a:prstGeom prst="rect">
            <a:avLst/>
          </a:prstGeom>
        </p:spPr>
        <p:txBody>
          <a:bodyPr wrap="square">
            <a:spAutoFit/>
          </a:bodyPr>
          <a:lstStyle/>
          <a:p>
            <a:pPr indent="449580" algn="just">
              <a:lnSpc>
                <a:spcPct val="115000"/>
              </a:lnSpc>
              <a:spcAft>
                <a:spcPts val="1000"/>
              </a:spcAft>
            </a:pPr>
            <a:endParaRPr lang="tr-TR" sz="16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indent="449580" algn="just">
              <a:lnSpc>
                <a:spcPct val="115000"/>
              </a:lnSpc>
              <a:spcAft>
                <a:spcPts val="1000"/>
              </a:spcAft>
            </a:pPr>
            <a:endParaRPr lang="tr-TR" sz="1600" dirty="0">
              <a:latin typeface="Times New Roman" panose="02020603050405020304" pitchFamily="18" charset="0"/>
              <a:ea typeface="Calibri" panose="020F0502020204030204" pitchFamily="34" charset="0"/>
              <a:cs typeface="Times New Roman" panose="02020603050405020304" pitchFamily="18" charset="0"/>
            </a:endParaRPr>
          </a:p>
          <a:p>
            <a:pPr indent="449580" algn="just">
              <a:lnSpc>
                <a:spcPct val="115000"/>
              </a:lnSpc>
              <a:spcAft>
                <a:spcPts val="1000"/>
              </a:spcAft>
            </a:pPr>
            <a:endParaRPr lang="tr-TR" sz="16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49580" algn="just">
              <a:lnSpc>
                <a:spcPct val="115000"/>
              </a:lnSpc>
              <a:spcAft>
                <a:spcPts val="1000"/>
              </a:spcAft>
            </a:pPr>
            <a:endParaRPr lang="tr-TR" sz="1600" dirty="0" smtClean="0">
              <a:latin typeface="Times New Roman" panose="02020603050405020304" pitchFamily="18" charset="0"/>
              <a:ea typeface="Calibri" panose="020F0502020204030204" pitchFamily="34" charset="0"/>
              <a:cs typeface="Times New Roman" panose="02020603050405020304" pitchFamily="18" charset="0"/>
            </a:endParaRPr>
          </a:p>
          <a:p>
            <a:pPr indent="449580" algn="just">
              <a:lnSpc>
                <a:spcPct val="115000"/>
              </a:lnSpc>
              <a:spcAft>
                <a:spcPts val="1000"/>
              </a:spcAft>
            </a:pPr>
            <a:endParaRPr lang="tr-TR" sz="16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49580" algn="just">
              <a:lnSpc>
                <a:spcPct val="115000"/>
              </a:lnSpc>
              <a:spcAft>
                <a:spcPts val="1000"/>
              </a:spcAft>
            </a:pPr>
            <a:endParaRPr lang="tr-TR" sz="1600" dirty="0" smtClean="0">
              <a:latin typeface="Times New Roman" panose="02020603050405020304" pitchFamily="18" charset="0"/>
              <a:ea typeface="Calibri" panose="020F0502020204030204" pitchFamily="34" charset="0"/>
              <a:cs typeface="Times New Roman" panose="02020603050405020304" pitchFamily="18" charset="0"/>
            </a:endParaRPr>
          </a:p>
          <a:p>
            <a:pPr indent="449580" algn="just">
              <a:lnSpc>
                <a:spcPct val="115000"/>
              </a:lnSpc>
              <a:spcAft>
                <a:spcPts val="1000"/>
              </a:spcAft>
            </a:pPr>
            <a:endParaRPr lang="tr-TR" sz="16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49580" algn="just">
              <a:lnSpc>
                <a:spcPct val="115000"/>
              </a:lnSpc>
              <a:spcAft>
                <a:spcPts val="1000"/>
              </a:spcAft>
            </a:pPr>
            <a:endParaRPr lang="tr-TR" sz="1600" dirty="0" smtClean="0">
              <a:latin typeface="Times New Roman" panose="02020603050405020304" pitchFamily="18" charset="0"/>
              <a:ea typeface="Calibri" panose="020F0502020204030204" pitchFamily="34" charset="0"/>
              <a:cs typeface="Times New Roman" panose="02020603050405020304" pitchFamily="18" charset="0"/>
            </a:endParaRPr>
          </a:p>
          <a:p>
            <a:pPr indent="449580" algn="just">
              <a:lnSpc>
                <a:spcPct val="115000"/>
              </a:lnSpc>
              <a:spcAft>
                <a:spcPts val="1000"/>
              </a:spcAft>
            </a:pP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Dikdörtgen 5"/>
          <p:cNvSpPr/>
          <p:nvPr/>
        </p:nvSpPr>
        <p:spPr>
          <a:xfrm>
            <a:off x="179513" y="750656"/>
            <a:ext cx="7491270" cy="3958776"/>
          </a:xfrm>
          <a:prstGeom prst="rect">
            <a:avLst/>
          </a:prstGeom>
        </p:spPr>
        <p:txBody>
          <a:bodyPr wrap="square">
            <a:spAutoFit/>
          </a:bodyPr>
          <a:lstStyle/>
          <a:p>
            <a:pPr algn="just">
              <a:lnSpc>
                <a:spcPct val="150000"/>
              </a:lnSpc>
              <a:spcAft>
                <a:spcPts val="1800"/>
              </a:spcAft>
              <a:defRPr/>
            </a:pPr>
            <a:r>
              <a:rPr lang="tr-TR" sz="1250" b="1" dirty="0" smtClean="0">
                <a:solidFill>
                  <a:srgbClr val="0070C0"/>
                </a:solidFill>
              </a:rPr>
              <a:t>A) MUHASEBAT </a:t>
            </a:r>
            <a:r>
              <a:rPr lang="tr-TR" sz="1250" b="1" dirty="0">
                <a:solidFill>
                  <a:srgbClr val="0070C0"/>
                </a:solidFill>
              </a:rPr>
              <a:t>GENEL MÜDÜRLÜĞÜ GENEL TEBLİĞİ (SIRA NO: 26) TAŞINIR KOD LİSTESİ </a:t>
            </a:r>
            <a:r>
              <a:rPr lang="tr-TR" sz="1250" b="1" dirty="0" smtClean="0">
                <a:solidFill>
                  <a:srgbClr val="0070C0"/>
                </a:solidFill>
              </a:rPr>
              <a:t>(31/03/2007 </a:t>
            </a:r>
            <a:r>
              <a:rPr lang="tr-TR" sz="1250" b="1" dirty="0">
                <a:solidFill>
                  <a:srgbClr val="0070C0"/>
                </a:solidFill>
              </a:rPr>
              <a:t>tarihli ve 26479 </a:t>
            </a:r>
            <a:r>
              <a:rPr lang="tr-TR" sz="1250" b="1" dirty="0" smtClean="0">
                <a:solidFill>
                  <a:srgbClr val="0070C0"/>
                </a:solidFill>
              </a:rPr>
              <a:t>sayılı Resmî Gazete)</a:t>
            </a:r>
            <a:endParaRPr lang="tr-TR" sz="1250" b="1" dirty="0">
              <a:solidFill>
                <a:srgbClr val="0070C0"/>
              </a:solidFill>
            </a:endParaRPr>
          </a:p>
          <a:p>
            <a:pPr algn="just">
              <a:lnSpc>
                <a:spcPct val="150000"/>
              </a:lnSpc>
              <a:spcAft>
                <a:spcPts val="1800"/>
              </a:spcAft>
              <a:defRPr/>
            </a:pPr>
            <a:r>
              <a:rPr lang="tr-TR" sz="1250" dirty="0"/>
              <a:t>Bu Tebliğ, genel yönetim kapsamındaki kamu idarelerinin taşınırlarını kayıt altına alırken uygulayacakları taşınır kod listesi ile kurumsal ihtiyaçlara göre yapabilecekleri sınıflandırmaya ilişkin </a:t>
            </a:r>
            <a:r>
              <a:rPr lang="tr-TR" sz="1250" dirty="0" err="1"/>
              <a:t>usûl</a:t>
            </a:r>
            <a:r>
              <a:rPr lang="tr-TR" sz="1250" dirty="0"/>
              <a:t> ve esasları belirlemektedir</a:t>
            </a:r>
            <a:r>
              <a:rPr lang="tr-TR" sz="1250" dirty="0" smtClean="0"/>
              <a:t>.</a:t>
            </a:r>
          </a:p>
          <a:p>
            <a:pPr lvl="0" algn="just">
              <a:lnSpc>
                <a:spcPct val="150000"/>
              </a:lnSpc>
              <a:spcAft>
                <a:spcPts val="1800"/>
              </a:spcAft>
              <a:defRPr/>
            </a:pPr>
            <a:r>
              <a:rPr lang="tr-TR" sz="1250" b="1" dirty="0" smtClean="0">
                <a:solidFill>
                  <a:srgbClr val="0070C0"/>
                </a:solidFill>
              </a:rPr>
              <a:t>B) MUHASEBAT </a:t>
            </a:r>
            <a:r>
              <a:rPr lang="tr-TR" sz="1250" b="1" dirty="0">
                <a:solidFill>
                  <a:srgbClr val="0070C0"/>
                </a:solidFill>
              </a:rPr>
              <a:t>GENEL MÜDÜRLÜĞÜ GENEL TEBLİĞİ (SIRA NO: 30) TAŞINIR KAYIT VE KONTROL YETKİLİLERİ (03/12/2009 tarihli ve 27421 sayılı Resmî Gazete)</a:t>
            </a:r>
          </a:p>
          <a:p>
            <a:pPr lvl="0" algn="just">
              <a:lnSpc>
                <a:spcPct val="150000"/>
              </a:lnSpc>
              <a:spcAft>
                <a:spcPts val="1800"/>
              </a:spcAft>
              <a:defRPr/>
            </a:pPr>
            <a:r>
              <a:rPr lang="tr-TR" sz="1250" dirty="0">
                <a:solidFill>
                  <a:prstClr val="black"/>
                </a:solidFill>
              </a:rPr>
              <a:t>Bu Tebliğ, Taşınır Mal Yönetmeliği’nin 6 </a:t>
            </a:r>
            <a:r>
              <a:rPr lang="tr-TR" sz="1250" dirty="0" err="1">
                <a:solidFill>
                  <a:prstClr val="black"/>
                </a:solidFill>
              </a:rPr>
              <a:t>ncı</a:t>
            </a:r>
            <a:r>
              <a:rPr lang="tr-TR" sz="1250" dirty="0">
                <a:solidFill>
                  <a:prstClr val="black"/>
                </a:solidFill>
              </a:rPr>
              <a:t> maddesi uyarınca görevlendirilen taşınır kayıt ve kontrol yetkililerinin görevlendirilmesinde ve 5018 sayılı Kanuna ekli (I) ve (II) sayılı cetvellerde yer alan kamu idareleri ile bu idarelere bağlı döner sermayeli kuruluşlarda görevlendirilen taşınır kayıt ve kontrol yetkililerinin kefalete bağlanmasında ortaya çıkan tereddütlerin giderilmesi ve kamu idareleri arasında uygulama birliğinin sağlanması amacıyla hazırlanmıştır</a:t>
            </a:r>
            <a:r>
              <a:rPr lang="tr-TR" sz="1250" dirty="0" smtClean="0">
                <a:solidFill>
                  <a:prstClr val="black"/>
                </a:solidFill>
              </a:rPr>
              <a:t>.</a:t>
            </a:r>
            <a:endParaRPr lang="tr-TR" dirty="0" smtClean="0"/>
          </a:p>
        </p:txBody>
      </p:sp>
    </p:spTree>
    <p:extLst>
      <p:ext uri="{BB962C8B-B14F-4D97-AF65-F5344CB8AC3E}">
        <p14:creationId xmlns:p14="http://schemas.microsoft.com/office/powerpoint/2010/main" val="4027620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nodePh="1">
                                  <p:stCondLst>
                                    <p:cond delay="0"/>
                                  </p:stCondLst>
                                  <p:endCondLst>
                                    <p:cond evt="begin" delay="0">
                                      <p:tn val="5"/>
                                    </p:cond>
                                  </p:endCondLst>
                                  <p:childTnLst>
                                    <p:set>
                                      <p:cBhvr>
                                        <p:cTn id="6" dur="1" fill="hold">
                                          <p:stCondLst>
                                            <p:cond delay="0"/>
                                          </p:stCondLst>
                                        </p:cTn>
                                        <p:tgtEl>
                                          <p:spTgt spid="24"/>
                                        </p:tgtEl>
                                        <p:attrNameLst>
                                          <p:attrName>style.visibility</p:attrName>
                                        </p:attrNameLst>
                                      </p:cBhvr>
                                      <p:to>
                                        <p:strVal val="visible"/>
                                      </p:to>
                                    </p:set>
                                    <p:animEffect transition="in" filter="wipe(up)">
                                      <p:cBhvr>
                                        <p:cTn id="7" dur="3500"/>
                                        <p:tgtEl>
                                          <p:spTgt spid="24"/>
                                        </p:tgtEl>
                                      </p:cBhvr>
                                    </p:animEffect>
                                  </p:childTnLst>
                                </p:cTn>
                              </p:par>
                            </p:childTnLst>
                          </p:cTn>
                        </p:par>
                        <p:par>
                          <p:cTn id="8" fill="hold">
                            <p:stCondLst>
                              <p:cond delay="3500"/>
                            </p:stCondLst>
                            <p:childTnLst>
                              <p:par>
                                <p:cTn id="9" presetID="10"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2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0" y="0"/>
            <a:ext cx="9144000" cy="555526"/>
          </a:xfrm>
          <a:solidFill>
            <a:schemeClr val="accent1">
              <a:lumMod val="75000"/>
            </a:schemeClr>
          </a:solidFill>
          <a:ln>
            <a:noFill/>
          </a:ln>
        </p:spPr>
        <p:txBody>
          <a:bodyPr>
            <a:normAutofit fontScale="90000"/>
          </a:bodyPr>
          <a:lstStyle/>
          <a:p>
            <a:r>
              <a:rPr lang="tr-TR" sz="3200" b="1" dirty="0" smtClean="0">
                <a:solidFill>
                  <a:schemeClr val="bg1">
                    <a:lumMod val="95000"/>
                  </a:schemeClr>
                </a:solidFill>
                <a:latin typeface="Calibri" pitchFamily="34" charset="0"/>
                <a:cs typeface="Calibri" pitchFamily="34" charset="0"/>
              </a:rPr>
              <a:t>TAŞINIR MAL YÖNETMELİĞİ</a:t>
            </a:r>
            <a:endParaRPr lang="tr-TR" sz="3200" b="1" dirty="0">
              <a:solidFill>
                <a:schemeClr val="bg1">
                  <a:lumMod val="95000"/>
                </a:schemeClr>
              </a:solidFill>
              <a:latin typeface="Calibri" pitchFamily="34" charset="0"/>
              <a:cs typeface="Calibri" pitchFamily="34" charset="0"/>
            </a:endParaRPr>
          </a:p>
        </p:txBody>
      </p:sp>
      <p:sp>
        <p:nvSpPr>
          <p:cNvPr id="3" name="Dikdörtgen 2"/>
          <p:cNvSpPr/>
          <p:nvPr/>
        </p:nvSpPr>
        <p:spPr>
          <a:xfrm>
            <a:off x="0" y="915566"/>
            <a:ext cx="8861055" cy="4371950"/>
          </a:xfrm>
          <a:prstGeom prst="rect">
            <a:avLst/>
          </a:prstGeom>
        </p:spPr>
        <p:txBody>
          <a:bodyPr/>
          <a:lstStyle/>
          <a:p>
            <a:endParaRPr lang="tr-TR" dirty="0"/>
          </a:p>
        </p:txBody>
      </p:sp>
      <p:sp>
        <p:nvSpPr>
          <p:cNvPr id="5" name="Dikdörtgen 4"/>
          <p:cNvSpPr/>
          <p:nvPr/>
        </p:nvSpPr>
        <p:spPr>
          <a:xfrm>
            <a:off x="179512" y="793943"/>
            <a:ext cx="7503787" cy="3247043"/>
          </a:xfrm>
          <a:prstGeom prst="rect">
            <a:avLst/>
          </a:prstGeom>
        </p:spPr>
        <p:txBody>
          <a:bodyPr wrap="square">
            <a:spAutoFit/>
          </a:bodyPr>
          <a:lstStyle/>
          <a:p>
            <a:pPr marL="12700" algn="just">
              <a:lnSpc>
                <a:spcPct val="100000"/>
              </a:lnSpc>
              <a:spcBef>
                <a:spcPts val="775"/>
              </a:spcBef>
              <a:spcAft>
                <a:spcPts val="1200"/>
              </a:spcAft>
            </a:pPr>
            <a:r>
              <a:rPr lang="tr-TR" sz="1900" b="1" spc="-10" dirty="0">
                <a:solidFill>
                  <a:srgbClr val="0070C0"/>
                </a:solidFill>
                <a:cs typeface="Calibri"/>
              </a:rPr>
              <a:t>Devir alınan taşınırların </a:t>
            </a:r>
            <a:r>
              <a:rPr lang="tr-TR" sz="1900" b="1" spc="-10" dirty="0" smtClean="0">
                <a:solidFill>
                  <a:srgbClr val="0070C0"/>
                </a:solidFill>
                <a:cs typeface="Calibri"/>
              </a:rPr>
              <a:t>girişi (Madde 19)</a:t>
            </a:r>
          </a:p>
          <a:p>
            <a:pPr marL="298450" indent="-285750" algn="just">
              <a:lnSpc>
                <a:spcPct val="100000"/>
              </a:lnSpc>
              <a:spcBef>
                <a:spcPts val="1200"/>
              </a:spcBef>
              <a:spcAft>
                <a:spcPts val="1200"/>
              </a:spcAft>
              <a:buFont typeface="Arial" panose="020B0604020202020204" pitchFamily="34" charset="0"/>
              <a:buChar char="•"/>
            </a:pPr>
            <a:r>
              <a:rPr lang="tr-TR" spc="-10" dirty="0">
                <a:cs typeface="Calibri"/>
              </a:rPr>
              <a:t>Devralan idarenin yapmış olduğu taşıma giderleri taşınırın değeri ile ilişkilendirilmez</a:t>
            </a:r>
            <a:r>
              <a:rPr lang="tr-TR" spc="-10" dirty="0" smtClean="0">
                <a:cs typeface="Calibri"/>
              </a:rPr>
              <a:t>.</a:t>
            </a:r>
          </a:p>
          <a:p>
            <a:pPr marL="298450" indent="-285750" algn="just">
              <a:lnSpc>
                <a:spcPct val="100000"/>
              </a:lnSpc>
              <a:spcBef>
                <a:spcPts val="1200"/>
              </a:spcBef>
              <a:spcAft>
                <a:spcPts val="1200"/>
              </a:spcAft>
              <a:buFont typeface="Arial" panose="020B0604020202020204" pitchFamily="34" charset="0"/>
              <a:buChar char="•"/>
            </a:pPr>
            <a:r>
              <a:rPr lang="tr-TR" spc="-10" dirty="0">
                <a:cs typeface="Calibri"/>
              </a:rPr>
              <a:t>Aynı kamu idaresinin muhtelif harcama birimlerinin ambarları arasında devredilen taşınırların alınmasında da Varlık İşlem Fişi düzenlenir ve Varlık İşlem Fişinin bir nüshası ilgili taşınır kayıt yetkilisine verilir.</a:t>
            </a:r>
          </a:p>
          <a:p>
            <a:pPr marL="298450" indent="-285750" algn="just">
              <a:lnSpc>
                <a:spcPct val="100000"/>
              </a:lnSpc>
              <a:spcBef>
                <a:spcPts val="1200"/>
              </a:spcBef>
              <a:spcAft>
                <a:spcPts val="1200"/>
              </a:spcAft>
              <a:buFont typeface="Arial" panose="020B0604020202020204" pitchFamily="34" charset="0"/>
              <a:buChar char="•"/>
            </a:pPr>
            <a:r>
              <a:rPr lang="tr-TR" spc="-10" dirty="0">
                <a:cs typeface="Calibri"/>
              </a:rPr>
              <a:t>Aynı harcama biriminin ambarları arasındaki taşınır devirlerinde düzenlenen Varlık İşlem Fişi muhasebe birimine gönderilmez</a:t>
            </a:r>
            <a:r>
              <a:rPr lang="tr-TR" spc="-10" dirty="0" smtClean="0">
                <a:cs typeface="Calibri"/>
              </a:rPr>
              <a:t>.</a:t>
            </a:r>
            <a:endParaRPr lang="tr-TR" spc="-10" dirty="0">
              <a:cs typeface="Calibri"/>
            </a:endParaRPr>
          </a:p>
        </p:txBody>
      </p:sp>
      <p:pic>
        <p:nvPicPr>
          <p:cNvPr id="7" name="Picture 2" descr="C:\Documents and Settings\Administrator\Local Settings\Temporary Internet Files\Content.IE5\A9R1JF1E\MC900279126[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24328" y="555527"/>
            <a:ext cx="1463595" cy="100811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Documents and Settings\Administrator\Local Settings\Temporary Internet Files\Content.IE5\A9R1JF1E\MC900279126[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98776" y="555526"/>
            <a:ext cx="1389147" cy="1145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5375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750"/>
                                        <p:tgtEl>
                                          <p:spTgt spid="7"/>
                                        </p:tgtEl>
                                      </p:cBhvr>
                                    </p:animEffect>
                                  </p:childTnLst>
                                </p:cTn>
                              </p:par>
                            </p:childTnLst>
                          </p:cTn>
                        </p:par>
                        <p:par>
                          <p:cTn id="8" fill="hold">
                            <p:stCondLst>
                              <p:cond delay="275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0" y="0"/>
            <a:ext cx="9144000" cy="555526"/>
          </a:xfrm>
          <a:solidFill>
            <a:schemeClr val="accent1">
              <a:lumMod val="75000"/>
            </a:schemeClr>
          </a:solidFill>
          <a:ln>
            <a:noFill/>
          </a:ln>
        </p:spPr>
        <p:txBody>
          <a:bodyPr>
            <a:normAutofit fontScale="90000"/>
          </a:bodyPr>
          <a:lstStyle/>
          <a:p>
            <a:r>
              <a:rPr lang="tr-TR" sz="3200" b="1" dirty="0" smtClean="0">
                <a:solidFill>
                  <a:schemeClr val="bg1">
                    <a:lumMod val="95000"/>
                  </a:schemeClr>
                </a:solidFill>
                <a:latin typeface="Calibri" pitchFamily="34" charset="0"/>
                <a:cs typeface="Calibri" pitchFamily="34" charset="0"/>
              </a:rPr>
              <a:t>TAŞINIR MAL YÖNETMELİĞİ</a:t>
            </a:r>
            <a:endParaRPr lang="tr-TR" sz="3200" b="1" dirty="0">
              <a:solidFill>
                <a:schemeClr val="bg1">
                  <a:lumMod val="95000"/>
                </a:schemeClr>
              </a:solidFill>
              <a:latin typeface="Calibri" pitchFamily="34" charset="0"/>
              <a:cs typeface="Calibri" pitchFamily="34" charset="0"/>
            </a:endParaRPr>
          </a:p>
        </p:txBody>
      </p:sp>
      <p:sp>
        <p:nvSpPr>
          <p:cNvPr id="3" name="Dikdörtgen 2"/>
          <p:cNvSpPr/>
          <p:nvPr/>
        </p:nvSpPr>
        <p:spPr>
          <a:xfrm>
            <a:off x="0" y="915566"/>
            <a:ext cx="8861055" cy="4371950"/>
          </a:xfrm>
          <a:prstGeom prst="rect">
            <a:avLst/>
          </a:prstGeom>
        </p:spPr>
        <p:txBody>
          <a:bodyPr/>
          <a:lstStyle/>
          <a:p>
            <a:endParaRPr lang="tr-TR" dirty="0"/>
          </a:p>
        </p:txBody>
      </p:sp>
      <p:sp>
        <p:nvSpPr>
          <p:cNvPr id="5" name="Dikdörtgen 4"/>
          <p:cNvSpPr/>
          <p:nvPr/>
        </p:nvSpPr>
        <p:spPr>
          <a:xfrm>
            <a:off x="179512" y="771550"/>
            <a:ext cx="7503787" cy="3908762"/>
          </a:xfrm>
          <a:prstGeom prst="rect">
            <a:avLst/>
          </a:prstGeom>
        </p:spPr>
        <p:txBody>
          <a:bodyPr wrap="square">
            <a:spAutoFit/>
          </a:bodyPr>
          <a:lstStyle/>
          <a:p>
            <a:pPr marL="12700" algn="just">
              <a:lnSpc>
                <a:spcPct val="100000"/>
              </a:lnSpc>
              <a:spcBef>
                <a:spcPts val="775"/>
              </a:spcBef>
              <a:spcAft>
                <a:spcPts val="1200"/>
              </a:spcAft>
            </a:pPr>
            <a:r>
              <a:rPr lang="tr-TR" b="1" spc="-10" dirty="0">
                <a:solidFill>
                  <a:srgbClr val="0070C0"/>
                </a:solidFill>
                <a:cs typeface="Calibri"/>
              </a:rPr>
              <a:t>Devir alınan taşınırların </a:t>
            </a:r>
            <a:r>
              <a:rPr lang="tr-TR" b="1" spc="-10" dirty="0" smtClean="0">
                <a:solidFill>
                  <a:srgbClr val="0070C0"/>
                </a:solidFill>
                <a:cs typeface="Calibri"/>
              </a:rPr>
              <a:t>girişi (Madde 19)</a:t>
            </a:r>
          </a:p>
          <a:p>
            <a:pPr marL="298450" indent="-285750" algn="just">
              <a:lnSpc>
                <a:spcPct val="100000"/>
              </a:lnSpc>
              <a:spcBef>
                <a:spcPts val="1200"/>
              </a:spcBef>
              <a:spcAft>
                <a:spcPts val="1200"/>
              </a:spcAft>
              <a:buFont typeface="Arial" panose="020B0604020202020204" pitchFamily="34" charset="0"/>
              <a:buChar char="•"/>
            </a:pPr>
            <a:r>
              <a:rPr lang="tr-TR" sz="1700" b="1" spc="-10" dirty="0">
                <a:cs typeface="Calibri"/>
              </a:rPr>
              <a:t>5018 sayılı Kanun kapsamında olmayan kamu kurum ve kuruluşlarınca kapsamdaki kamu idarelerine bedelsiz olarak devredilen taşınırlar, devreden kurum ve kuruluşun Varlık İşlem Fişinde gösterilen değer esas alınarak düzenlenecek Varlık İşlem Fişi ile giriş kaydedilir</a:t>
            </a:r>
            <a:r>
              <a:rPr lang="tr-TR" sz="1700" b="1" spc="-10" dirty="0" smtClean="0">
                <a:cs typeface="Calibri"/>
              </a:rPr>
              <a:t>.</a:t>
            </a:r>
          </a:p>
          <a:p>
            <a:pPr marL="12700" algn="just">
              <a:lnSpc>
                <a:spcPct val="100000"/>
              </a:lnSpc>
              <a:spcBef>
                <a:spcPts val="1200"/>
              </a:spcBef>
              <a:spcAft>
                <a:spcPts val="1200"/>
              </a:spcAft>
            </a:pPr>
            <a:r>
              <a:rPr lang="tr-TR" sz="1700" b="1" spc="-10" dirty="0">
                <a:cs typeface="Calibri"/>
              </a:rPr>
              <a:t>*</a:t>
            </a:r>
            <a:r>
              <a:rPr lang="tr-TR" sz="1700" spc="-10" dirty="0">
                <a:cs typeface="Calibri"/>
              </a:rPr>
              <a:t> 5018 sayılı Kanun kapsamında olmayan kamu kurum ve kuruluşlarının </a:t>
            </a:r>
            <a:r>
              <a:rPr lang="tr-TR" sz="1700" b="1" spc="-10" dirty="0">
                <a:cs typeface="Calibri"/>
              </a:rPr>
              <a:t>(Döner sermayeli işletmeler, Yatırım İzleme ve Koordinasyon Başkanlıkları vb.)</a:t>
            </a:r>
            <a:r>
              <a:rPr lang="tr-TR" sz="1700" spc="-10" dirty="0">
                <a:cs typeface="Calibri"/>
              </a:rPr>
              <a:t> kapsamdaki kamu idarelerine yaptıkları devirlerde uygulanacak yöntem belirlenmiştir. </a:t>
            </a:r>
          </a:p>
          <a:p>
            <a:pPr marL="12700" algn="just">
              <a:lnSpc>
                <a:spcPct val="100000"/>
              </a:lnSpc>
              <a:spcBef>
                <a:spcPts val="1200"/>
              </a:spcBef>
              <a:spcAft>
                <a:spcPts val="1200"/>
              </a:spcAft>
            </a:pPr>
            <a:r>
              <a:rPr lang="tr-TR" sz="1700" b="1" spc="-10" dirty="0">
                <a:cs typeface="Calibri"/>
              </a:rPr>
              <a:t>* </a:t>
            </a:r>
            <a:r>
              <a:rPr lang="tr-TR" sz="1700" b="1" spc="-10" dirty="0" smtClean="0">
                <a:cs typeface="Calibri"/>
              </a:rPr>
              <a:t>5018 </a:t>
            </a:r>
            <a:r>
              <a:rPr lang="tr-TR" sz="1700" b="1" spc="-10" dirty="0">
                <a:cs typeface="Calibri"/>
              </a:rPr>
              <a:t>sayılı Kanun kapsamında yer alan idareler, kapsam dışı </a:t>
            </a:r>
            <a:r>
              <a:rPr lang="tr-TR" sz="1700" b="1" spc="-10" dirty="0" smtClean="0">
                <a:cs typeface="Calibri"/>
              </a:rPr>
              <a:t>kurum ve kuruluşlar </a:t>
            </a:r>
            <a:r>
              <a:rPr lang="tr-TR" sz="1700" b="1" spc="-10" dirty="0">
                <a:cs typeface="Calibri"/>
              </a:rPr>
              <a:t>tarafından kendilerine devredilen taşınırları </a:t>
            </a:r>
            <a:r>
              <a:rPr lang="tr-TR" sz="1700" b="1" strike="sngStrike" spc="-10" dirty="0">
                <a:solidFill>
                  <a:srgbClr val="FF0000"/>
                </a:solidFill>
                <a:cs typeface="Calibri"/>
              </a:rPr>
              <a:t>«Bağış, Yardım»</a:t>
            </a:r>
            <a:r>
              <a:rPr lang="tr-TR" sz="1700" b="1" spc="-10" dirty="0">
                <a:cs typeface="Calibri"/>
              </a:rPr>
              <a:t> işlem seçeneği yerine </a:t>
            </a:r>
            <a:r>
              <a:rPr lang="tr-TR" sz="1700" b="1" spc="-10" dirty="0">
                <a:solidFill>
                  <a:srgbClr val="0070C0"/>
                </a:solidFill>
                <a:cs typeface="Calibri"/>
              </a:rPr>
              <a:t>«Devralma»</a:t>
            </a:r>
            <a:r>
              <a:rPr lang="tr-TR" sz="1700" b="1" spc="-10" dirty="0">
                <a:cs typeface="Calibri"/>
              </a:rPr>
              <a:t> işlem seçeneği ile kayıtlarına alacaktır</a:t>
            </a:r>
            <a:r>
              <a:rPr lang="tr-TR" sz="1700" b="1" spc="-10" dirty="0" smtClean="0">
                <a:cs typeface="Calibri"/>
              </a:rPr>
              <a:t>.</a:t>
            </a:r>
            <a:endParaRPr lang="tr-TR" sz="1700" b="1" spc="-10" dirty="0">
              <a:cs typeface="Calibri"/>
            </a:endParaRPr>
          </a:p>
        </p:txBody>
      </p:sp>
      <p:pic>
        <p:nvPicPr>
          <p:cNvPr id="7" name="Picture 2" descr="C:\Documents and Settings\Administrator\Local Settings\Temporary Internet Files\Content.IE5\A9R1JF1E\MC900279126[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24328" y="555527"/>
            <a:ext cx="1463595" cy="100811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Documents and Settings\Administrator\Local Settings\Temporary Internet Files\Content.IE5\A9R1JF1E\MC900279126[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98776" y="555526"/>
            <a:ext cx="1389147" cy="1145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630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750"/>
                                        <p:tgtEl>
                                          <p:spTgt spid="7"/>
                                        </p:tgtEl>
                                      </p:cBhvr>
                                    </p:animEffect>
                                  </p:childTnLst>
                                </p:cTn>
                              </p:par>
                            </p:childTnLst>
                          </p:cTn>
                        </p:par>
                        <p:par>
                          <p:cTn id="8" fill="hold">
                            <p:stCondLst>
                              <p:cond delay="275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0" y="0"/>
            <a:ext cx="9144000" cy="555526"/>
          </a:xfrm>
          <a:solidFill>
            <a:schemeClr val="accent1">
              <a:lumMod val="75000"/>
            </a:schemeClr>
          </a:solidFill>
          <a:ln>
            <a:noFill/>
          </a:ln>
        </p:spPr>
        <p:txBody>
          <a:bodyPr>
            <a:normAutofit fontScale="90000"/>
          </a:bodyPr>
          <a:lstStyle/>
          <a:p>
            <a:r>
              <a:rPr lang="tr-TR" sz="3200" b="1" dirty="0" smtClean="0">
                <a:solidFill>
                  <a:schemeClr val="bg1">
                    <a:lumMod val="95000"/>
                  </a:schemeClr>
                </a:solidFill>
                <a:latin typeface="Calibri" pitchFamily="34" charset="0"/>
                <a:cs typeface="Calibri" pitchFamily="34" charset="0"/>
              </a:rPr>
              <a:t>TAŞINIR MAL YÖNETMELİĞİ</a:t>
            </a:r>
            <a:endParaRPr lang="tr-TR" sz="3200" b="1" dirty="0">
              <a:solidFill>
                <a:schemeClr val="bg1">
                  <a:lumMod val="95000"/>
                </a:schemeClr>
              </a:solidFill>
              <a:latin typeface="Calibri" pitchFamily="34" charset="0"/>
              <a:cs typeface="Calibri" pitchFamily="34" charset="0"/>
            </a:endParaRPr>
          </a:p>
        </p:txBody>
      </p:sp>
      <p:sp>
        <p:nvSpPr>
          <p:cNvPr id="3" name="Dikdörtgen 2"/>
          <p:cNvSpPr/>
          <p:nvPr/>
        </p:nvSpPr>
        <p:spPr>
          <a:xfrm>
            <a:off x="0" y="915566"/>
            <a:ext cx="8861055" cy="4371950"/>
          </a:xfrm>
          <a:prstGeom prst="rect">
            <a:avLst/>
          </a:prstGeom>
        </p:spPr>
        <p:txBody>
          <a:bodyPr/>
          <a:lstStyle/>
          <a:p>
            <a:endParaRPr lang="tr-TR" dirty="0"/>
          </a:p>
        </p:txBody>
      </p:sp>
      <p:sp>
        <p:nvSpPr>
          <p:cNvPr id="5" name="Dikdörtgen 4"/>
          <p:cNvSpPr/>
          <p:nvPr/>
        </p:nvSpPr>
        <p:spPr>
          <a:xfrm>
            <a:off x="251520" y="1128250"/>
            <a:ext cx="7503787" cy="2769989"/>
          </a:xfrm>
          <a:prstGeom prst="rect">
            <a:avLst/>
          </a:prstGeom>
        </p:spPr>
        <p:txBody>
          <a:bodyPr wrap="square">
            <a:spAutoFit/>
          </a:bodyPr>
          <a:lstStyle/>
          <a:p>
            <a:pPr marL="12700" algn="just">
              <a:lnSpc>
                <a:spcPct val="100000"/>
              </a:lnSpc>
              <a:spcBef>
                <a:spcPts val="775"/>
              </a:spcBef>
              <a:spcAft>
                <a:spcPts val="1200"/>
              </a:spcAft>
            </a:pPr>
            <a:r>
              <a:rPr lang="tr-TR" sz="2200" b="1" spc="-10" dirty="0">
                <a:solidFill>
                  <a:srgbClr val="0070C0"/>
                </a:solidFill>
                <a:cs typeface="Calibri"/>
              </a:rPr>
              <a:t>Tasfiye idaresinden edinilen taşınırların </a:t>
            </a:r>
            <a:r>
              <a:rPr lang="tr-TR" sz="2200" b="1" spc="-10" dirty="0" smtClean="0">
                <a:solidFill>
                  <a:srgbClr val="0070C0"/>
                </a:solidFill>
                <a:cs typeface="Calibri"/>
              </a:rPr>
              <a:t>girişi (</a:t>
            </a:r>
            <a:r>
              <a:rPr lang="tr-TR" sz="2200" b="1" spc="-10" dirty="0">
                <a:solidFill>
                  <a:srgbClr val="0070C0"/>
                </a:solidFill>
                <a:cs typeface="Calibri"/>
              </a:rPr>
              <a:t>Madde </a:t>
            </a:r>
            <a:r>
              <a:rPr lang="tr-TR" sz="2200" b="1" spc="-10" dirty="0" smtClean="0">
                <a:solidFill>
                  <a:srgbClr val="0070C0"/>
                </a:solidFill>
                <a:cs typeface="Calibri"/>
              </a:rPr>
              <a:t>20)</a:t>
            </a:r>
          </a:p>
          <a:p>
            <a:pPr marL="12700" algn="just">
              <a:lnSpc>
                <a:spcPct val="100000"/>
              </a:lnSpc>
              <a:spcBef>
                <a:spcPts val="1200"/>
              </a:spcBef>
              <a:spcAft>
                <a:spcPts val="1200"/>
              </a:spcAft>
            </a:pPr>
            <a:r>
              <a:rPr lang="tr-TR" sz="2200" b="1" spc="-10" dirty="0" smtClean="0">
                <a:cs typeface="Calibri"/>
              </a:rPr>
              <a:t>*</a:t>
            </a:r>
            <a:r>
              <a:rPr lang="tr-TR" sz="2200" spc="-10" dirty="0" smtClean="0">
                <a:cs typeface="Calibri"/>
              </a:rPr>
              <a:t> 27/10/1999 </a:t>
            </a:r>
            <a:r>
              <a:rPr lang="tr-TR" sz="2200" spc="-10" dirty="0">
                <a:cs typeface="Calibri"/>
              </a:rPr>
              <a:t>tarihli ve 4458 sayılı Gümrük Kanununun 178 inci maddesi gereğince yürürlüğe konulan tasfiye işlemlerine ilişkin yönetmelik hükümleri çerçevesinde kamu idarelerince temin edilen taşınırlar için Varlık İşlem Fişi düzenlenir ve giriş kaydı yapılır. Varlık İşlem Fişinin bir nüshası, taşınırı teslim eden ilgili idare yetkilisine verilir.</a:t>
            </a:r>
          </a:p>
        </p:txBody>
      </p:sp>
      <p:pic>
        <p:nvPicPr>
          <p:cNvPr id="7" name="Picture 2" descr="C:\Documents and Settings\Administrator\Local Settings\Temporary Internet Files\Content.IE5\A9R1JF1E\MC900279126[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24328" y="555527"/>
            <a:ext cx="1463595" cy="100811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Documents and Settings\Administrator\Local Settings\Temporary Internet Files\Content.IE5\A9R1JF1E\MC900279126[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98776" y="555526"/>
            <a:ext cx="1389147" cy="1145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4704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750"/>
                                        <p:tgtEl>
                                          <p:spTgt spid="7"/>
                                        </p:tgtEl>
                                      </p:cBhvr>
                                    </p:animEffect>
                                  </p:childTnLst>
                                </p:cTn>
                              </p:par>
                            </p:childTnLst>
                          </p:cTn>
                        </p:par>
                        <p:par>
                          <p:cTn id="8" fill="hold">
                            <p:stCondLst>
                              <p:cond delay="275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0" y="0"/>
            <a:ext cx="9144000" cy="555526"/>
          </a:xfrm>
          <a:solidFill>
            <a:schemeClr val="accent1">
              <a:lumMod val="75000"/>
            </a:schemeClr>
          </a:solidFill>
          <a:ln>
            <a:noFill/>
          </a:ln>
        </p:spPr>
        <p:txBody>
          <a:bodyPr>
            <a:normAutofit fontScale="90000"/>
          </a:bodyPr>
          <a:lstStyle/>
          <a:p>
            <a:r>
              <a:rPr lang="tr-TR" sz="3200" b="1" dirty="0" smtClean="0">
                <a:solidFill>
                  <a:schemeClr val="bg1">
                    <a:lumMod val="95000"/>
                  </a:schemeClr>
                </a:solidFill>
                <a:latin typeface="Calibri" pitchFamily="34" charset="0"/>
                <a:cs typeface="Calibri" pitchFamily="34" charset="0"/>
              </a:rPr>
              <a:t>TAŞINIR MAL YÖNETMELİĞİ</a:t>
            </a:r>
            <a:endParaRPr lang="tr-TR" sz="3200" b="1" dirty="0">
              <a:solidFill>
                <a:schemeClr val="bg1">
                  <a:lumMod val="95000"/>
                </a:schemeClr>
              </a:solidFill>
              <a:latin typeface="Calibri" pitchFamily="34" charset="0"/>
              <a:cs typeface="Calibri" pitchFamily="34" charset="0"/>
            </a:endParaRPr>
          </a:p>
        </p:txBody>
      </p:sp>
      <p:sp>
        <p:nvSpPr>
          <p:cNvPr id="3" name="Dikdörtgen 2"/>
          <p:cNvSpPr/>
          <p:nvPr/>
        </p:nvSpPr>
        <p:spPr>
          <a:xfrm>
            <a:off x="0" y="915566"/>
            <a:ext cx="8861055" cy="4371950"/>
          </a:xfrm>
          <a:prstGeom prst="rect">
            <a:avLst/>
          </a:prstGeom>
        </p:spPr>
        <p:txBody>
          <a:bodyPr/>
          <a:lstStyle/>
          <a:p>
            <a:endParaRPr lang="tr-TR" dirty="0"/>
          </a:p>
        </p:txBody>
      </p:sp>
      <p:sp>
        <p:nvSpPr>
          <p:cNvPr id="5" name="Dikdörtgen 4"/>
          <p:cNvSpPr/>
          <p:nvPr/>
        </p:nvSpPr>
        <p:spPr>
          <a:xfrm>
            <a:off x="179512" y="699542"/>
            <a:ext cx="7632848" cy="5201424"/>
          </a:xfrm>
          <a:prstGeom prst="rect">
            <a:avLst/>
          </a:prstGeom>
        </p:spPr>
        <p:txBody>
          <a:bodyPr wrap="square">
            <a:spAutoFit/>
          </a:bodyPr>
          <a:lstStyle/>
          <a:p>
            <a:pPr marL="12700" algn="just">
              <a:lnSpc>
                <a:spcPct val="100000"/>
              </a:lnSpc>
              <a:spcBef>
                <a:spcPts val="775"/>
              </a:spcBef>
              <a:spcAft>
                <a:spcPts val="800"/>
              </a:spcAft>
            </a:pPr>
            <a:r>
              <a:rPr lang="tr-TR" sz="1600" b="1" spc="-10" dirty="0">
                <a:solidFill>
                  <a:srgbClr val="0070C0"/>
                </a:solidFill>
                <a:cs typeface="Calibri"/>
              </a:rPr>
              <a:t>İç imkânlarla üretilen taşınırlar ile kazı veya müsadere yoluyla edinilen taşınırların giriş </a:t>
            </a:r>
            <a:r>
              <a:rPr lang="tr-TR" sz="1600" b="1" spc="-10" dirty="0" smtClean="0">
                <a:solidFill>
                  <a:srgbClr val="0070C0"/>
                </a:solidFill>
                <a:cs typeface="Calibri"/>
              </a:rPr>
              <a:t>işlemleri (Madde 21)</a:t>
            </a:r>
          </a:p>
          <a:p>
            <a:pPr marL="12700" algn="ctr">
              <a:lnSpc>
                <a:spcPct val="100000"/>
              </a:lnSpc>
              <a:spcBef>
                <a:spcPts val="775"/>
              </a:spcBef>
              <a:spcAft>
                <a:spcPts val="800"/>
              </a:spcAft>
            </a:pPr>
            <a:r>
              <a:rPr lang="tr-TR" sz="1500" spc="-10" dirty="0">
                <a:cs typeface="Calibri"/>
              </a:rPr>
              <a:t>Aşağıda belirtildiği şekilde edinilen taşınırlar, Varlık İşlem Fişi düzenlenerek giriş kaydedilir:</a:t>
            </a:r>
          </a:p>
          <a:p>
            <a:pPr marL="12700" algn="just">
              <a:lnSpc>
                <a:spcPct val="100000"/>
              </a:lnSpc>
              <a:spcBef>
                <a:spcPts val="775"/>
              </a:spcBef>
              <a:spcAft>
                <a:spcPts val="800"/>
              </a:spcAft>
            </a:pPr>
            <a:r>
              <a:rPr lang="tr-TR" sz="1500" b="1" spc="-10" dirty="0" smtClean="0">
                <a:cs typeface="Calibri"/>
              </a:rPr>
              <a:t>a) </a:t>
            </a:r>
            <a:r>
              <a:rPr lang="tr-TR" sz="1500" spc="-10" dirty="0" smtClean="0">
                <a:cs typeface="Calibri"/>
              </a:rPr>
              <a:t>Kamu </a:t>
            </a:r>
            <a:r>
              <a:rPr lang="tr-TR" sz="1500" spc="-10" dirty="0">
                <a:cs typeface="Calibri"/>
              </a:rPr>
              <a:t>idarelerinin kendi kullanımları için iç imkânlarıyla üretilen taşınırlar</a:t>
            </a:r>
            <a:r>
              <a:rPr lang="tr-TR" sz="1500" spc="-10" dirty="0" smtClean="0">
                <a:cs typeface="Calibri"/>
              </a:rPr>
              <a:t>.</a:t>
            </a:r>
          </a:p>
          <a:p>
            <a:pPr marL="12700" algn="just">
              <a:lnSpc>
                <a:spcPct val="100000"/>
              </a:lnSpc>
              <a:spcBef>
                <a:spcPts val="775"/>
              </a:spcBef>
              <a:spcAft>
                <a:spcPts val="800"/>
              </a:spcAft>
            </a:pPr>
            <a:r>
              <a:rPr lang="tr-TR" sz="1500" b="1" spc="-10" dirty="0" smtClean="0">
                <a:cs typeface="Calibri"/>
              </a:rPr>
              <a:t>b</a:t>
            </a:r>
            <a:r>
              <a:rPr lang="tr-TR" sz="1500" b="1" spc="-10" dirty="0">
                <a:cs typeface="Calibri"/>
              </a:rPr>
              <a:t>) </a:t>
            </a:r>
            <a:r>
              <a:rPr lang="tr-TR" sz="1500" spc="-10" dirty="0">
                <a:cs typeface="Calibri"/>
              </a:rPr>
              <a:t>Kamu idarelerinin mülkiyetindeki arazilerde yetiştirilen ağaçlardan üretilen ekonomik değere sahip kereste, odun, meyve gibi ürünler</a:t>
            </a:r>
            <a:r>
              <a:rPr lang="tr-TR" sz="1500" spc="-10" dirty="0" smtClean="0">
                <a:cs typeface="Calibri"/>
              </a:rPr>
              <a:t>.</a:t>
            </a:r>
          </a:p>
          <a:p>
            <a:pPr marL="12700" algn="just">
              <a:lnSpc>
                <a:spcPct val="100000"/>
              </a:lnSpc>
              <a:spcBef>
                <a:spcPts val="775"/>
              </a:spcBef>
              <a:spcAft>
                <a:spcPts val="800"/>
              </a:spcAft>
            </a:pPr>
            <a:r>
              <a:rPr lang="tr-TR" sz="1500" b="1" spc="-10" dirty="0">
                <a:cs typeface="Calibri"/>
              </a:rPr>
              <a:t>c) </a:t>
            </a:r>
            <a:r>
              <a:rPr lang="tr-TR" sz="1500" spc="-10" dirty="0">
                <a:cs typeface="Calibri"/>
              </a:rPr>
              <a:t>Yeni doğan canlı taşınırlar</a:t>
            </a:r>
            <a:r>
              <a:rPr lang="tr-TR" sz="1500" spc="-10" dirty="0" smtClean="0">
                <a:cs typeface="Calibri"/>
              </a:rPr>
              <a:t>.</a:t>
            </a:r>
          </a:p>
          <a:p>
            <a:pPr marL="12700" algn="just">
              <a:lnSpc>
                <a:spcPct val="100000"/>
              </a:lnSpc>
              <a:spcBef>
                <a:spcPts val="775"/>
              </a:spcBef>
              <a:spcAft>
                <a:spcPts val="800"/>
              </a:spcAft>
            </a:pPr>
            <a:r>
              <a:rPr lang="tr-TR" sz="1500" b="1" spc="-10" dirty="0" smtClean="0">
                <a:cs typeface="Calibri"/>
              </a:rPr>
              <a:t>ç) </a:t>
            </a:r>
            <a:r>
              <a:rPr lang="tr-TR" sz="1500" spc="-10" dirty="0" smtClean="0">
                <a:cs typeface="Calibri"/>
              </a:rPr>
              <a:t>Kamu </a:t>
            </a:r>
            <a:r>
              <a:rPr lang="tr-TR" sz="1500" spc="-10" dirty="0">
                <a:cs typeface="Calibri"/>
              </a:rPr>
              <a:t>idaresince yaptırılan arkeolojik kazılarda bulunan taşınır kültür varlıkları veya diğer taşınırlardan ilgili mevzuatına göre müzelerde sergilenen taşınırlar.</a:t>
            </a:r>
            <a:endParaRPr lang="tr-TR" sz="1500" spc="-10" dirty="0" smtClean="0">
              <a:cs typeface="Calibri"/>
            </a:endParaRPr>
          </a:p>
          <a:p>
            <a:pPr marL="12700" algn="just">
              <a:lnSpc>
                <a:spcPct val="100000"/>
              </a:lnSpc>
              <a:spcBef>
                <a:spcPts val="775"/>
              </a:spcBef>
              <a:spcAft>
                <a:spcPts val="800"/>
              </a:spcAft>
            </a:pPr>
            <a:r>
              <a:rPr lang="tr-TR" sz="1500" b="1" spc="-10" dirty="0">
                <a:cs typeface="Calibri"/>
              </a:rPr>
              <a:t>d) </a:t>
            </a:r>
            <a:r>
              <a:rPr lang="tr-TR" sz="1500" spc="-10" dirty="0">
                <a:cs typeface="Calibri"/>
              </a:rPr>
              <a:t>Mahkeme kararıyla müsaderesine karar verilenler ile idari yaptırımla mülkiyeti kamuya geçirilmesi kesinleşen ve kamu idaresinin kullanımına verilen taşınırlar.</a:t>
            </a:r>
            <a:endParaRPr lang="tr-TR" sz="1500" spc="-10" dirty="0" smtClean="0">
              <a:cs typeface="Calibri"/>
            </a:endParaRPr>
          </a:p>
          <a:p>
            <a:pPr marL="12700" algn="just">
              <a:lnSpc>
                <a:spcPct val="100000"/>
              </a:lnSpc>
              <a:spcBef>
                <a:spcPts val="775"/>
              </a:spcBef>
              <a:spcAft>
                <a:spcPts val="800"/>
              </a:spcAft>
            </a:pPr>
            <a:r>
              <a:rPr lang="tr-TR" sz="1500" b="1" spc="-10" dirty="0">
                <a:cs typeface="Calibri"/>
              </a:rPr>
              <a:t>e) </a:t>
            </a:r>
            <a:r>
              <a:rPr lang="tr-TR" sz="1500" spc="-10" dirty="0">
                <a:cs typeface="Calibri"/>
              </a:rPr>
              <a:t>Hurdaya ayrılan taşınırlardan elde edilen </a:t>
            </a:r>
            <a:r>
              <a:rPr lang="tr-TR" sz="1500" spc="-10" dirty="0" err="1">
                <a:cs typeface="Calibri"/>
              </a:rPr>
              <a:t>temrinlik</a:t>
            </a:r>
            <a:r>
              <a:rPr lang="tr-TR" sz="1500" spc="-10" dirty="0">
                <a:cs typeface="Calibri"/>
              </a:rPr>
              <a:t> malzemeler ile yedek parçalar.</a:t>
            </a:r>
            <a:endParaRPr lang="tr-TR" sz="1500" spc="-10" dirty="0" smtClean="0">
              <a:cs typeface="Calibri"/>
            </a:endParaRPr>
          </a:p>
          <a:p>
            <a:pPr marL="355600" indent="-342900" algn="just">
              <a:lnSpc>
                <a:spcPct val="100000"/>
              </a:lnSpc>
              <a:spcBef>
                <a:spcPts val="775"/>
              </a:spcBef>
              <a:spcAft>
                <a:spcPts val="800"/>
              </a:spcAft>
              <a:buAutoNum type="alphaLcParenR"/>
            </a:pPr>
            <a:endParaRPr lang="tr-TR" sz="1600" spc="-10" dirty="0" smtClean="0">
              <a:cs typeface="Calibri"/>
            </a:endParaRPr>
          </a:p>
          <a:p>
            <a:pPr marL="12700" algn="just">
              <a:lnSpc>
                <a:spcPct val="100000"/>
              </a:lnSpc>
              <a:spcBef>
                <a:spcPts val="775"/>
              </a:spcBef>
              <a:spcAft>
                <a:spcPts val="800"/>
              </a:spcAft>
            </a:pPr>
            <a:endParaRPr lang="tr-TR" sz="1600" b="1" spc="-10" dirty="0" smtClean="0">
              <a:solidFill>
                <a:schemeClr val="tx2"/>
              </a:solidFill>
              <a:cs typeface="Calibri"/>
            </a:endParaRPr>
          </a:p>
        </p:txBody>
      </p:sp>
      <p:pic>
        <p:nvPicPr>
          <p:cNvPr id="6" name="Picture 2" descr="C:\Documents and Settings\Administrator\Local Settings\Temporary Internet Files\Content.IE5\A9R1JF1E\MC900279126[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812360" y="555526"/>
            <a:ext cx="1175563" cy="1145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4868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0" y="0"/>
            <a:ext cx="9144000" cy="555526"/>
          </a:xfrm>
          <a:solidFill>
            <a:schemeClr val="accent1">
              <a:lumMod val="75000"/>
            </a:schemeClr>
          </a:solidFill>
          <a:ln>
            <a:noFill/>
          </a:ln>
        </p:spPr>
        <p:txBody>
          <a:bodyPr>
            <a:normAutofit fontScale="90000"/>
          </a:bodyPr>
          <a:lstStyle/>
          <a:p>
            <a:r>
              <a:rPr lang="tr-TR" sz="3200" b="1" dirty="0" smtClean="0">
                <a:solidFill>
                  <a:schemeClr val="bg1">
                    <a:lumMod val="95000"/>
                  </a:schemeClr>
                </a:solidFill>
                <a:latin typeface="Calibri" pitchFamily="34" charset="0"/>
                <a:cs typeface="Calibri" pitchFamily="34" charset="0"/>
              </a:rPr>
              <a:t>TAŞINIR MAL YÖNETMELİĞİ</a:t>
            </a:r>
            <a:endParaRPr lang="tr-TR" sz="3200" b="1" dirty="0">
              <a:solidFill>
                <a:schemeClr val="bg1">
                  <a:lumMod val="95000"/>
                </a:schemeClr>
              </a:solidFill>
              <a:latin typeface="Calibri" pitchFamily="34" charset="0"/>
              <a:cs typeface="Calibri" pitchFamily="34" charset="0"/>
            </a:endParaRPr>
          </a:p>
        </p:txBody>
      </p:sp>
      <p:sp>
        <p:nvSpPr>
          <p:cNvPr id="3" name="Dikdörtgen 2"/>
          <p:cNvSpPr/>
          <p:nvPr/>
        </p:nvSpPr>
        <p:spPr>
          <a:xfrm>
            <a:off x="0" y="915566"/>
            <a:ext cx="8861055" cy="4371950"/>
          </a:xfrm>
          <a:prstGeom prst="rect">
            <a:avLst/>
          </a:prstGeom>
        </p:spPr>
        <p:txBody>
          <a:bodyPr/>
          <a:lstStyle/>
          <a:p>
            <a:endParaRPr lang="tr-TR" dirty="0"/>
          </a:p>
        </p:txBody>
      </p:sp>
      <p:sp>
        <p:nvSpPr>
          <p:cNvPr id="5" name="Dikdörtgen 4"/>
          <p:cNvSpPr/>
          <p:nvPr/>
        </p:nvSpPr>
        <p:spPr>
          <a:xfrm>
            <a:off x="251520" y="1128250"/>
            <a:ext cx="7503787" cy="3108543"/>
          </a:xfrm>
          <a:prstGeom prst="rect">
            <a:avLst/>
          </a:prstGeom>
        </p:spPr>
        <p:txBody>
          <a:bodyPr wrap="square">
            <a:spAutoFit/>
          </a:bodyPr>
          <a:lstStyle/>
          <a:p>
            <a:pPr marL="12700" algn="just">
              <a:lnSpc>
                <a:spcPct val="100000"/>
              </a:lnSpc>
              <a:spcBef>
                <a:spcPts val="775"/>
              </a:spcBef>
              <a:spcAft>
                <a:spcPts val="1200"/>
              </a:spcAft>
            </a:pPr>
            <a:r>
              <a:rPr lang="tr-TR" sz="2200" b="1" spc="-10" dirty="0">
                <a:solidFill>
                  <a:srgbClr val="0070C0"/>
                </a:solidFill>
                <a:cs typeface="Calibri"/>
              </a:rPr>
              <a:t>İç imkânlarla üretilen taşınırlar ile kazı veya müsadere yoluyla edinilen taşınırların giriş işlemleri (Madde 21)</a:t>
            </a:r>
          </a:p>
          <a:p>
            <a:pPr marL="12700" algn="just">
              <a:lnSpc>
                <a:spcPct val="100000"/>
              </a:lnSpc>
              <a:spcBef>
                <a:spcPts val="1200"/>
              </a:spcBef>
              <a:spcAft>
                <a:spcPts val="1200"/>
              </a:spcAft>
            </a:pPr>
            <a:r>
              <a:rPr lang="tr-TR" sz="2200" b="1" spc="-10" dirty="0" smtClean="0">
                <a:cs typeface="Calibri"/>
              </a:rPr>
              <a:t>*</a:t>
            </a:r>
            <a:r>
              <a:rPr lang="tr-TR" sz="2200" spc="-10" dirty="0" smtClean="0">
                <a:cs typeface="Calibri"/>
              </a:rPr>
              <a:t> Mahkeme </a:t>
            </a:r>
            <a:r>
              <a:rPr lang="tr-TR" sz="2200" spc="-10" dirty="0">
                <a:cs typeface="Calibri"/>
              </a:rPr>
              <a:t>kararıyla müsaderesine karar verilenler ile idari yaptırımla mülkiyeti kamuya geçirilmesi kesinleşen ve kamu idaresinin kullanımına verilen taşınırların </a:t>
            </a:r>
            <a:r>
              <a:rPr lang="tr-TR" sz="2200" b="1" spc="-10" dirty="0">
                <a:cs typeface="Calibri"/>
              </a:rPr>
              <a:t>giriş kaydı taşınırların kullanımına verildiği kamu idaresince yapılır.</a:t>
            </a:r>
            <a:r>
              <a:rPr lang="tr-TR" sz="2200" spc="-10" dirty="0">
                <a:cs typeface="Calibri"/>
              </a:rPr>
              <a:t> Bu taşınırlardan kullanılamayacaklar ise kayda alınmaksızın ilgili mevzuatında belirlendiği şekilde tasfiye edilir.</a:t>
            </a:r>
          </a:p>
        </p:txBody>
      </p:sp>
      <p:pic>
        <p:nvPicPr>
          <p:cNvPr id="7" name="Picture 2" descr="C:\Documents and Settings\Administrator\Local Settings\Temporary Internet Files\Content.IE5\A9R1JF1E\MC900279126[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24328" y="555527"/>
            <a:ext cx="1463595" cy="100811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Documents and Settings\Administrator\Local Settings\Temporary Internet Files\Content.IE5\A9R1JF1E\MC900279126[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98776" y="555526"/>
            <a:ext cx="1389147" cy="1145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1227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750"/>
                                        <p:tgtEl>
                                          <p:spTgt spid="7"/>
                                        </p:tgtEl>
                                      </p:cBhvr>
                                    </p:animEffect>
                                  </p:childTnLst>
                                </p:cTn>
                              </p:par>
                            </p:childTnLst>
                          </p:cTn>
                        </p:par>
                        <p:par>
                          <p:cTn id="8" fill="hold">
                            <p:stCondLst>
                              <p:cond delay="275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0" y="0"/>
            <a:ext cx="9144000" cy="555526"/>
          </a:xfrm>
          <a:solidFill>
            <a:schemeClr val="accent1">
              <a:lumMod val="75000"/>
            </a:schemeClr>
          </a:solidFill>
          <a:ln>
            <a:noFill/>
          </a:ln>
        </p:spPr>
        <p:txBody>
          <a:bodyPr>
            <a:normAutofit fontScale="90000"/>
          </a:bodyPr>
          <a:lstStyle/>
          <a:p>
            <a:r>
              <a:rPr lang="tr-TR" sz="3200" b="1" dirty="0" smtClean="0">
                <a:solidFill>
                  <a:schemeClr val="bg1">
                    <a:lumMod val="95000"/>
                  </a:schemeClr>
                </a:solidFill>
                <a:latin typeface="Calibri" pitchFamily="34" charset="0"/>
                <a:cs typeface="Calibri" pitchFamily="34" charset="0"/>
              </a:rPr>
              <a:t>TAŞINIR MAL YÖNETMELİĞİ</a:t>
            </a:r>
            <a:endParaRPr lang="tr-TR" sz="3200" b="1" dirty="0">
              <a:solidFill>
                <a:schemeClr val="bg1">
                  <a:lumMod val="95000"/>
                </a:schemeClr>
              </a:solidFill>
              <a:latin typeface="Calibri" pitchFamily="34" charset="0"/>
              <a:cs typeface="Calibri" pitchFamily="34" charset="0"/>
            </a:endParaRPr>
          </a:p>
        </p:txBody>
      </p:sp>
      <p:sp>
        <p:nvSpPr>
          <p:cNvPr id="3" name="Dikdörtgen 2"/>
          <p:cNvSpPr/>
          <p:nvPr/>
        </p:nvSpPr>
        <p:spPr>
          <a:xfrm>
            <a:off x="0" y="915566"/>
            <a:ext cx="8861055" cy="4371950"/>
          </a:xfrm>
          <a:prstGeom prst="rect">
            <a:avLst/>
          </a:prstGeom>
        </p:spPr>
        <p:txBody>
          <a:bodyPr/>
          <a:lstStyle/>
          <a:p>
            <a:endParaRPr lang="tr-TR" dirty="0"/>
          </a:p>
        </p:txBody>
      </p:sp>
      <p:sp>
        <p:nvSpPr>
          <p:cNvPr id="5" name="Dikdörtgen 4"/>
          <p:cNvSpPr/>
          <p:nvPr/>
        </p:nvSpPr>
        <p:spPr>
          <a:xfrm>
            <a:off x="263237" y="843558"/>
            <a:ext cx="7992888" cy="3744615"/>
          </a:xfrm>
          <a:prstGeom prst="rect">
            <a:avLst/>
          </a:prstGeom>
        </p:spPr>
        <p:txBody>
          <a:bodyPr wrap="square">
            <a:spAutoFit/>
          </a:bodyPr>
          <a:lstStyle/>
          <a:p>
            <a:pPr marL="12700" algn="just">
              <a:lnSpc>
                <a:spcPct val="100000"/>
              </a:lnSpc>
              <a:spcBef>
                <a:spcPts val="775"/>
              </a:spcBef>
              <a:spcAft>
                <a:spcPts val="800"/>
              </a:spcAft>
            </a:pPr>
            <a:r>
              <a:rPr lang="tr-TR" b="1" spc="-10" dirty="0" smtClean="0">
                <a:solidFill>
                  <a:srgbClr val="0070C0"/>
                </a:solidFill>
                <a:cs typeface="Calibri"/>
              </a:rPr>
              <a:t>Çıkış İşlemleri</a:t>
            </a:r>
            <a:endParaRPr lang="tr-TR" b="1" spc="-10" dirty="0">
              <a:cs typeface="Calibri"/>
            </a:endParaRPr>
          </a:p>
          <a:p>
            <a:pPr marL="12700" algn="just">
              <a:lnSpc>
                <a:spcPct val="100000"/>
              </a:lnSpc>
              <a:spcBef>
                <a:spcPts val="775"/>
              </a:spcBef>
              <a:spcAft>
                <a:spcPts val="800"/>
              </a:spcAft>
            </a:pPr>
            <a:r>
              <a:rPr lang="tr-TR" b="1" spc="-10" dirty="0" smtClean="0">
                <a:cs typeface="Calibri"/>
              </a:rPr>
              <a:t>Madde 22 </a:t>
            </a:r>
            <a:r>
              <a:rPr lang="tr-TR" b="1" spc="-10" dirty="0">
                <a:cs typeface="Calibri"/>
              </a:rPr>
              <a:t>- Tüketim suretiyle </a:t>
            </a:r>
            <a:r>
              <a:rPr lang="tr-TR" b="1" spc="-10" dirty="0" smtClean="0">
                <a:cs typeface="Calibri"/>
              </a:rPr>
              <a:t>çıkış</a:t>
            </a:r>
          </a:p>
          <a:p>
            <a:pPr marL="12700" algn="just">
              <a:lnSpc>
                <a:spcPct val="100000"/>
              </a:lnSpc>
              <a:spcBef>
                <a:spcPts val="775"/>
              </a:spcBef>
              <a:spcAft>
                <a:spcPts val="800"/>
              </a:spcAft>
            </a:pPr>
            <a:r>
              <a:rPr lang="tr-TR" b="1" spc="-10" dirty="0" smtClean="0">
                <a:solidFill>
                  <a:srgbClr val="C00000"/>
                </a:solidFill>
                <a:cs typeface="Calibri"/>
              </a:rPr>
              <a:t>Madde 23 </a:t>
            </a:r>
            <a:r>
              <a:rPr lang="tr-TR" b="1" spc="-10" dirty="0">
                <a:solidFill>
                  <a:srgbClr val="C00000"/>
                </a:solidFill>
                <a:cs typeface="Calibri"/>
              </a:rPr>
              <a:t>- Dayanıklı taşınırların kullanıma verilmesi</a:t>
            </a:r>
            <a:r>
              <a:rPr lang="tr-TR" b="1" spc="-10" dirty="0">
                <a:solidFill>
                  <a:schemeClr val="accent2"/>
                </a:solidFill>
                <a:cs typeface="Calibri"/>
              </a:rPr>
              <a:t> </a:t>
            </a:r>
            <a:endParaRPr lang="tr-TR" b="1" spc="-10" dirty="0" smtClean="0">
              <a:solidFill>
                <a:schemeClr val="accent2"/>
              </a:solidFill>
              <a:cs typeface="Calibri"/>
            </a:endParaRPr>
          </a:p>
          <a:p>
            <a:pPr marL="12700" algn="just">
              <a:lnSpc>
                <a:spcPct val="100000"/>
              </a:lnSpc>
              <a:spcBef>
                <a:spcPts val="775"/>
              </a:spcBef>
              <a:spcAft>
                <a:spcPts val="800"/>
              </a:spcAft>
            </a:pPr>
            <a:r>
              <a:rPr lang="tr-TR" b="1" spc="-10" dirty="0" smtClean="0">
                <a:cs typeface="Calibri"/>
              </a:rPr>
              <a:t>Madde 24 </a:t>
            </a:r>
            <a:r>
              <a:rPr lang="tr-TR" b="1" spc="-10" dirty="0">
                <a:cs typeface="Calibri"/>
              </a:rPr>
              <a:t>- Devir suretiyle çıkış </a:t>
            </a:r>
            <a:endParaRPr lang="tr-TR" b="1" spc="-10" dirty="0" smtClean="0">
              <a:cs typeface="Calibri"/>
            </a:endParaRPr>
          </a:p>
          <a:p>
            <a:pPr marL="12700" algn="just">
              <a:lnSpc>
                <a:spcPct val="100000"/>
              </a:lnSpc>
              <a:spcBef>
                <a:spcPts val="775"/>
              </a:spcBef>
              <a:spcAft>
                <a:spcPts val="800"/>
              </a:spcAft>
            </a:pPr>
            <a:r>
              <a:rPr lang="tr-TR" b="1" spc="-10" dirty="0" smtClean="0">
                <a:cs typeface="Calibri"/>
              </a:rPr>
              <a:t>Madde 25 </a:t>
            </a:r>
            <a:r>
              <a:rPr lang="tr-TR" b="1" spc="-10" dirty="0">
                <a:cs typeface="Calibri"/>
              </a:rPr>
              <a:t>- Bağış veya yardım olarak verilen taşınırların çıkışı </a:t>
            </a:r>
            <a:endParaRPr lang="tr-TR" b="1" spc="-10" dirty="0" smtClean="0">
              <a:cs typeface="Calibri"/>
            </a:endParaRPr>
          </a:p>
          <a:p>
            <a:pPr marL="12700" algn="just">
              <a:lnSpc>
                <a:spcPct val="100000"/>
              </a:lnSpc>
              <a:spcBef>
                <a:spcPts val="775"/>
              </a:spcBef>
              <a:spcAft>
                <a:spcPts val="800"/>
              </a:spcAft>
            </a:pPr>
            <a:r>
              <a:rPr lang="tr-TR" b="1" spc="-10" dirty="0" smtClean="0">
                <a:cs typeface="Calibri"/>
              </a:rPr>
              <a:t>Madde 26 </a:t>
            </a:r>
            <a:r>
              <a:rPr lang="tr-TR" b="1" spc="-10" dirty="0">
                <a:cs typeface="Calibri"/>
              </a:rPr>
              <a:t>- Satış suretiyle çıkış </a:t>
            </a:r>
            <a:endParaRPr lang="tr-TR" b="1" spc="-10" dirty="0" smtClean="0">
              <a:cs typeface="Calibri"/>
            </a:endParaRPr>
          </a:p>
          <a:p>
            <a:pPr marL="12700" algn="just">
              <a:lnSpc>
                <a:spcPct val="100000"/>
              </a:lnSpc>
              <a:spcBef>
                <a:spcPts val="775"/>
              </a:spcBef>
              <a:spcAft>
                <a:spcPts val="800"/>
              </a:spcAft>
            </a:pPr>
            <a:r>
              <a:rPr lang="tr-TR" b="1" spc="-10" dirty="0" smtClean="0">
                <a:cs typeface="Calibri"/>
              </a:rPr>
              <a:t>Madde 27 </a:t>
            </a:r>
            <a:r>
              <a:rPr lang="tr-TR" b="1" spc="-10" dirty="0">
                <a:cs typeface="Calibri"/>
              </a:rPr>
              <a:t>- Kullanılmaz hâle gelme, yok olma veya sayım noksanı nedeniyle çıkış </a:t>
            </a:r>
            <a:endParaRPr lang="tr-TR" b="1" spc="-10" dirty="0" smtClean="0">
              <a:cs typeface="Calibri"/>
            </a:endParaRPr>
          </a:p>
          <a:p>
            <a:pPr marL="12700" algn="just">
              <a:lnSpc>
                <a:spcPct val="100000"/>
              </a:lnSpc>
              <a:spcBef>
                <a:spcPts val="775"/>
              </a:spcBef>
              <a:spcAft>
                <a:spcPts val="800"/>
              </a:spcAft>
            </a:pPr>
            <a:r>
              <a:rPr lang="tr-TR" b="1" spc="-10" dirty="0" smtClean="0">
                <a:cs typeface="Calibri"/>
              </a:rPr>
              <a:t>Madde 28 </a:t>
            </a:r>
            <a:r>
              <a:rPr lang="tr-TR" b="1" spc="-10" dirty="0">
                <a:cs typeface="Calibri"/>
              </a:rPr>
              <a:t>- Hurdaya ayırma nedeniyle çıkış </a:t>
            </a:r>
          </a:p>
        </p:txBody>
      </p:sp>
      <p:pic>
        <p:nvPicPr>
          <p:cNvPr id="6" name="Picture 2" descr="C:\Documents and Settings\Administrator\Local Settings\Temporary Internet Files\Content.IE5\A9R1JF1E\MC900279126[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24328" y="555526"/>
            <a:ext cx="1463595" cy="1145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8298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0" y="0"/>
            <a:ext cx="9144000" cy="555526"/>
          </a:xfrm>
          <a:solidFill>
            <a:schemeClr val="accent1">
              <a:lumMod val="75000"/>
            </a:schemeClr>
          </a:solidFill>
          <a:ln>
            <a:noFill/>
          </a:ln>
        </p:spPr>
        <p:txBody>
          <a:bodyPr>
            <a:normAutofit fontScale="90000"/>
          </a:bodyPr>
          <a:lstStyle/>
          <a:p>
            <a:r>
              <a:rPr lang="tr-TR" sz="3200" b="1" dirty="0" smtClean="0">
                <a:solidFill>
                  <a:schemeClr val="bg1">
                    <a:lumMod val="95000"/>
                  </a:schemeClr>
                </a:solidFill>
                <a:latin typeface="Calibri" pitchFamily="34" charset="0"/>
                <a:cs typeface="Calibri" pitchFamily="34" charset="0"/>
              </a:rPr>
              <a:t>TAŞINIR MAL YÖNETMELİĞİ</a:t>
            </a:r>
            <a:endParaRPr lang="tr-TR" sz="3200" b="1" dirty="0">
              <a:solidFill>
                <a:schemeClr val="bg1">
                  <a:lumMod val="95000"/>
                </a:schemeClr>
              </a:solidFill>
              <a:latin typeface="Calibri" pitchFamily="34" charset="0"/>
              <a:cs typeface="Calibri" pitchFamily="34" charset="0"/>
            </a:endParaRPr>
          </a:p>
        </p:txBody>
      </p:sp>
      <p:sp>
        <p:nvSpPr>
          <p:cNvPr id="3" name="Dikdörtgen 2"/>
          <p:cNvSpPr/>
          <p:nvPr/>
        </p:nvSpPr>
        <p:spPr>
          <a:xfrm>
            <a:off x="0" y="915566"/>
            <a:ext cx="8861055" cy="4371950"/>
          </a:xfrm>
          <a:prstGeom prst="rect">
            <a:avLst/>
          </a:prstGeom>
        </p:spPr>
        <p:txBody>
          <a:bodyPr/>
          <a:lstStyle/>
          <a:p>
            <a:endParaRPr lang="tr-TR" dirty="0"/>
          </a:p>
        </p:txBody>
      </p:sp>
      <p:sp>
        <p:nvSpPr>
          <p:cNvPr id="5" name="Dikdörtgen 4"/>
          <p:cNvSpPr/>
          <p:nvPr/>
        </p:nvSpPr>
        <p:spPr>
          <a:xfrm>
            <a:off x="179512" y="793943"/>
            <a:ext cx="7560840" cy="3770263"/>
          </a:xfrm>
          <a:prstGeom prst="rect">
            <a:avLst/>
          </a:prstGeom>
        </p:spPr>
        <p:txBody>
          <a:bodyPr wrap="square">
            <a:spAutoFit/>
          </a:bodyPr>
          <a:lstStyle/>
          <a:p>
            <a:pPr marL="12700" algn="just">
              <a:lnSpc>
                <a:spcPct val="100000"/>
              </a:lnSpc>
              <a:spcBef>
                <a:spcPts val="775"/>
              </a:spcBef>
              <a:spcAft>
                <a:spcPts val="1200"/>
              </a:spcAft>
            </a:pPr>
            <a:r>
              <a:rPr lang="tr-TR" sz="1900" b="1" spc="-10" dirty="0">
                <a:solidFill>
                  <a:srgbClr val="0070C0"/>
                </a:solidFill>
                <a:cs typeface="Calibri"/>
              </a:rPr>
              <a:t>Tüketim suretiyle çıkış </a:t>
            </a:r>
            <a:r>
              <a:rPr lang="tr-TR" sz="1900" b="1" spc="-10" dirty="0" smtClean="0">
                <a:solidFill>
                  <a:srgbClr val="0070C0"/>
                </a:solidFill>
                <a:cs typeface="Calibri"/>
              </a:rPr>
              <a:t>(Madde 22)</a:t>
            </a:r>
          </a:p>
          <a:p>
            <a:pPr marL="298450" indent="-285750" algn="just">
              <a:lnSpc>
                <a:spcPct val="100000"/>
              </a:lnSpc>
              <a:spcBef>
                <a:spcPts val="1200"/>
              </a:spcBef>
              <a:spcAft>
                <a:spcPts val="1200"/>
              </a:spcAft>
              <a:buFont typeface="Arial" panose="020B0604020202020204" pitchFamily="34" charset="0"/>
              <a:buChar char="•"/>
            </a:pPr>
            <a:r>
              <a:rPr lang="tr-TR" spc="-10" dirty="0">
                <a:cs typeface="Calibri"/>
              </a:rPr>
              <a:t>Tüketim malzemeleri, </a:t>
            </a:r>
            <a:r>
              <a:rPr lang="tr-TR" b="1" spc="-10" dirty="0">
                <a:cs typeface="Calibri"/>
              </a:rPr>
              <a:t>Taşınır İstek Belgesi</a:t>
            </a:r>
            <a:r>
              <a:rPr lang="tr-TR" spc="-10" dirty="0">
                <a:cs typeface="Calibri"/>
              </a:rPr>
              <a:t> karşılığında düzenlenecek </a:t>
            </a:r>
            <a:r>
              <a:rPr lang="tr-TR" b="1" spc="-10" dirty="0">
                <a:cs typeface="Calibri"/>
              </a:rPr>
              <a:t>Varlık İşlem Fişi</a:t>
            </a:r>
            <a:r>
              <a:rPr lang="tr-TR" spc="-10" dirty="0">
                <a:cs typeface="Calibri"/>
              </a:rPr>
              <a:t> ile çıkış kaydedilir. </a:t>
            </a:r>
            <a:r>
              <a:rPr lang="tr-TR" b="1" spc="-10" dirty="0">
                <a:cs typeface="Calibri"/>
              </a:rPr>
              <a:t>Ancak fiziki olarak ambara girişi olmadan doğrudan tüketimi yapılan taşınırların ilgilisine teslim edildiğine dair tutanak ve benzeri belge bulunması durumunda Varlık İşlem Fişi ile kayıtlardan çıkışında ayrıca Taşınır İstek Belgesi aranmaz.</a:t>
            </a:r>
            <a:r>
              <a:rPr lang="tr-TR" spc="-10" dirty="0">
                <a:cs typeface="Calibri"/>
              </a:rPr>
              <a:t> Satın alma ve iç imkânlarla üretim taleplerine ilişkin belgeler de dayanak belge olarak kabul edilir</a:t>
            </a:r>
            <a:r>
              <a:rPr lang="tr-TR" spc="-10" dirty="0" smtClean="0">
                <a:cs typeface="Calibri"/>
              </a:rPr>
              <a:t>.</a:t>
            </a:r>
          </a:p>
          <a:p>
            <a:pPr marL="298450" indent="-285750" algn="just">
              <a:lnSpc>
                <a:spcPct val="100000"/>
              </a:lnSpc>
              <a:spcBef>
                <a:spcPts val="1200"/>
              </a:spcBef>
              <a:spcAft>
                <a:spcPts val="1200"/>
              </a:spcAft>
              <a:buFont typeface="Arial" panose="020B0604020202020204" pitchFamily="34" charset="0"/>
              <a:buChar char="•"/>
            </a:pPr>
            <a:r>
              <a:rPr lang="tr-TR" spc="-10" dirty="0">
                <a:cs typeface="Calibri"/>
              </a:rPr>
              <a:t>Kamu idarelerinin iç imkânlarıyla kendi kullanımları için üretecekleri dayanıklı taşınırların üretiminde kullanılan taşınırlar için de </a:t>
            </a:r>
            <a:r>
              <a:rPr lang="tr-TR" spc="-10" dirty="0" smtClean="0">
                <a:cs typeface="Calibri"/>
              </a:rPr>
              <a:t>yukarıda yer alan hükümler </a:t>
            </a:r>
            <a:r>
              <a:rPr lang="tr-TR" spc="-10" dirty="0">
                <a:cs typeface="Calibri"/>
              </a:rPr>
              <a:t>uygulanır.</a:t>
            </a:r>
          </a:p>
        </p:txBody>
      </p:sp>
      <p:pic>
        <p:nvPicPr>
          <p:cNvPr id="7" name="Picture 2" descr="C:\Documents and Settings\Administrator\Local Settings\Temporary Internet Files\Content.IE5\A9R1JF1E\MC900279126[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24328" y="555527"/>
            <a:ext cx="1463595" cy="100811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Documents and Settings\Administrator\Local Settings\Temporary Internet Files\Content.IE5\A9R1JF1E\MC900279126[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98776" y="555526"/>
            <a:ext cx="1389147" cy="1145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3327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750"/>
                                        <p:tgtEl>
                                          <p:spTgt spid="7"/>
                                        </p:tgtEl>
                                      </p:cBhvr>
                                    </p:animEffect>
                                  </p:childTnLst>
                                </p:cTn>
                              </p:par>
                            </p:childTnLst>
                          </p:cTn>
                        </p:par>
                        <p:par>
                          <p:cTn id="8" fill="hold">
                            <p:stCondLst>
                              <p:cond delay="275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0" y="0"/>
            <a:ext cx="9144000" cy="555526"/>
          </a:xfrm>
          <a:solidFill>
            <a:schemeClr val="accent1">
              <a:lumMod val="75000"/>
            </a:schemeClr>
          </a:solidFill>
          <a:ln>
            <a:noFill/>
          </a:ln>
        </p:spPr>
        <p:txBody>
          <a:bodyPr>
            <a:normAutofit fontScale="90000"/>
          </a:bodyPr>
          <a:lstStyle/>
          <a:p>
            <a:r>
              <a:rPr lang="tr-TR" sz="3200" b="1" dirty="0" smtClean="0">
                <a:solidFill>
                  <a:schemeClr val="bg1">
                    <a:lumMod val="95000"/>
                  </a:schemeClr>
                </a:solidFill>
                <a:latin typeface="Calibri" pitchFamily="34" charset="0"/>
                <a:cs typeface="Calibri" pitchFamily="34" charset="0"/>
              </a:rPr>
              <a:t>TAŞINIR MAL YÖNETMELİĞİ</a:t>
            </a:r>
            <a:endParaRPr lang="tr-TR" sz="3200" b="1" dirty="0">
              <a:solidFill>
                <a:schemeClr val="bg1">
                  <a:lumMod val="95000"/>
                </a:schemeClr>
              </a:solidFill>
              <a:latin typeface="Calibri" pitchFamily="34" charset="0"/>
              <a:cs typeface="Calibri" pitchFamily="34" charset="0"/>
            </a:endParaRPr>
          </a:p>
        </p:txBody>
      </p:sp>
      <p:sp>
        <p:nvSpPr>
          <p:cNvPr id="3" name="Dikdörtgen 2"/>
          <p:cNvSpPr/>
          <p:nvPr/>
        </p:nvSpPr>
        <p:spPr>
          <a:xfrm>
            <a:off x="0" y="915566"/>
            <a:ext cx="8861055" cy="4371950"/>
          </a:xfrm>
          <a:prstGeom prst="rect">
            <a:avLst/>
          </a:prstGeom>
        </p:spPr>
        <p:txBody>
          <a:bodyPr/>
          <a:lstStyle/>
          <a:p>
            <a:endParaRPr lang="tr-TR" dirty="0"/>
          </a:p>
        </p:txBody>
      </p:sp>
      <p:sp>
        <p:nvSpPr>
          <p:cNvPr id="5" name="Dikdörtgen 4"/>
          <p:cNvSpPr/>
          <p:nvPr/>
        </p:nvSpPr>
        <p:spPr>
          <a:xfrm>
            <a:off x="179512" y="809332"/>
            <a:ext cx="7560840" cy="3216265"/>
          </a:xfrm>
          <a:prstGeom prst="rect">
            <a:avLst/>
          </a:prstGeom>
        </p:spPr>
        <p:txBody>
          <a:bodyPr wrap="square">
            <a:spAutoFit/>
          </a:bodyPr>
          <a:lstStyle/>
          <a:p>
            <a:pPr marL="12700" algn="just">
              <a:lnSpc>
                <a:spcPct val="100000"/>
              </a:lnSpc>
              <a:spcBef>
                <a:spcPts val="775"/>
              </a:spcBef>
              <a:spcAft>
                <a:spcPts val="1200"/>
              </a:spcAft>
            </a:pPr>
            <a:r>
              <a:rPr lang="tr-TR" sz="1900" b="1" spc="-10" dirty="0">
                <a:solidFill>
                  <a:srgbClr val="0070C0"/>
                </a:solidFill>
                <a:cs typeface="Calibri"/>
              </a:rPr>
              <a:t>Tüketim suretiyle çıkış </a:t>
            </a:r>
            <a:r>
              <a:rPr lang="tr-TR" sz="1900" b="1" spc="-10" dirty="0" smtClean="0">
                <a:solidFill>
                  <a:srgbClr val="0070C0"/>
                </a:solidFill>
                <a:cs typeface="Calibri"/>
              </a:rPr>
              <a:t>(Madde 22)</a:t>
            </a:r>
          </a:p>
          <a:p>
            <a:pPr marL="298450" indent="-285750" algn="just">
              <a:lnSpc>
                <a:spcPct val="100000"/>
              </a:lnSpc>
              <a:spcBef>
                <a:spcPts val="1200"/>
              </a:spcBef>
              <a:spcAft>
                <a:spcPts val="1200"/>
              </a:spcAft>
              <a:buFont typeface="Arial" panose="020B0604020202020204" pitchFamily="34" charset="0"/>
              <a:buChar char="•"/>
            </a:pPr>
            <a:r>
              <a:rPr lang="tr-TR" b="1" spc="-10" dirty="0">
                <a:cs typeface="Calibri"/>
              </a:rPr>
              <a:t>Varlık İşlem Fişi düzenlenmeden hiçbir şekilde tüketim malzemesi çıkışı yapılamaz</a:t>
            </a:r>
            <a:r>
              <a:rPr lang="tr-TR" b="1" spc="-10" dirty="0" smtClean="0">
                <a:cs typeface="Calibri"/>
              </a:rPr>
              <a:t>.</a:t>
            </a:r>
          </a:p>
          <a:p>
            <a:pPr marL="298450" indent="-285750" algn="just">
              <a:lnSpc>
                <a:spcPct val="100000"/>
              </a:lnSpc>
              <a:spcBef>
                <a:spcPts val="1200"/>
              </a:spcBef>
              <a:spcAft>
                <a:spcPts val="1200"/>
              </a:spcAft>
              <a:buFont typeface="Arial" panose="020B0604020202020204" pitchFamily="34" charset="0"/>
              <a:buChar char="•"/>
            </a:pPr>
            <a:r>
              <a:rPr lang="tr-TR" b="1" spc="-10" dirty="0">
                <a:cs typeface="Calibri"/>
              </a:rPr>
              <a:t>Tüketim malzemelerinin son kullanım tarihlerinin yaklaşması, proje bazlı malzeme alımları, diğer birimlere teslim edilmek üzere merkezi satın alma birimlerince tüketim malzemesi temin edilmesi gibi zorunlu ve işin niteliğinden kaynaklanan hâller dışında </a:t>
            </a:r>
            <a:r>
              <a:rPr lang="tr-TR" spc="-10" dirty="0">
                <a:cs typeface="Calibri"/>
              </a:rPr>
              <a:t>tüketim malzemelerinin çıkış kayıtları, ambarlara girişlerindeki öncelik sırası dikkate alınarak </a:t>
            </a:r>
            <a:r>
              <a:rPr lang="tr-TR" b="1" spc="-10" dirty="0">
                <a:cs typeface="Calibri"/>
              </a:rPr>
              <a:t>“ilk giren-ilk çıkar”</a:t>
            </a:r>
            <a:r>
              <a:rPr lang="tr-TR" spc="-10" dirty="0">
                <a:cs typeface="Calibri"/>
              </a:rPr>
              <a:t> esasına göre ve </a:t>
            </a:r>
            <a:r>
              <a:rPr lang="tr-TR" b="1" spc="-10" dirty="0">
                <a:cs typeface="Calibri"/>
              </a:rPr>
              <a:t>giriş bedelleri</a:t>
            </a:r>
            <a:r>
              <a:rPr lang="tr-TR" spc="-10" dirty="0">
                <a:cs typeface="Calibri"/>
              </a:rPr>
              <a:t> üzerinden yapılır.</a:t>
            </a:r>
          </a:p>
        </p:txBody>
      </p:sp>
      <p:pic>
        <p:nvPicPr>
          <p:cNvPr id="7" name="Picture 2" descr="C:\Documents and Settings\Administrator\Local Settings\Temporary Internet Files\Content.IE5\A9R1JF1E\MC900279126[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24328" y="555527"/>
            <a:ext cx="1463595" cy="100811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Documents and Settings\Administrator\Local Settings\Temporary Internet Files\Content.IE5\A9R1JF1E\MC900279126[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98776" y="555526"/>
            <a:ext cx="1389147" cy="1145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153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750"/>
                                        <p:tgtEl>
                                          <p:spTgt spid="7"/>
                                        </p:tgtEl>
                                      </p:cBhvr>
                                    </p:animEffect>
                                  </p:childTnLst>
                                </p:cTn>
                              </p:par>
                            </p:childTnLst>
                          </p:cTn>
                        </p:par>
                        <p:par>
                          <p:cTn id="8" fill="hold">
                            <p:stCondLst>
                              <p:cond delay="275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0" y="0"/>
            <a:ext cx="9144000" cy="555526"/>
          </a:xfrm>
          <a:solidFill>
            <a:schemeClr val="accent1">
              <a:lumMod val="75000"/>
            </a:schemeClr>
          </a:solidFill>
          <a:ln>
            <a:noFill/>
          </a:ln>
        </p:spPr>
        <p:txBody>
          <a:bodyPr>
            <a:normAutofit fontScale="90000"/>
          </a:bodyPr>
          <a:lstStyle/>
          <a:p>
            <a:r>
              <a:rPr lang="tr-TR" sz="3200" b="1" dirty="0" smtClean="0">
                <a:solidFill>
                  <a:schemeClr val="bg1">
                    <a:lumMod val="95000"/>
                  </a:schemeClr>
                </a:solidFill>
                <a:latin typeface="Calibri" pitchFamily="34" charset="0"/>
                <a:cs typeface="Calibri" pitchFamily="34" charset="0"/>
              </a:rPr>
              <a:t>TAŞINIR MAL YÖNETMELİĞİ</a:t>
            </a:r>
            <a:endParaRPr lang="tr-TR" sz="3200" b="1" dirty="0">
              <a:solidFill>
                <a:schemeClr val="bg1">
                  <a:lumMod val="95000"/>
                </a:schemeClr>
              </a:solidFill>
              <a:latin typeface="Calibri" pitchFamily="34" charset="0"/>
              <a:cs typeface="Calibri" pitchFamily="34" charset="0"/>
            </a:endParaRPr>
          </a:p>
        </p:txBody>
      </p:sp>
      <p:sp>
        <p:nvSpPr>
          <p:cNvPr id="3" name="Dikdörtgen 2"/>
          <p:cNvSpPr/>
          <p:nvPr/>
        </p:nvSpPr>
        <p:spPr>
          <a:xfrm>
            <a:off x="0" y="915566"/>
            <a:ext cx="8861055" cy="4371950"/>
          </a:xfrm>
          <a:prstGeom prst="rect">
            <a:avLst/>
          </a:prstGeom>
        </p:spPr>
        <p:txBody>
          <a:bodyPr/>
          <a:lstStyle/>
          <a:p>
            <a:endParaRPr lang="tr-TR" dirty="0"/>
          </a:p>
        </p:txBody>
      </p:sp>
      <p:sp>
        <p:nvSpPr>
          <p:cNvPr id="5" name="Dikdörtgen 4"/>
          <p:cNvSpPr/>
          <p:nvPr/>
        </p:nvSpPr>
        <p:spPr>
          <a:xfrm>
            <a:off x="179512" y="809332"/>
            <a:ext cx="7560840" cy="3801041"/>
          </a:xfrm>
          <a:prstGeom prst="rect">
            <a:avLst/>
          </a:prstGeom>
        </p:spPr>
        <p:txBody>
          <a:bodyPr wrap="square">
            <a:spAutoFit/>
          </a:bodyPr>
          <a:lstStyle/>
          <a:p>
            <a:pPr marL="12700" algn="just">
              <a:lnSpc>
                <a:spcPct val="100000"/>
              </a:lnSpc>
              <a:spcBef>
                <a:spcPts val="775"/>
              </a:spcBef>
              <a:spcAft>
                <a:spcPts val="1200"/>
              </a:spcAft>
            </a:pPr>
            <a:r>
              <a:rPr lang="tr-TR" sz="1900" b="1" spc="-10" dirty="0">
                <a:solidFill>
                  <a:srgbClr val="0070C0"/>
                </a:solidFill>
                <a:cs typeface="Calibri"/>
              </a:rPr>
              <a:t>Dayanıklı taşınırların kullanıma verilmesi </a:t>
            </a:r>
            <a:r>
              <a:rPr lang="tr-TR" sz="1900" b="1" spc="-10" dirty="0" smtClean="0">
                <a:solidFill>
                  <a:srgbClr val="0070C0"/>
                </a:solidFill>
                <a:cs typeface="Calibri"/>
              </a:rPr>
              <a:t>(Madde 23)</a:t>
            </a:r>
          </a:p>
          <a:p>
            <a:pPr marL="298450" indent="-285750" algn="just">
              <a:lnSpc>
                <a:spcPct val="100000"/>
              </a:lnSpc>
              <a:spcBef>
                <a:spcPts val="1200"/>
              </a:spcBef>
              <a:spcAft>
                <a:spcPts val="1200"/>
              </a:spcAft>
              <a:buFont typeface="Arial" panose="020B0604020202020204" pitchFamily="34" charset="0"/>
              <a:buChar char="•"/>
            </a:pPr>
            <a:r>
              <a:rPr lang="tr-TR" spc="-10" dirty="0">
                <a:cs typeface="Calibri"/>
              </a:rPr>
              <a:t>Tesis, taşıt ve iş makineleri haricindeki dayanıklı taşınırlar </a:t>
            </a:r>
            <a:r>
              <a:rPr lang="tr-TR" b="1" spc="-10" dirty="0">
                <a:cs typeface="Calibri"/>
              </a:rPr>
              <a:t>Taşınır İstek Belgesi</a:t>
            </a:r>
            <a:r>
              <a:rPr lang="tr-TR" spc="-10" dirty="0">
                <a:cs typeface="Calibri"/>
              </a:rPr>
              <a:t> düzenlenmek suretiyle talep edilir. Talep edilen dayanıklı taşınırlar ilgilisine uygun </a:t>
            </a:r>
            <a:r>
              <a:rPr lang="tr-TR" b="1" spc="-10" dirty="0">
                <a:cs typeface="Calibri"/>
              </a:rPr>
              <a:t>Taşınır Teslim Belgesi</a:t>
            </a:r>
            <a:r>
              <a:rPr lang="tr-TR" spc="-10" dirty="0">
                <a:cs typeface="Calibri"/>
              </a:rPr>
              <a:t> düzenlenerek kullanıma verilir</a:t>
            </a:r>
            <a:r>
              <a:rPr lang="tr-TR" spc="-10" dirty="0" smtClean="0">
                <a:cs typeface="Calibri"/>
              </a:rPr>
              <a:t>.</a:t>
            </a:r>
          </a:p>
          <a:p>
            <a:pPr marL="298450" indent="-285750" algn="just">
              <a:lnSpc>
                <a:spcPct val="100000"/>
              </a:lnSpc>
              <a:spcBef>
                <a:spcPts val="1200"/>
              </a:spcBef>
              <a:spcAft>
                <a:spcPts val="1200"/>
              </a:spcAft>
              <a:buFont typeface="Arial" panose="020B0604020202020204" pitchFamily="34" charset="0"/>
              <a:buChar char="•"/>
            </a:pPr>
            <a:r>
              <a:rPr lang="tr-TR" spc="-10" dirty="0">
                <a:cs typeface="Calibri"/>
              </a:rPr>
              <a:t>Kara taşıt ve iş makinelerinin yetkili makamın onayına istinaden yönetiminden sorumlu görevliye veya kullanıcısına verilmesinde ilgilisine uygun </a:t>
            </a:r>
            <a:r>
              <a:rPr lang="tr-TR" b="1" spc="-10" dirty="0">
                <a:cs typeface="Calibri"/>
              </a:rPr>
              <a:t>Taşınır Teslim Belgesi</a:t>
            </a:r>
            <a:r>
              <a:rPr lang="tr-TR" spc="-10" dirty="0">
                <a:cs typeface="Calibri"/>
              </a:rPr>
              <a:t> düzenlenir</a:t>
            </a:r>
            <a:r>
              <a:rPr lang="tr-TR" spc="-10" dirty="0" smtClean="0">
                <a:cs typeface="Calibri"/>
              </a:rPr>
              <a:t>.</a:t>
            </a:r>
          </a:p>
          <a:p>
            <a:pPr marL="298450" indent="-285750" algn="just">
              <a:lnSpc>
                <a:spcPct val="100000"/>
              </a:lnSpc>
              <a:spcBef>
                <a:spcPts val="1200"/>
              </a:spcBef>
              <a:spcAft>
                <a:spcPts val="1200"/>
              </a:spcAft>
              <a:buFont typeface="Arial" panose="020B0604020202020204" pitchFamily="34" charset="0"/>
              <a:buChar char="•"/>
            </a:pPr>
            <a:r>
              <a:rPr lang="tr-TR" b="1" spc="-10" dirty="0">
                <a:cs typeface="Calibri"/>
              </a:rPr>
              <a:t>Kütüphanelerde okuyucu ve araştırmacılara verilen kütüphane materyalleri Taşınır Teslim Belgesi düzenlenmeden idarelerin ödünç takip sistemleri ile takip edilir.</a:t>
            </a:r>
          </a:p>
        </p:txBody>
      </p:sp>
      <p:pic>
        <p:nvPicPr>
          <p:cNvPr id="7" name="Picture 2" descr="C:\Documents and Settings\Administrator\Local Settings\Temporary Internet Files\Content.IE5\A9R1JF1E\MC900279126[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24328" y="555527"/>
            <a:ext cx="1463595" cy="100811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Documents and Settings\Administrator\Local Settings\Temporary Internet Files\Content.IE5\A9R1JF1E\MC900279126[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98776" y="555526"/>
            <a:ext cx="1389147" cy="1145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3232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750"/>
                                        <p:tgtEl>
                                          <p:spTgt spid="7"/>
                                        </p:tgtEl>
                                      </p:cBhvr>
                                    </p:animEffect>
                                  </p:childTnLst>
                                </p:cTn>
                              </p:par>
                            </p:childTnLst>
                          </p:cTn>
                        </p:par>
                        <p:par>
                          <p:cTn id="8" fill="hold">
                            <p:stCondLst>
                              <p:cond delay="275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0" y="0"/>
            <a:ext cx="9144000" cy="555526"/>
          </a:xfrm>
          <a:solidFill>
            <a:schemeClr val="accent1">
              <a:lumMod val="75000"/>
            </a:schemeClr>
          </a:solidFill>
          <a:ln>
            <a:noFill/>
          </a:ln>
        </p:spPr>
        <p:txBody>
          <a:bodyPr>
            <a:normAutofit fontScale="90000"/>
          </a:bodyPr>
          <a:lstStyle/>
          <a:p>
            <a:r>
              <a:rPr lang="tr-TR" sz="3200" b="1" dirty="0" smtClean="0">
                <a:solidFill>
                  <a:schemeClr val="bg1">
                    <a:lumMod val="95000"/>
                  </a:schemeClr>
                </a:solidFill>
                <a:latin typeface="Calibri" pitchFamily="34" charset="0"/>
                <a:cs typeface="Calibri" pitchFamily="34" charset="0"/>
              </a:rPr>
              <a:t>TAŞINIR MAL YÖNETMELİĞİ</a:t>
            </a:r>
            <a:endParaRPr lang="tr-TR" sz="3200" b="1" dirty="0">
              <a:solidFill>
                <a:schemeClr val="bg1">
                  <a:lumMod val="95000"/>
                </a:schemeClr>
              </a:solidFill>
              <a:latin typeface="Calibri" pitchFamily="34" charset="0"/>
              <a:cs typeface="Calibri" pitchFamily="34" charset="0"/>
            </a:endParaRPr>
          </a:p>
        </p:txBody>
      </p:sp>
      <p:sp>
        <p:nvSpPr>
          <p:cNvPr id="3" name="Dikdörtgen 2"/>
          <p:cNvSpPr/>
          <p:nvPr/>
        </p:nvSpPr>
        <p:spPr>
          <a:xfrm>
            <a:off x="0" y="915566"/>
            <a:ext cx="8861055" cy="4371950"/>
          </a:xfrm>
          <a:prstGeom prst="rect">
            <a:avLst/>
          </a:prstGeom>
        </p:spPr>
        <p:txBody>
          <a:bodyPr/>
          <a:lstStyle/>
          <a:p>
            <a:endParaRPr lang="tr-TR" dirty="0"/>
          </a:p>
        </p:txBody>
      </p:sp>
      <p:sp>
        <p:nvSpPr>
          <p:cNvPr id="5" name="Dikdörtgen 4"/>
          <p:cNvSpPr/>
          <p:nvPr/>
        </p:nvSpPr>
        <p:spPr>
          <a:xfrm>
            <a:off x="179511" y="809332"/>
            <a:ext cx="8681544" cy="4078039"/>
          </a:xfrm>
          <a:prstGeom prst="rect">
            <a:avLst/>
          </a:prstGeom>
        </p:spPr>
        <p:txBody>
          <a:bodyPr wrap="square">
            <a:spAutoFit/>
          </a:bodyPr>
          <a:lstStyle/>
          <a:p>
            <a:pPr marL="12700" algn="just">
              <a:lnSpc>
                <a:spcPct val="100000"/>
              </a:lnSpc>
              <a:spcBef>
                <a:spcPts val="775"/>
              </a:spcBef>
              <a:spcAft>
                <a:spcPts val="1200"/>
              </a:spcAft>
            </a:pPr>
            <a:r>
              <a:rPr lang="tr-TR" b="1" spc="-10" dirty="0">
                <a:solidFill>
                  <a:srgbClr val="0070C0"/>
                </a:solidFill>
                <a:cs typeface="Calibri"/>
              </a:rPr>
              <a:t>Dayanıklı taşınırların kullanıma verilmesi </a:t>
            </a:r>
            <a:r>
              <a:rPr lang="tr-TR" b="1" spc="-10" dirty="0" smtClean="0">
                <a:solidFill>
                  <a:srgbClr val="0070C0"/>
                </a:solidFill>
                <a:cs typeface="Calibri"/>
              </a:rPr>
              <a:t>(Madde 23)</a:t>
            </a:r>
          </a:p>
          <a:p>
            <a:pPr marL="298450" indent="-285750" algn="just">
              <a:lnSpc>
                <a:spcPct val="100000"/>
              </a:lnSpc>
              <a:spcBef>
                <a:spcPts val="1200"/>
              </a:spcBef>
              <a:spcAft>
                <a:spcPts val="1200"/>
              </a:spcAft>
              <a:buFont typeface="Arial" panose="020B0604020202020204" pitchFamily="34" charset="0"/>
              <a:buChar char="•"/>
            </a:pPr>
            <a:r>
              <a:rPr lang="tr-TR" sz="1600" b="1" spc="-10" dirty="0">
                <a:cs typeface="Calibri"/>
              </a:rPr>
              <a:t>Taşınır Teslim Belgesine </a:t>
            </a:r>
            <a:r>
              <a:rPr lang="tr-TR" sz="1600" spc="-10" dirty="0">
                <a:cs typeface="Calibri"/>
              </a:rPr>
              <a:t>dayanılarak </a:t>
            </a:r>
            <a:r>
              <a:rPr lang="tr-TR" sz="1600" b="1" spc="-10" dirty="0">
                <a:cs typeface="Calibri"/>
              </a:rPr>
              <a:t>Dayanıklı Taşınırlar Defterine </a:t>
            </a:r>
            <a:r>
              <a:rPr lang="tr-TR" sz="1600" spc="-10" dirty="0">
                <a:cs typeface="Calibri"/>
              </a:rPr>
              <a:t>gerekli kayıtlar yapılır</a:t>
            </a:r>
            <a:r>
              <a:rPr lang="tr-TR" sz="1600" spc="-10" dirty="0" smtClean="0">
                <a:cs typeface="Calibri"/>
              </a:rPr>
              <a:t>.</a:t>
            </a:r>
          </a:p>
          <a:p>
            <a:pPr marL="298450" indent="-285750" algn="just">
              <a:lnSpc>
                <a:spcPct val="100000"/>
              </a:lnSpc>
              <a:spcBef>
                <a:spcPts val="1200"/>
              </a:spcBef>
              <a:spcAft>
                <a:spcPts val="1200"/>
              </a:spcAft>
              <a:buFont typeface="Arial" panose="020B0604020202020204" pitchFamily="34" charset="0"/>
              <a:buChar char="•"/>
            </a:pPr>
            <a:r>
              <a:rPr lang="tr-TR" sz="1600" spc="-10" dirty="0">
                <a:cs typeface="Calibri"/>
              </a:rPr>
              <a:t>Taşınırlar; oda, büro, bölüm, geçit, salon, atölye, garaj, servis ve bahçe gibi ortak kullanım alanlarına </a:t>
            </a:r>
            <a:r>
              <a:rPr lang="tr-TR" sz="1600" b="1" spc="-10" dirty="0">
                <a:cs typeface="Calibri"/>
              </a:rPr>
              <a:t>Dayanıklı Taşınırlar Listesi</a:t>
            </a:r>
            <a:r>
              <a:rPr lang="tr-TR" sz="1600" spc="-10" dirty="0">
                <a:cs typeface="Calibri"/>
              </a:rPr>
              <a:t> düzenlenmek ve istek yapan birim yetkilisinin ve/veya varsa ortak kullanım alanı sorumlusunun imzası alınmak suretiyle verilir</a:t>
            </a:r>
            <a:r>
              <a:rPr lang="tr-TR" sz="1600" spc="-10" dirty="0" smtClean="0">
                <a:cs typeface="Calibri"/>
              </a:rPr>
              <a:t>.</a:t>
            </a:r>
          </a:p>
          <a:p>
            <a:pPr marL="298450" indent="-285750" algn="just">
              <a:lnSpc>
                <a:spcPct val="100000"/>
              </a:lnSpc>
              <a:spcBef>
                <a:spcPts val="1200"/>
              </a:spcBef>
              <a:spcAft>
                <a:spcPts val="1200"/>
              </a:spcAft>
              <a:buFont typeface="Arial" panose="020B0604020202020204" pitchFamily="34" charset="0"/>
              <a:buChar char="•"/>
            </a:pPr>
            <a:r>
              <a:rPr lang="tr-TR" sz="1600" b="1" spc="-10" dirty="0">
                <a:cs typeface="Calibri"/>
              </a:rPr>
              <a:t>Kamu görevlisi olmayan kişiler ile tüzel kişilerin</a:t>
            </a:r>
            <a:r>
              <a:rPr lang="tr-TR" sz="1600" spc="-10" dirty="0">
                <a:cs typeface="Calibri"/>
              </a:rPr>
              <a:t> kullanımına verilen dayanıklı taşınırlar, </a:t>
            </a:r>
            <a:r>
              <a:rPr lang="tr-TR" sz="1600" b="1" spc="-10" dirty="0">
                <a:cs typeface="Calibri"/>
              </a:rPr>
              <a:t>koordinasyondan sorumlu birimin ortak kullanımına </a:t>
            </a:r>
            <a:r>
              <a:rPr lang="tr-TR" sz="1600" spc="-10" dirty="0">
                <a:cs typeface="Calibri"/>
              </a:rPr>
              <a:t>verilir ve ilgilisine tutanakla teslim edilir. Koordinasyon birimi bu taşınırların takibinden sorumludur</a:t>
            </a:r>
            <a:r>
              <a:rPr lang="tr-TR" sz="1600" spc="-10" dirty="0" smtClean="0">
                <a:cs typeface="Calibri"/>
              </a:rPr>
              <a:t>.</a:t>
            </a:r>
          </a:p>
          <a:p>
            <a:pPr marL="298450" indent="-285750" algn="just">
              <a:lnSpc>
                <a:spcPct val="100000"/>
              </a:lnSpc>
              <a:spcBef>
                <a:spcPts val="1200"/>
              </a:spcBef>
              <a:spcAft>
                <a:spcPts val="1200"/>
              </a:spcAft>
              <a:buFont typeface="Arial" panose="020B0604020202020204" pitchFamily="34" charset="0"/>
              <a:buChar char="•"/>
            </a:pPr>
            <a:r>
              <a:rPr lang="tr-TR" sz="1600" b="1" spc="-10" dirty="0">
                <a:cs typeface="Calibri"/>
              </a:rPr>
              <a:t>Etkinliklerde kullanılmak üzere</a:t>
            </a:r>
            <a:r>
              <a:rPr lang="tr-TR" sz="1600" spc="-10" dirty="0">
                <a:cs typeface="Calibri"/>
              </a:rPr>
              <a:t> tahsis edilen dayanıklı taşınırlar için </a:t>
            </a:r>
            <a:r>
              <a:rPr lang="tr-TR" sz="1600" b="1" spc="-10" dirty="0">
                <a:cs typeface="Calibri"/>
              </a:rPr>
              <a:t>koordinasyondan sorumlu idare personeli adına</a:t>
            </a:r>
            <a:r>
              <a:rPr lang="tr-TR" sz="1600" spc="-10" dirty="0">
                <a:cs typeface="Calibri"/>
              </a:rPr>
              <a:t> </a:t>
            </a:r>
            <a:r>
              <a:rPr lang="tr-TR" sz="1600" b="1" spc="-10" dirty="0">
                <a:cs typeface="Calibri"/>
              </a:rPr>
              <a:t>Taşınır Teslim Belgesi</a:t>
            </a:r>
            <a:r>
              <a:rPr lang="tr-TR" sz="1600" spc="-10" dirty="0">
                <a:cs typeface="Calibri"/>
              </a:rPr>
              <a:t> düzenlenir. İlgili personel, kendisine teslim edilen taşınırların takip ve muhafazasından sorumludur</a:t>
            </a:r>
            <a:r>
              <a:rPr lang="tr-TR" sz="1600" spc="-10" dirty="0" smtClean="0">
                <a:cs typeface="Calibri"/>
              </a:rPr>
              <a:t>.</a:t>
            </a:r>
          </a:p>
        </p:txBody>
      </p:sp>
      <p:pic>
        <p:nvPicPr>
          <p:cNvPr id="7" name="Picture 2" descr="C:\Documents and Settings\Administrator\Local Settings\Temporary Internet Files\Content.IE5\A9R1JF1E\MC900279126[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24328" y="555527"/>
            <a:ext cx="1463595" cy="100811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Documents and Settings\Administrator\Local Settings\Temporary Internet Files\Content.IE5\A9R1JF1E\MC900279126[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98776" y="555526"/>
            <a:ext cx="1389147" cy="1145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1480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750"/>
                                        <p:tgtEl>
                                          <p:spTgt spid="7"/>
                                        </p:tgtEl>
                                      </p:cBhvr>
                                    </p:animEffect>
                                  </p:childTnLst>
                                </p:cTn>
                              </p:par>
                            </p:childTnLst>
                          </p:cTn>
                        </p:par>
                        <p:par>
                          <p:cTn id="8" fill="hold">
                            <p:stCondLst>
                              <p:cond delay="275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0" y="-20538"/>
            <a:ext cx="9144000" cy="576064"/>
          </a:xfrm>
          <a:solidFill>
            <a:schemeClr val="accent1">
              <a:lumMod val="75000"/>
            </a:schemeClr>
          </a:solidFill>
          <a:ln>
            <a:noFill/>
          </a:ln>
        </p:spPr>
        <p:txBody>
          <a:bodyPr vert="horz" lIns="91440" tIns="45720" rIns="91440" bIns="45720" rtlCol="0" anchor="ctr">
            <a:noAutofit/>
          </a:bodyPr>
          <a:lstStyle/>
          <a:p>
            <a:r>
              <a:rPr lang="tr-TR" sz="2900" b="1" dirty="0" smtClean="0">
                <a:solidFill>
                  <a:schemeClr val="bg1">
                    <a:lumMod val="95000"/>
                  </a:schemeClr>
                </a:solidFill>
                <a:latin typeface="Calibri" pitchFamily="34" charset="0"/>
                <a:cs typeface="Calibri" pitchFamily="34" charset="0"/>
              </a:rPr>
              <a:t>TEBLİĞLER</a:t>
            </a:r>
            <a:endParaRPr lang="tr-TR" sz="2900" b="1" dirty="0">
              <a:solidFill>
                <a:schemeClr val="bg1">
                  <a:lumMod val="95000"/>
                </a:schemeClr>
              </a:solidFill>
              <a:latin typeface="Calibri" pitchFamily="34" charset="0"/>
              <a:cs typeface="Calibri" pitchFamily="34" charset="0"/>
            </a:endParaRPr>
          </a:p>
        </p:txBody>
      </p:sp>
      <p:sp>
        <p:nvSpPr>
          <p:cNvPr id="24" name="Dikdörtgen 23"/>
          <p:cNvSpPr/>
          <p:nvPr/>
        </p:nvSpPr>
        <p:spPr>
          <a:xfrm>
            <a:off x="251520" y="771550"/>
            <a:ext cx="7347257" cy="4570482"/>
          </a:xfrm>
          <a:prstGeom prst="rect">
            <a:avLst/>
          </a:prstGeom>
        </p:spPr>
        <p:txBody>
          <a:bodyPr wrap="square">
            <a:spAutoFit/>
          </a:bodyPr>
          <a:lstStyle/>
          <a:p>
            <a:pPr algn="just">
              <a:lnSpc>
                <a:spcPct val="150000"/>
              </a:lnSpc>
              <a:spcAft>
                <a:spcPts val="1800"/>
              </a:spcAft>
              <a:defRPr/>
            </a:pPr>
            <a:endParaRPr lang="tr-TR" dirty="0"/>
          </a:p>
          <a:p>
            <a:pPr marL="285750" indent="-285750" algn="just">
              <a:lnSpc>
                <a:spcPct val="150000"/>
              </a:lnSpc>
              <a:spcAft>
                <a:spcPts val="1800"/>
              </a:spcAft>
              <a:buFont typeface="Wingdings" panose="05000000000000000000" pitchFamily="2" charset="2"/>
              <a:buChar char="v"/>
              <a:defRPr/>
            </a:pPr>
            <a:endParaRPr kumimoji="0" lang="tr-TR" sz="1800" b="1" i="0" u="none" strike="noStrike" kern="1200" cap="none" spc="0" normalizeH="0" baseline="0" noProof="0" dirty="0" smtClean="0">
              <a:ln>
                <a:noFill/>
              </a:ln>
              <a:solidFill>
                <a:srgbClr val="39639D">
                  <a:lumMod val="75000"/>
                </a:srgbClr>
              </a:solidFill>
              <a:effectLst/>
              <a:uLnTx/>
              <a:uFillTx/>
              <a:latin typeface="Calibri"/>
              <a:ea typeface="+mn-ea"/>
              <a:cs typeface="Calibri" pitchFamily="34" charset="0"/>
            </a:endParaRPr>
          </a:p>
          <a:p>
            <a:pPr marL="0" marR="0" lvl="0" indent="0" algn="just" defTabSz="914400" rtl="0" eaLnBrk="1" fontAlgn="auto" latinLnBrk="0" hangingPunct="1">
              <a:lnSpc>
                <a:spcPct val="150000"/>
              </a:lnSpc>
              <a:spcBef>
                <a:spcPts val="0"/>
              </a:spcBef>
              <a:spcAft>
                <a:spcPts val="1800"/>
              </a:spcAft>
              <a:buClrTx/>
              <a:buSzTx/>
              <a:buFontTx/>
              <a:buNone/>
              <a:tabLst/>
              <a:defRPr/>
            </a:pPr>
            <a:endParaRPr lang="tr-TR" b="1" dirty="0">
              <a:solidFill>
                <a:srgbClr val="39639D">
                  <a:lumMod val="75000"/>
                </a:srgbClr>
              </a:solidFill>
              <a:latin typeface="Calibri"/>
              <a:cs typeface="Calibri" pitchFamily="34" charset="0"/>
            </a:endParaRPr>
          </a:p>
          <a:p>
            <a:pPr marL="0" marR="0" lvl="0" indent="0" algn="just" defTabSz="914400" rtl="0" eaLnBrk="1" fontAlgn="auto" latinLnBrk="0" hangingPunct="1">
              <a:lnSpc>
                <a:spcPct val="150000"/>
              </a:lnSpc>
              <a:spcBef>
                <a:spcPts val="0"/>
              </a:spcBef>
              <a:spcAft>
                <a:spcPts val="1800"/>
              </a:spcAft>
              <a:buClrTx/>
              <a:buSzTx/>
              <a:buFontTx/>
              <a:buNone/>
              <a:tabLst/>
              <a:defRPr/>
            </a:pPr>
            <a:endParaRPr lang="tr-TR" sz="1400" b="1" dirty="0" smtClean="0">
              <a:solidFill>
                <a:srgbClr val="39639D">
                  <a:lumMod val="75000"/>
                </a:srgbClr>
              </a:solidFill>
              <a:latin typeface="Calibri"/>
              <a:ea typeface="Dotum" pitchFamily="34" charset="-127"/>
              <a:cs typeface="Calibri" pitchFamily="34" charset="0"/>
            </a:endParaRPr>
          </a:p>
          <a:p>
            <a:pPr marL="0" marR="0" lvl="0" indent="0" algn="just" defTabSz="914400" rtl="0" eaLnBrk="1" fontAlgn="auto" latinLnBrk="0" hangingPunct="1">
              <a:lnSpc>
                <a:spcPct val="150000"/>
              </a:lnSpc>
              <a:spcBef>
                <a:spcPts val="0"/>
              </a:spcBef>
              <a:spcAft>
                <a:spcPts val="1800"/>
              </a:spcAft>
              <a:buClrTx/>
              <a:buSzTx/>
              <a:buFontTx/>
              <a:buNone/>
              <a:tabLst/>
              <a:defRPr/>
            </a:pPr>
            <a:endParaRPr lang="tr-TR" sz="1400" b="1" dirty="0">
              <a:solidFill>
                <a:srgbClr val="39639D">
                  <a:lumMod val="75000"/>
                </a:srgbClr>
              </a:solidFill>
              <a:latin typeface="Calibri"/>
              <a:ea typeface="Dotum" pitchFamily="34" charset="-127"/>
              <a:cs typeface="Calibri" pitchFamily="34" charset="0"/>
            </a:endParaRPr>
          </a:p>
          <a:p>
            <a:pPr marL="0" marR="0" lvl="0" indent="0" algn="just" defTabSz="914400" rtl="0" eaLnBrk="1" fontAlgn="auto" latinLnBrk="0" hangingPunct="1">
              <a:lnSpc>
                <a:spcPct val="150000"/>
              </a:lnSpc>
              <a:spcBef>
                <a:spcPts val="0"/>
              </a:spcBef>
              <a:spcAft>
                <a:spcPts val="1800"/>
              </a:spcAft>
              <a:buClrTx/>
              <a:buSzTx/>
              <a:buFontTx/>
              <a:buNone/>
              <a:tabLst/>
              <a:defRPr/>
            </a:pPr>
            <a:endParaRPr lang="tr-TR" sz="1400" dirty="0">
              <a:solidFill>
                <a:srgbClr val="C0504D">
                  <a:lumMod val="75000"/>
                </a:srgbClr>
              </a:solidFill>
              <a:latin typeface="Calibri"/>
              <a:ea typeface="Dotum" pitchFamily="34" charset="-127"/>
              <a:cs typeface="Calibri" pitchFamily="34" charset="0"/>
            </a:endParaRPr>
          </a:p>
          <a:p>
            <a:pPr marL="355600" marR="0" lvl="1" indent="-173038" algn="just" defTabSz="914400" rtl="0" eaLnBrk="1" fontAlgn="auto" latinLnBrk="0" hangingPunct="1">
              <a:lnSpc>
                <a:spcPct val="150000"/>
              </a:lnSpc>
              <a:spcBef>
                <a:spcPts val="0"/>
              </a:spcBef>
              <a:spcAft>
                <a:spcPts val="1800"/>
              </a:spcAft>
              <a:buClrTx/>
              <a:buSzTx/>
              <a:buFontTx/>
              <a:buChar char="-"/>
              <a:tabLst/>
              <a:defRPr/>
            </a:pPr>
            <a:endParaRPr kumimoji="0" lang="tr-TR" sz="1400" b="0" i="0" u="none" strike="noStrike" kern="1200" cap="none" spc="0" normalizeH="0" baseline="0" noProof="0" dirty="0" smtClean="0">
              <a:ln>
                <a:noFill/>
              </a:ln>
              <a:solidFill>
                <a:srgbClr val="C0504D">
                  <a:lumMod val="75000"/>
                </a:srgbClr>
              </a:solidFill>
              <a:effectLst/>
              <a:uLnTx/>
              <a:uFillTx/>
              <a:latin typeface="Calibri"/>
              <a:ea typeface="Dotum" pitchFamily="34" charset="-127"/>
              <a:cs typeface="Calibri" pitchFamily="34" charset="0"/>
            </a:endParaRPr>
          </a:p>
          <a:p>
            <a:pPr marL="355600" marR="0" lvl="1" indent="-173038" algn="just" defTabSz="914400" rtl="0" eaLnBrk="1" fontAlgn="auto" latinLnBrk="0" hangingPunct="1">
              <a:lnSpc>
                <a:spcPct val="150000"/>
              </a:lnSpc>
              <a:spcBef>
                <a:spcPts val="0"/>
              </a:spcBef>
              <a:spcAft>
                <a:spcPts val="1800"/>
              </a:spcAft>
              <a:buClrTx/>
              <a:buSzTx/>
              <a:buFontTx/>
              <a:buChar char="-"/>
              <a:tabLst/>
              <a:defRPr/>
            </a:pPr>
            <a:endParaRPr kumimoji="0" lang="tr-TR" sz="1400" b="0" i="0" u="none" strike="noStrike" kern="1200" cap="none" spc="0" normalizeH="0" baseline="0" noProof="0" dirty="0">
              <a:ln>
                <a:noFill/>
              </a:ln>
              <a:solidFill>
                <a:srgbClr val="C0504D">
                  <a:lumMod val="75000"/>
                </a:srgbClr>
              </a:solidFill>
              <a:effectLst/>
              <a:uLnTx/>
              <a:uFillTx/>
              <a:latin typeface="Calibri"/>
              <a:ea typeface="Dotum" pitchFamily="34" charset="-127"/>
              <a:cs typeface="Calibri" pitchFamily="34" charset="0"/>
            </a:endParaRPr>
          </a:p>
        </p:txBody>
      </p:sp>
      <p:pic>
        <p:nvPicPr>
          <p:cNvPr id="25" name="Picture 2" descr="C:\Documents and Settings\Administrator\Local Settings\Temporary Internet Files\Content.IE5\A9R1JF1E\MC900279126[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98776" y="555526"/>
            <a:ext cx="1389147" cy="1145449"/>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179512" y="843558"/>
            <a:ext cx="7419263" cy="3666645"/>
          </a:xfrm>
          <a:prstGeom prst="rect">
            <a:avLst/>
          </a:prstGeom>
        </p:spPr>
        <p:txBody>
          <a:bodyPr wrap="square">
            <a:spAutoFit/>
          </a:bodyPr>
          <a:lstStyle/>
          <a:p>
            <a:pPr indent="449580" algn="just">
              <a:lnSpc>
                <a:spcPct val="115000"/>
              </a:lnSpc>
              <a:spcAft>
                <a:spcPts val="1000"/>
              </a:spcAft>
            </a:pPr>
            <a:endParaRPr lang="tr-TR" sz="16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indent="449580" algn="just">
              <a:lnSpc>
                <a:spcPct val="115000"/>
              </a:lnSpc>
              <a:spcAft>
                <a:spcPts val="1000"/>
              </a:spcAft>
            </a:pPr>
            <a:endParaRPr lang="tr-TR" sz="1600" dirty="0">
              <a:latin typeface="Times New Roman" panose="02020603050405020304" pitchFamily="18" charset="0"/>
              <a:ea typeface="Calibri" panose="020F0502020204030204" pitchFamily="34" charset="0"/>
              <a:cs typeface="Times New Roman" panose="02020603050405020304" pitchFamily="18" charset="0"/>
            </a:endParaRPr>
          </a:p>
          <a:p>
            <a:pPr indent="449580" algn="just">
              <a:lnSpc>
                <a:spcPct val="115000"/>
              </a:lnSpc>
              <a:spcAft>
                <a:spcPts val="1000"/>
              </a:spcAft>
            </a:pPr>
            <a:endParaRPr lang="tr-TR" sz="16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49580" algn="just">
              <a:lnSpc>
                <a:spcPct val="115000"/>
              </a:lnSpc>
              <a:spcAft>
                <a:spcPts val="1000"/>
              </a:spcAft>
            </a:pPr>
            <a:endParaRPr lang="tr-TR" sz="1600" dirty="0" smtClean="0">
              <a:latin typeface="Times New Roman" panose="02020603050405020304" pitchFamily="18" charset="0"/>
              <a:ea typeface="Calibri" panose="020F0502020204030204" pitchFamily="34" charset="0"/>
              <a:cs typeface="Times New Roman" panose="02020603050405020304" pitchFamily="18" charset="0"/>
            </a:endParaRPr>
          </a:p>
          <a:p>
            <a:pPr indent="449580" algn="just">
              <a:lnSpc>
                <a:spcPct val="115000"/>
              </a:lnSpc>
              <a:spcAft>
                <a:spcPts val="1000"/>
              </a:spcAft>
            </a:pPr>
            <a:endParaRPr lang="tr-TR" sz="16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49580" algn="just">
              <a:lnSpc>
                <a:spcPct val="115000"/>
              </a:lnSpc>
              <a:spcAft>
                <a:spcPts val="1000"/>
              </a:spcAft>
            </a:pPr>
            <a:endParaRPr lang="tr-TR" sz="1600" dirty="0" smtClean="0">
              <a:latin typeface="Times New Roman" panose="02020603050405020304" pitchFamily="18" charset="0"/>
              <a:ea typeface="Calibri" panose="020F0502020204030204" pitchFamily="34" charset="0"/>
              <a:cs typeface="Times New Roman" panose="02020603050405020304" pitchFamily="18" charset="0"/>
            </a:endParaRPr>
          </a:p>
          <a:p>
            <a:pPr indent="449580" algn="just">
              <a:lnSpc>
                <a:spcPct val="115000"/>
              </a:lnSpc>
              <a:spcAft>
                <a:spcPts val="1000"/>
              </a:spcAft>
            </a:pPr>
            <a:endParaRPr lang="tr-TR" sz="16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49580" algn="just">
              <a:lnSpc>
                <a:spcPct val="115000"/>
              </a:lnSpc>
              <a:spcAft>
                <a:spcPts val="1000"/>
              </a:spcAft>
            </a:pPr>
            <a:endParaRPr lang="tr-TR" sz="1600" dirty="0" smtClean="0">
              <a:latin typeface="Times New Roman" panose="02020603050405020304" pitchFamily="18" charset="0"/>
              <a:ea typeface="Calibri" panose="020F0502020204030204" pitchFamily="34" charset="0"/>
              <a:cs typeface="Times New Roman" panose="02020603050405020304" pitchFamily="18" charset="0"/>
            </a:endParaRPr>
          </a:p>
          <a:p>
            <a:pPr indent="449580" algn="just">
              <a:lnSpc>
                <a:spcPct val="115000"/>
              </a:lnSpc>
              <a:spcAft>
                <a:spcPts val="1000"/>
              </a:spcAft>
            </a:pP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Dikdörtgen 5"/>
          <p:cNvSpPr/>
          <p:nvPr/>
        </p:nvSpPr>
        <p:spPr>
          <a:xfrm>
            <a:off x="179512" y="757583"/>
            <a:ext cx="7491270" cy="6117059"/>
          </a:xfrm>
          <a:prstGeom prst="rect">
            <a:avLst/>
          </a:prstGeom>
        </p:spPr>
        <p:txBody>
          <a:bodyPr wrap="square">
            <a:spAutoFit/>
          </a:bodyPr>
          <a:lstStyle/>
          <a:p>
            <a:pPr algn="just">
              <a:lnSpc>
                <a:spcPct val="150000"/>
              </a:lnSpc>
              <a:spcAft>
                <a:spcPts val="1800"/>
              </a:spcAft>
              <a:defRPr/>
            </a:pPr>
            <a:r>
              <a:rPr lang="tr-TR" sz="1250" b="1" dirty="0" smtClean="0">
                <a:solidFill>
                  <a:srgbClr val="0070C0"/>
                </a:solidFill>
              </a:rPr>
              <a:t>C) MUHASEBAT </a:t>
            </a:r>
            <a:r>
              <a:rPr lang="tr-TR" sz="1250" b="1" dirty="0">
                <a:solidFill>
                  <a:srgbClr val="0070C0"/>
                </a:solidFill>
              </a:rPr>
              <a:t>GENEL MÜDÜRLÜĞÜ GENEL TEBLİĞİ (SIRA NO: 32) TAŞINIRLARIN GEÇİCİ TAHSİSİ (</a:t>
            </a:r>
            <a:r>
              <a:rPr lang="tr-TR" sz="1250" b="1" dirty="0" smtClean="0">
                <a:solidFill>
                  <a:srgbClr val="0070C0"/>
                </a:solidFill>
              </a:rPr>
              <a:t>19/12/2010 tarihli </a:t>
            </a:r>
            <a:r>
              <a:rPr lang="tr-TR" sz="1250" b="1" dirty="0">
                <a:solidFill>
                  <a:srgbClr val="0070C0"/>
                </a:solidFill>
              </a:rPr>
              <a:t>ve 27790 sayılı Resmî </a:t>
            </a:r>
            <a:r>
              <a:rPr lang="tr-TR" sz="1250" b="1" dirty="0" smtClean="0">
                <a:solidFill>
                  <a:srgbClr val="0070C0"/>
                </a:solidFill>
              </a:rPr>
              <a:t>Gazete)</a:t>
            </a:r>
            <a:endParaRPr lang="tr-TR" sz="1250" b="1" dirty="0">
              <a:solidFill>
                <a:srgbClr val="0070C0"/>
              </a:solidFill>
            </a:endParaRPr>
          </a:p>
          <a:p>
            <a:pPr algn="just">
              <a:lnSpc>
                <a:spcPct val="150000"/>
              </a:lnSpc>
              <a:spcAft>
                <a:spcPts val="1800"/>
              </a:spcAft>
              <a:defRPr/>
            </a:pPr>
            <a:r>
              <a:rPr lang="tr-TR" sz="1250" dirty="0"/>
              <a:t>Bu Tebliğ, </a:t>
            </a:r>
            <a:r>
              <a:rPr lang="tr-TR" sz="1250" dirty="0" smtClean="0"/>
              <a:t>Taşınır </a:t>
            </a:r>
            <a:r>
              <a:rPr lang="tr-TR" sz="1250" dirty="0"/>
              <a:t>Mal Yönetmeliğinin 31 inci maddesinin </a:t>
            </a:r>
            <a:r>
              <a:rPr lang="tr-TR" sz="1250" dirty="0" smtClean="0"/>
              <a:t>04/05/2010 </a:t>
            </a:r>
            <a:r>
              <a:rPr lang="tr-TR" sz="1250" dirty="0"/>
              <a:t>tarih ve 2010/504 sayılı Kararla değişik beşinci fıkrası hükmüne dayanılarak, genel yönetim kapsamındaki kamu idarelerinin sahip oldukları taşınırların diğer kamu idarelerine geçici olarak tahsisine ilişkin esas ve usullerin belirlenmesi amacıyla hazırlanmıştır.</a:t>
            </a:r>
            <a:endParaRPr lang="tr-TR" sz="1250" dirty="0" smtClean="0"/>
          </a:p>
          <a:p>
            <a:pPr algn="just">
              <a:lnSpc>
                <a:spcPct val="150000"/>
              </a:lnSpc>
              <a:spcAft>
                <a:spcPts val="1800"/>
              </a:spcAft>
              <a:defRPr/>
            </a:pPr>
            <a:r>
              <a:rPr lang="tr-TR" sz="1250" b="1" dirty="0" smtClean="0">
                <a:solidFill>
                  <a:srgbClr val="0070C0"/>
                </a:solidFill>
              </a:rPr>
              <a:t>D) </a:t>
            </a:r>
            <a:r>
              <a:rPr lang="tr-TR" sz="1250" b="1" dirty="0">
                <a:solidFill>
                  <a:srgbClr val="0070C0"/>
                </a:solidFill>
              </a:rPr>
              <a:t>MUHASEBAT GENEL MÜDÜRLÜĞÜ GENEL TEBLİĞİ (SIRA NO: 39) TAŞINIR MAL KAPSAMINDAKİ TESİSLER VE DETAY KODLARI (31/12/2014 tarihli ve 29222 sayılı Resmî Gazete)</a:t>
            </a:r>
          </a:p>
          <a:p>
            <a:pPr algn="just">
              <a:lnSpc>
                <a:spcPct val="150000"/>
              </a:lnSpc>
              <a:spcAft>
                <a:spcPts val="1800"/>
              </a:spcAft>
              <a:defRPr/>
            </a:pPr>
            <a:r>
              <a:rPr lang="tr-TR" sz="1250" dirty="0"/>
              <a:t>Bu Tebliğ; 253-Tesis, Makine ve Cihazlar ana hesabı bazında düzenlenen mali tablolarda taşınır ve taşınmaz mal ayrımının yapılabilmesini temin bakımından, genel yönetim kapsamındaki kamu idarelerinin muhasebe hesap planında yer alan “253-Tesis, Makine ve Cihazlar” ana hesabının yalnızca taşınır malları kapsayacak şekilde yeniden sınıflandırılması ve taşınır mal kapsamındaki tesislere ilişkin taşınır II </a:t>
            </a:r>
            <a:r>
              <a:rPr lang="tr-TR" sz="1250" dirty="0" err="1"/>
              <a:t>nci</a:t>
            </a:r>
            <a:r>
              <a:rPr lang="tr-TR" sz="1250" dirty="0"/>
              <a:t> düzey kodları ve alt detay kodlarının belirlenmesi amacıyla hazırlanmıştır.</a:t>
            </a:r>
          </a:p>
          <a:p>
            <a:pPr algn="just">
              <a:lnSpc>
                <a:spcPct val="150000"/>
              </a:lnSpc>
              <a:spcAft>
                <a:spcPts val="1800"/>
              </a:spcAft>
              <a:defRPr/>
            </a:pPr>
            <a:endParaRPr lang="tr-TR" sz="1500" dirty="0"/>
          </a:p>
          <a:p>
            <a:pPr algn="just">
              <a:lnSpc>
                <a:spcPct val="150000"/>
              </a:lnSpc>
              <a:spcAft>
                <a:spcPts val="1800"/>
              </a:spcAft>
              <a:defRPr/>
            </a:pPr>
            <a:endParaRPr lang="tr-TR" dirty="0" smtClean="0"/>
          </a:p>
          <a:p>
            <a:pPr algn="just">
              <a:lnSpc>
                <a:spcPct val="150000"/>
              </a:lnSpc>
              <a:spcAft>
                <a:spcPts val="1800"/>
              </a:spcAft>
              <a:defRPr/>
            </a:pPr>
            <a:endParaRPr lang="tr-TR" dirty="0"/>
          </a:p>
        </p:txBody>
      </p:sp>
    </p:spTree>
    <p:extLst>
      <p:ext uri="{BB962C8B-B14F-4D97-AF65-F5344CB8AC3E}">
        <p14:creationId xmlns:p14="http://schemas.microsoft.com/office/powerpoint/2010/main" val="3130763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nodePh="1">
                                  <p:stCondLst>
                                    <p:cond delay="0"/>
                                  </p:stCondLst>
                                  <p:endCondLst>
                                    <p:cond evt="begin" delay="0">
                                      <p:tn val="5"/>
                                    </p:cond>
                                  </p:endCondLst>
                                  <p:childTnLst>
                                    <p:set>
                                      <p:cBhvr>
                                        <p:cTn id="6" dur="1" fill="hold">
                                          <p:stCondLst>
                                            <p:cond delay="0"/>
                                          </p:stCondLst>
                                        </p:cTn>
                                        <p:tgtEl>
                                          <p:spTgt spid="24"/>
                                        </p:tgtEl>
                                        <p:attrNameLst>
                                          <p:attrName>style.visibility</p:attrName>
                                        </p:attrNameLst>
                                      </p:cBhvr>
                                      <p:to>
                                        <p:strVal val="visible"/>
                                      </p:to>
                                    </p:set>
                                    <p:animEffect transition="in" filter="wipe(up)">
                                      <p:cBhvr>
                                        <p:cTn id="7" dur="3500"/>
                                        <p:tgtEl>
                                          <p:spTgt spid="24"/>
                                        </p:tgtEl>
                                      </p:cBhvr>
                                    </p:animEffect>
                                  </p:childTnLst>
                                </p:cTn>
                              </p:par>
                            </p:childTnLst>
                          </p:cTn>
                        </p:par>
                        <p:par>
                          <p:cTn id="8" fill="hold">
                            <p:stCondLst>
                              <p:cond delay="3500"/>
                            </p:stCondLst>
                            <p:childTnLst>
                              <p:par>
                                <p:cTn id="9" presetID="10"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2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0" y="0"/>
            <a:ext cx="9144000" cy="555526"/>
          </a:xfrm>
          <a:solidFill>
            <a:schemeClr val="accent1">
              <a:lumMod val="75000"/>
            </a:schemeClr>
          </a:solidFill>
          <a:ln>
            <a:noFill/>
          </a:ln>
        </p:spPr>
        <p:txBody>
          <a:bodyPr>
            <a:normAutofit fontScale="90000"/>
          </a:bodyPr>
          <a:lstStyle/>
          <a:p>
            <a:r>
              <a:rPr lang="tr-TR" sz="3200" b="1" dirty="0" smtClean="0">
                <a:solidFill>
                  <a:schemeClr val="bg1">
                    <a:lumMod val="95000"/>
                  </a:schemeClr>
                </a:solidFill>
                <a:latin typeface="Calibri" pitchFamily="34" charset="0"/>
                <a:cs typeface="Calibri" pitchFamily="34" charset="0"/>
              </a:rPr>
              <a:t>TAŞINIR MAL YÖNETMELİĞİ</a:t>
            </a:r>
            <a:endParaRPr lang="tr-TR" sz="3200" b="1" dirty="0">
              <a:solidFill>
                <a:schemeClr val="bg1">
                  <a:lumMod val="95000"/>
                </a:schemeClr>
              </a:solidFill>
              <a:latin typeface="Calibri" pitchFamily="34" charset="0"/>
              <a:cs typeface="Calibri" pitchFamily="34" charset="0"/>
            </a:endParaRPr>
          </a:p>
        </p:txBody>
      </p:sp>
      <p:sp>
        <p:nvSpPr>
          <p:cNvPr id="3" name="Dikdörtgen 2"/>
          <p:cNvSpPr/>
          <p:nvPr/>
        </p:nvSpPr>
        <p:spPr>
          <a:xfrm>
            <a:off x="0" y="915566"/>
            <a:ext cx="8861055" cy="4371950"/>
          </a:xfrm>
          <a:prstGeom prst="rect">
            <a:avLst/>
          </a:prstGeom>
        </p:spPr>
        <p:txBody>
          <a:bodyPr/>
          <a:lstStyle/>
          <a:p>
            <a:endParaRPr lang="tr-TR" dirty="0"/>
          </a:p>
        </p:txBody>
      </p:sp>
      <p:sp>
        <p:nvSpPr>
          <p:cNvPr id="5" name="Dikdörtgen 4"/>
          <p:cNvSpPr/>
          <p:nvPr/>
        </p:nvSpPr>
        <p:spPr>
          <a:xfrm>
            <a:off x="179512" y="771550"/>
            <a:ext cx="7560840" cy="4078039"/>
          </a:xfrm>
          <a:prstGeom prst="rect">
            <a:avLst/>
          </a:prstGeom>
        </p:spPr>
        <p:txBody>
          <a:bodyPr wrap="square">
            <a:spAutoFit/>
          </a:bodyPr>
          <a:lstStyle/>
          <a:p>
            <a:pPr marL="12700" algn="just">
              <a:lnSpc>
                <a:spcPct val="100000"/>
              </a:lnSpc>
              <a:spcBef>
                <a:spcPts val="775"/>
              </a:spcBef>
              <a:spcAft>
                <a:spcPts val="1200"/>
              </a:spcAft>
            </a:pPr>
            <a:r>
              <a:rPr lang="tr-TR" sz="1900" b="1" spc="-10" dirty="0">
                <a:solidFill>
                  <a:srgbClr val="0070C0"/>
                </a:solidFill>
                <a:cs typeface="Calibri"/>
              </a:rPr>
              <a:t>Devir suretiyle çıkış </a:t>
            </a:r>
            <a:r>
              <a:rPr lang="tr-TR" sz="1900" b="1" spc="-10" dirty="0" smtClean="0">
                <a:solidFill>
                  <a:srgbClr val="0070C0"/>
                </a:solidFill>
                <a:cs typeface="Calibri"/>
              </a:rPr>
              <a:t>(Madde 24)</a:t>
            </a:r>
          </a:p>
          <a:p>
            <a:pPr marL="298450" indent="-285750" algn="just">
              <a:lnSpc>
                <a:spcPct val="100000"/>
              </a:lnSpc>
              <a:spcBef>
                <a:spcPts val="1200"/>
              </a:spcBef>
              <a:spcAft>
                <a:spcPts val="1200"/>
              </a:spcAft>
              <a:buFont typeface="Arial" panose="020B0604020202020204" pitchFamily="34" charset="0"/>
              <a:buChar char="•"/>
            </a:pPr>
            <a:r>
              <a:rPr lang="tr-TR" spc="-10" dirty="0">
                <a:cs typeface="Calibri"/>
              </a:rPr>
              <a:t>Kamu idarelerince bedelsiz olarak devredilen ihtiyaç fazlası taşınırların çıkışı Varlık İşlem Fişi düzenlenerek yapılır. Varlık İşlem Fişinin bir nüshası taşınırın devredildiği idareye verilir. Devir alan idareden alınan Varlık İşlem Fişi, düzenlenen Varlık İşlem Fişinin ekine bağlanır</a:t>
            </a:r>
            <a:r>
              <a:rPr lang="tr-TR" spc="-10" dirty="0" smtClean="0">
                <a:cs typeface="Calibri"/>
              </a:rPr>
              <a:t>.</a:t>
            </a:r>
          </a:p>
          <a:p>
            <a:pPr marL="298450" indent="-285750" algn="just">
              <a:lnSpc>
                <a:spcPct val="100000"/>
              </a:lnSpc>
              <a:spcBef>
                <a:spcPts val="1200"/>
              </a:spcBef>
              <a:spcAft>
                <a:spcPts val="1200"/>
              </a:spcAft>
              <a:buFont typeface="Arial" panose="020B0604020202020204" pitchFamily="34" charset="0"/>
              <a:buChar char="•"/>
            </a:pPr>
            <a:r>
              <a:rPr lang="tr-TR" spc="-10" dirty="0">
                <a:cs typeface="Calibri"/>
              </a:rPr>
              <a:t>Aynı kamu idaresinin muhtelif harcama birimlerinin ambarları arasında devredilen taşınırlar için de Varlık İşlem Fişi düzenlenir ve Varlık İşlem Fişinin bir nüshası devredilen harcama biriminin taşınır kayıt yetkilisine verilir</a:t>
            </a:r>
            <a:r>
              <a:rPr lang="tr-TR" spc="-10" dirty="0" smtClean="0">
                <a:cs typeface="Calibri"/>
              </a:rPr>
              <a:t>.</a:t>
            </a:r>
          </a:p>
          <a:p>
            <a:pPr marL="298450" indent="-285750" algn="just">
              <a:lnSpc>
                <a:spcPct val="100000"/>
              </a:lnSpc>
              <a:spcBef>
                <a:spcPts val="1200"/>
              </a:spcBef>
              <a:spcAft>
                <a:spcPts val="1200"/>
              </a:spcAft>
              <a:buFont typeface="Arial" panose="020B0604020202020204" pitchFamily="34" charset="0"/>
              <a:buChar char="•"/>
            </a:pPr>
            <a:r>
              <a:rPr lang="tr-TR" spc="-10" dirty="0">
                <a:cs typeface="Calibri"/>
              </a:rPr>
              <a:t>Aynı harcama biriminin ambarları arasındaki taşınır devirlerinde de Varlık İşlem Fişi düzenlenir, ancak bu Varlık İşlem Fişleri muhasebe birimine gönderilmez.</a:t>
            </a:r>
          </a:p>
        </p:txBody>
      </p:sp>
      <p:pic>
        <p:nvPicPr>
          <p:cNvPr id="7" name="Picture 2" descr="C:\Documents and Settings\Administrator\Local Settings\Temporary Internet Files\Content.IE5\A9R1JF1E\MC900279126[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24328" y="555527"/>
            <a:ext cx="1463595" cy="100811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Documents and Settings\Administrator\Local Settings\Temporary Internet Files\Content.IE5\A9R1JF1E\MC900279126[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98776" y="555526"/>
            <a:ext cx="1389147" cy="1145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5303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750"/>
                                        <p:tgtEl>
                                          <p:spTgt spid="7"/>
                                        </p:tgtEl>
                                      </p:cBhvr>
                                    </p:animEffect>
                                  </p:childTnLst>
                                </p:cTn>
                              </p:par>
                            </p:childTnLst>
                          </p:cTn>
                        </p:par>
                        <p:par>
                          <p:cTn id="8" fill="hold">
                            <p:stCondLst>
                              <p:cond delay="275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0" y="0"/>
            <a:ext cx="9144000" cy="555526"/>
          </a:xfrm>
          <a:solidFill>
            <a:schemeClr val="accent1">
              <a:lumMod val="75000"/>
            </a:schemeClr>
          </a:solidFill>
          <a:ln>
            <a:noFill/>
          </a:ln>
        </p:spPr>
        <p:txBody>
          <a:bodyPr>
            <a:normAutofit fontScale="90000"/>
          </a:bodyPr>
          <a:lstStyle/>
          <a:p>
            <a:r>
              <a:rPr lang="tr-TR" sz="3200" b="1" dirty="0" smtClean="0">
                <a:solidFill>
                  <a:schemeClr val="bg1">
                    <a:lumMod val="95000"/>
                  </a:schemeClr>
                </a:solidFill>
                <a:latin typeface="Calibri" pitchFamily="34" charset="0"/>
                <a:cs typeface="Calibri" pitchFamily="34" charset="0"/>
              </a:rPr>
              <a:t>TAŞINIR MAL YÖNETMELİĞİ</a:t>
            </a:r>
            <a:endParaRPr lang="tr-TR" sz="3200" b="1" dirty="0">
              <a:solidFill>
                <a:schemeClr val="bg1">
                  <a:lumMod val="95000"/>
                </a:schemeClr>
              </a:solidFill>
              <a:latin typeface="Calibri" pitchFamily="34" charset="0"/>
              <a:cs typeface="Calibri" pitchFamily="34" charset="0"/>
            </a:endParaRPr>
          </a:p>
        </p:txBody>
      </p:sp>
      <p:sp>
        <p:nvSpPr>
          <p:cNvPr id="3" name="Dikdörtgen 2"/>
          <p:cNvSpPr/>
          <p:nvPr/>
        </p:nvSpPr>
        <p:spPr>
          <a:xfrm>
            <a:off x="0" y="915566"/>
            <a:ext cx="8861055" cy="4371950"/>
          </a:xfrm>
          <a:prstGeom prst="rect">
            <a:avLst/>
          </a:prstGeom>
        </p:spPr>
        <p:txBody>
          <a:bodyPr/>
          <a:lstStyle/>
          <a:p>
            <a:endParaRPr lang="tr-TR" dirty="0"/>
          </a:p>
        </p:txBody>
      </p:sp>
      <p:sp>
        <p:nvSpPr>
          <p:cNvPr id="5" name="Dikdörtgen 4"/>
          <p:cNvSpPr/>
          <p:nvPr/>
        </p:nvSpPr>
        <p:spPr>
          <a:xfrm>
            <a:off x="179512" y="771550"/>
            <a:ext cx="7560840" cy="4078039"/>
          </a:xfrm>
          <a:prstGeom prst="rect">
            <a:avLst/>
          </a:prstGeom>
        </p:spPr>
        <p:txBody>
          <a:bodyPr wrap="square">
            <a:spAutoFit/>
          </a:bodyPr>
          <a:lstStyle/>
          <a:p>
            <a:pPr marL="12700" algn="just">
              <a:lnSpc>
                <a:spcPct val="100000"/>
              </a:lnSpc>
              <a:spcBef>
                <a:spcPts val="775"/>
              </a:spcBef>
              <a:spcAft>
                <a:spcPts val="1200"/>
              </a:spcAft>
            </a:pPr>
            <a:r>
              <a:rPr lang="tr-TR" sz="2000" b="1" spc="-10" dirty="0">
                <a:solidFill>
                  <a:srgbClr val="0070C0"/>
                </a:solidFill>
                <a:cs typeface="Calibri"/>
              </a:rPr>
              <a:t>Bağış veya yardım olarak verilen taşınırların </a:t>
            </a:r>
            <a:r>
              <a:rPr lang="tr-TR" sz="2000" b="1" spc="-10" dirty="0" smtClean="0">
                <a:solidFill>
                  <a:srgbClr val="0070C0"/>
                </a:solidFill>
                <a:cs typeface="Calibri"/>
              </a:rPr>
              <a:t>çıkışı (Madde 25)</a:t>
            </a:r>
          </a:p>
          <a:p>
            <a:pPr marL="298450" indent="-285750" algn="just">
              <a:lnSpc>
                <a:spcPct val="100000"/>
              </a:lnSpc>
              <a:spcBef>
                <a:spcPts val="1200"/>
              </a:spcBef>
              <a:spcAft>
                <a:spcPts val="1200"/>
              </a:spcAft>
              <a:buFont typeface="Arial" panose="020B0604020202020204" pitchFamily="34" charset="0"/>
              <a:buChar char="•"/>
            </a:pPr>
            <a:r>
              <a:rPr lang="tr-TR" sz="2000" b="1" spc="-10" dirty="0">
                <a:cs typeface="Calibri"/>
              </a:rPr>
              <a:t>İlgili mevzuatına göre</a:t>
            </a:r>
            <a:r>
              <a:rPr lang="tr-TR" sz="2000" spc="-10" dirty="0">
                <a:cs typeface="Calibri"/>
              </a:rPr>
              <a:t> yurt içi ya da yurt dışında gerçek veya tüzel kişilere bağış veya yardım olarak verilen taşınırlar, yetkili makamın onay veya kararına dayanılarak düzenlenecek Varlık İşlem Fişi ile kayıtlardan çıkarılır. Onay veya kararın bir örneği Varlık İşlem Fişinin ekine bağlanır</a:t>
            </a:r>
            <a:r>
              <a:rPr lang="tr-TR" sz="2000" spc="-10" dirty="0" smtClean="0">
                <a:cs typeface="Calibri"/>
              </a:rPr>
              <a:t>.</a:t>
            </a:r>
          </a:p>
          <a:p>
            <a:pPr marL="12700" algn="just">
              <a:lnSpc>
                <a:spcPct val="100000"/>
              </a:lnSpc>
              <a:spcBef>
                <a:spcPts val="1200"/>
              </a:spcBef>
              <a:spcAft>
                <a:spcPts val="1200"/>
              </a:spcAft>
            </a:pPr>
            <a:r>
              <a:rPr lang="tr-TR" sz="2000" b="1" spc="-10" dirty="0">
                <a:cs typeface="Calibri"/>
              </a:rPr>
              <a:t>*</a:t>
            </a:r>
            <a:r>
              <a:rPr lang="tr-TR" sz="2000" spc="-10" dirty="0">
                <a:cs typeface="Calibri"/>
              </a:rPr>
              <a:t> </a:t>
            </a:r>
            <a:r>
              <a:rPr lang="tr-TR" sz="2000" b="1" spc="-10" dirty="0" smtClean="0">
                <a:cs typeface="Calibri"/>
              </a:rPr>
              <a:t>Söz </a:t>
            </a:r>
            <a:r>
              <a:rPr lang="tr-TR" sz="2000" b="1" spc="-10" dirty="0">
                <a:cs typeface="Calibri"/>
              </a:rPr>
              <a:t>konusu maddede, bağış veya yardım yapılmasının usul ve esaslarına ilişkin herhangi bir düzenleme </a:t>
            </a:r>
            <a:r>
              <a:rPr lang="tr-TR" sz="2000" b="1" spc="-10" dirty="0" smtClean="0">
                <a:cs typeface="Calibri"/>
              </a:rPr>
              <a:t>yapılmamış, </a:t>
            </a:r>
            <a:r>
              <a:rPr lang="tr-TR" sz="2000" b="1" spc="-10" dirty="0">
                <a:cs typeface="Calibri"/>
              </a:rPr>
              <a:t>yalnızca ilgili mevzuatı çerçevesinde kamu idarelerince bağış veya yardım yapıldığında taşınırların kayıtlardan nasıl çıkarılacağına ilişkin husus </a:t>
            </a:r>
            <a:r>
              <a:rPr lang="tr-TR" sz="2000" b="1" spc="-10" dirty="0" smtClean="0">
                <a:cs typeface="Calibri"/>
              </a:rPr>
              <a:t>düzenlenmiştir.</a:t>
            </a:r>
            <a:endParaRPr lang="tr-TR" sz="2000" b="1" spc="-10" dirty="0">
              <a:cs typeface="Calibri"/>
            </a:endParaRPr>
          </a:p>
        </p:txBody>
      </p:sp>
      <p:pic>
        <p:nvPicPr>
          <p:cNvPr id="7" name="Picture 2" descr="C:\Documents and Settings\Administrator\Local Settings\Temporary Internet Files\Content.IE5\A9R1JF1E\MC900279126[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24328" y="555527"/>
            <a:ext cx="1463595" cy="100811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Documents and Settings\Administrator\Local Settings\Temporary Internet Files\Content.IE5\A9R1JF1E\MC900279126[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98776" y="555526"/>
            <a:ext cx="1389147" cy="1145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15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750"/>
                                        <p:tgtEl>
                                          <p:spTgt spid="7"/>
                                        </p:tgtEl>
                                      </p:cBhvr>
                                    </p:animEffect>
                                  </p:childTnLst>
                                </p:cTn>
                              </p:par>
                            </p:childTnLst>
                          </p:cTn>
                        </p:par>
                        <p:par>
                          <p:cTn id="8" fill="hold">
                            <p:stCondLst>
                              <p:cond delay="275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0" y="0"/>
            <a:ext cx="9144000" cy="555526"/>
          </a:xfrm>
          <a:solidFill>
            <a:schemeClr val="accent1">
              <a:lumMod val="75000"/>
            </a:schemeClr>
          </a:solidFill>
          <a:ln>
            <a:noFill/>
          </a:ln>
        </p:spPr>
        <p:txBody>
          <a:bodyPr>
            <a:normAutofit fontScale="90000"/>
          </a:bodyPr>
          <a:lstStyle/>
          <a:p>
            <a:r>
              <a:rPr lang="tr-TR" sz="3200" b="1" dirty="0" smtClean="0">
                <a:solidFill>
                  <a:schemeClr val="bg1">
                    <a:lumMod val="95000"/>
                  </a:schemeClr>
                </a:solidFill>
                <a:latin typeface="Calibri" pitchFamily="34" charset="0"/>
                <a:cs typeface="Calibri" pitchFamily="34" charset="0"/>
              </a:rPr>
              <a:t>TAŞINIR MAL YÖNETMELİĞİ</a:t>
            </a:r>
            <a:endParaRPr lang="tr-TR" sz="3200" b="1" dirty="0">
              <a:solidFill>
                <a:schemeClr val="bg1">
                  <a:lumMod val="95000"/>
                </a:schemeClr>
              </a:solidFill>
              <a:latin typeface="Calibri" pitchFamily="34" charset="0"/>
              <a:cs typeface="Calibri" pitchFamily="34" charset="0"/>
            </a:endParaRPr>
          </a:p>
        </p:txBody>
      </p:sp>
      <p:sp>
        <p:nvSpPr>
          <p:cNvPr id="3" name="Dikdörtgen 2"/>
          <p:cNvSpPr/>
          <p:nvPr/>
        </p:nvSpPr>
        <p:spPr>
          <a:xfrm>
            <a:off x="0" y="915566"/>
            <a:ext cx="8861055" cy="4371950"/>
          </a:xfrm>
          <a:prstGeom prst="rect">
            <a:avLst/>
          </a:prstGeom>
        </p:spPr>
        <p:txBody>
          <a:bodyPr/>
          <a:lstStyle/>
          <a:p>
            <a:endParaRPr lang="tr-TR" dirty="0"/>
          </a:p>
        </p:txBody>
      </p:sp>
      <p:sp>
        <p:nvSpPr>
          <p:cNvPr id="5" name="Dikdörtgen 4"/>
          <p:cNvSpPr/>
          <p:nvPr/>
        </p:nvSpPr>
        <p:spPr>
          <a:xfrm>
            <a:off x="179512" y="1106376"/>
            <a:ext cx="7560840" cy="2077492"/>
          </a:xfrm>
          <a:prstGeom prst="rect">
            <a:avLst/>
          </a:prstGeom>
        </p:spPr>
        <p:txBody>
          <a:bodyPr wrap="square">
            <a:spAutoFit/>
          </a:bodyPr>
          <a:lstStyle/>
          <a:p>
            <a:pPr marL="12700" algn="just">
              <a:lnSpc>
                <a:spcPct val="100000"/>
              </a:lnSpc>
              <a:spcBef>
                <a:spcPts val="775"/>
              </a:spcBef>
              <a:spcAft>
                <a:spcPts val="1200"/>
              </a:spcAft>
            </a:pPr>
            <a:r>
              <a:rPr lang="tr-TR" sz="2500" b="1" spc="-10" dirty="0">
                <a:solidFill>
                  <a:srgbClr val="0070C0"/>
                </a:solidFill>
                <a:cs typeface="Calibri"/>
              </a:rPr>
              <a:t>Satış suretiyle çıkış </a:t>
            </a:r>
            <a:r>
              <a:rPr lang="tr-TR" sz="2500" b="1" spc="-10" dirty="0" smtClean="0">
                <a:solidFill>
                  <a:srgbClr val="0070C0"/>
                </a:solidFill>
                <a:cs typeface="Calibri"/>
              </a:rPr>
              <a:t>(Madde 26)</a:t>
            </a:r>
          </a:p>
          <a:p>
            <a:pPr marL="12700" algn="just">
              <a:lnSpc>
                <a:spcPct val="100000"/>
              </a:lnSpc>
              <a:spcBef>
                <a:spcPts val="2400"/>
              </a:spcBef>
              <a:spcAft>
                <a:spcPts val="1200"/>
              </a:spcAft>
            </a:pPr>
            <a:r>
              <a:rPr lang="tr-TR" sz="2500" b="1" spc="-10" dirty="0" smtClean="0">
                <a:cs typeface="Calibri"/>
              </a:rPr>
              <a:t>*</a:t>
            </a:r>
            <a:r>
              <a:rPr lang="tr-TR" sz="2500" spc="-10" dirty="0" smtClean="0">
                <a:cs typeface="Calibri"/>
              </a:rPr>
              <a:t> İlgili </a:t>
            </a:r>
            <a:r>
              <a:rPr lang="tr-TR" sz="2500" spc="-10" dirty="0">
                <a:cs typeface="Calibri"/>
              </a:rPr>
              <a:t>mevzuatı çerçevesinde satılan taşınırlar Varlık İşlem Fişi düzenlenerek çıkış kaydedilir. Satışa ilişkin karar veya onayın bir nüshası Varlık İşlem Fişinin nüshasına bağlanır.</a:t>
            </a:r>
          </a:p>
        </p:txBody>
      </p:sp>
      <p:pic>
        <p:nvPicPr>
          <p:cNvPr id="7" name="Picture 2" descr="C:\Documents and Settings\Administrator\Local Settings\Temporary Internet Files\Content.IE5\A9R1JF1E\MC900279126[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24328" y="555527"/>
            <a:ext cx="1463595" cy="100811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Documents and Settings\Administrator\Local Settings\Temporary Internet Files\Content.IE5\A9R1JF1E\MC900279126[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98776" y="555526"/>
            <a:ext cx="1389147" cy="1145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68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750"/>
                                        <p:tgtEl>
                                          <p:spTgt spid="7"/>
                                        </p:tgtEl>
                                      </p:cBhvr>
                                    </p:animEffect>
                                  </p:childTnLst>
                                </p:cTn>
                              </p:par>
                            </p:childTnLst>
                          </p:cTn>
                        </p:par>
                        <p:par>
                          <p:cTn id="8" fill="hold">
                            <p:stCondLst>
                              <p:cond delay="275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0" y="0"/>
            <a:ext cx="9144000" cy="555526"/>
          </a:xfrm>
          <a:solidFill>
            <a:schemeClr val="accent1">
              <a:lumMod val="75000"/>
            </a:schemeClr>
          </a:solidFill>
          <a:ln>
            <a:noFill/>
          </a:ln>
        </p:spPr>
        <p:txBody>
          <a:bodyPr>
            <a:normAutofit fontScale="90000"/>
          </a:bodyPr>
          <a:lstStyle/>
          <a:p>
            <a:r>
              <a:rPr lang="tr-TR" sz="3200" b="1" dirty="0" smtClean="0">
                <a:solidFill>
                  <a:schemeClr val="bg1">
                    <a:lumMod val="95000"/>
                  </a:schemeClr>
                </a:solidFill>
                <a:latin typeface="Calibri" pitchFamily="34" charset="0"/>
                <a:cs typeface="Calibri" pitchFamily="34" charset="0"/>
              </a:rPr>
              <a:t>TAŞINIR MAL YÖNETMELİĞİ</a:t>
            </a:r>
            <a:endParaRPr lang="tr-TR" sz="3200" b="1" dirty="0">
              <a:solidFill>
                <a:schemeClr val="bg1">
                  <a:lumMod val="95000"/>
                </a:schemeClr>
              </a:solidFill>
              <a:latin typeface="Calibri" pitchFamily="34" charset="0"/>
              <a:cs typeface="Calibri" pitchFamily="34" charset="0"/>
            </a:endParaRPr>
          </a:p>
        </p:txBody>
      </p:sp>
      <p:sp>
        <p:nvSpPr>
          <p:cNvPr id="3" name="Dikdörtgen 2"/>
          <p:cNvSpPr/>
          <p:nvPr/>
        </p:nvSpPr>
        <p:spPr>
          <a:xfrm>
            <a:off x="0" y="915566"/>
            <a:ext cx="8861055" cy="4371950"/>
          </a:xfrm>
          <a:prstGeom prst="rect">
            <a:avLst/>
          </a:prstGeom>
        </p:spPr>
        <p:txBody>
          <a:bodyPr/>
          <a:lstStyle/>
          <a:p>
            <a:endParaRPr lang="tr-TR" dirty="0"/>
          </a:p>
        </p:txBody>
      </p:sp>
      <p:sp>
        <p:nvSpPr>
          <p:cNvPr id="5" name="Dikdörtgen 4"/>
          <p:cNvSpPr/>
          <p:nvPr/>
        </p:nvSpPr>
        <p:spPr>
          <a:xfrm>
            <a:off x="179512" y="699542"/>
            <a:ext cx="7632848" cy="4231928"/>
          </a:xfrm>
          <a:prstGeom prst="rect">
            <a:avLst/>
          </a:prstGeom>
        </p:spPr>
        <p:txBody>
          <a:bodyPr wrap="square">
            <a:spAutoFit/>
          </a:bodyPr>
          <a:lstStyle/>
          <a:p>
            <a:pPr marL="12700" algn="just">
              <a:lnSpc>
                <a:spcPct val="100000"/>
              </a:lnSpc>
              <a:spcBef>
                <a:spcPts val="775"/>
              </a:spcBef>
              <a:spcAft>
                <a:spcPts val="1200"/>
              </a:spcAft>
            </a:pPr>
            <a:r>
              <a:rPr lang="tr-TR" sz="1700" b="1" spc="-10" dirty="0">
                <a:solidFill>
                  <a:srgbClr val="0070C0"/>
                </a:solidFill>
                <a:cs typeface="Calibri"/>
              </a:rPr>
              <a:t>Kullanılmaz hâle gelme, yok olma veya sayım noksanı nedeniyle çıkış </a:t>
            </a:r>
            <a:r>
              <a:rPr lang="tr-TR" sz="1700" b="1" spc="-10" dirty="0" smtClean="0">
                <a:solidFill>
                  <a:srgbClr val="0070C0"/>
                </a:solidFill>
                <a:cs typeface="Calibri"/>
              </a:rPr>
              <a:t>(Madde 27)</a:t>
            </a:r>
          </a:p>
          <a:p>
            <a:pPr marL="298450" indent="-285750" algn="just">
              <a:lnSpc>
                <a:spcPct val="100000"/>
              </a:lnSpc>
              <a:spcBef>
                <a:spcPts val="1200"/>
              </a:spcBef>
              <a:spcAft>
                <a:spcPts val="1200"/>
              </a:spcAft>
              <a:buFont typeface="Arial" panose="020B0604020202020204" pitchFamily="34" charset="0"/>
              <a:buChar char="•"/>
            </a:pPr>
            <a:r>
              <a:rPr lang="tr-TR" sz="1600" spc="-10" dirty="0">
                <a:cs typeface="Calibri"/>
              </a:rPr>
              <a:t>Tüketim malzemelerinin özelliklerinde, ağırlıklarında veya miktarlarında meydana gelen değişmeler nedeniyle oluşan fireler, sayımda noksan çıkan taşınırlar, çalınma, kaybolma, doğal afetler gibi nedenlerle </a:t>
            </a:r>
            <a:r>
              <a:rPr lang="tr-TR" sz="1600" b="1" spc="-10" dirty="0">
                <a:cs typeface="Calibri"/>
              </a:rPr>
              <a:t>yok olan taşınırlar</a:t>
            </a:r>
            <a:r>
              <a:rPr lang="tr-TR" sz="1600" spc="-10" dirty="0">
                <a:cs typeface="Calibri"/>
              </a:rPr>
              <a:t> ya da yıpranma, kırılma veya bozulma gibi nedenlerle </a:t>
            </a:r>
            <a:r>
              <a:rPr lang="tr-TR" sz="1600" b="1" spc="-10" dirty="0">
                <a:cs typeface="Calibri"/>
              </a:rPr>
              <a:t>kullanılamaz hâle gelen taşınırlar</a:t>
            </a:r>
            <a:r>
              <a:rPr lang="tr-TR" sz="1600" spc="-10" dirty="0">
                <a:cs typeface="Calibri"/>
              </a:rPr>
              <a:t> ile </a:t>
            </a:r>
            <a:r>
              <a:rPr lang="tr-TR" sz="1600" b="1" spc="-10" dirty="0">
                <a:cs typeface="Calibri"/>
              </a:rPr>
              <a:t>canlı taşınırın ölmesi</a:t>
            </a:r>
            <a:r>
              <a:rPr lang="tr-TR" sz="1600" spc="-10" dirty="0">
                <a:cs typeface="Calibri"/>
              </a:rPr>
              <a:t> hâlinde, </a:t>
            </a:r>
            <a:r>
              <a:rPr lang="tr-TR" sz="1600" b="1" spc="-10" dirty="0">
                <a:cs typeface="Calibri"/>
              </a:rPr>
              <a:t>Kayıttan Düşme Teklif ve Onay Tutanağı ve Varlık İşlem Fişi</a:t>
            </a:r>
            <a:r>
              <a:rPr lang="tr-TR" sz="1600" spc="-10" dirty="0">
                <a:cs typeface="Calibri"/>
              </a:rPr>
              <a:t> düzenlenerek kayıtlardan çıkarılır</a:t>
            </a:r>
            <a:r>
              <a:rPr lang="tr-TR" sz="1600" spc="-10" dirty="0" smtClean="0">
                <a:cs typeface="Calibri"/>
              </a:rPr>
              <a:t>.</a:t>
            </a:r>
          </a:p>
          <a:p>
            <a:pPr marL="298450" indent="-285750" algn="just">
              <a:lnSpc>
                <a:spcPct val="100000"/>
              </a:lnSpc>
              <a:spcBef>
                <a:spcPts val="1200"/>
              </a:spcBef>
              <a:spcAft>
                <a:spcPts val="1200"/>
              </a:spcAft>
              <a:buFont typeface="Arial" panose="020B0604020202020204" pitchFamily="34" charset="0"/>
              <a:buChar char="•"/>
            </a:pPr>
            <a:r>
              <a:rPr lang="tr-TR" sz="1600" spc="-10" dirty="0">
                <a:cs typeface="Calibri"/>
              </a:rPr>
              <a:t>Eskimiş, solmuş, yırtılmış ve kullanılamayacak duruma gelmiş bayrakların, mevzuatında belirtilen hükümler gereğince ilgili yerlere teslim edilmesinde de </a:t>
            </a:r>
            <a:r>
              <a:rPr lang="tr-TR" sz="1600" spc="-10" dirty="0" smtClean="0">
                <a:cs typeface="Calibri"/>
              </a:rPr>
              <a:t>yukarıda yer alan hüküm </a:t>
            </a:r>
            <a:r>
              <a:rPr lang="tr-TR" sz="1600" spc="-10" dirty="0">
                <a:cs typeface="Calibri"/>
              </a:rPr>
              <a:t>uygulanır</a:t>
            </a:r>
            <a:r>
              <a:rPr lang="tr-TR" sz="1600" spc="-10" dirty="0" smtClean="0">
                <a:cs typeface="Calibri"/>
              </a:rPr>
              <a:t>.</a:t>
            </a:r>
          </a:p>
          <a:p>
            <a:pPr marL="298450" indent="-285750" algn="just">
              <a:lnSpc>
                <a:spcPct val="100000"/>
              </a:lnSpc>
              <a:spcBef>
                <a:spcPts val="1200"/>
              </a:spcBef>
              <a:spcAft>
                <a:spcPts val="1200"/>
              </a:spcAft>
              <a:buFont typeface="Arial" panose="020B0604020202020204" pitchFamily="34" charset="0"/>
              <a:buChar char="•"/>
            </a:pPr>
            <a:r>
              <a:rPr lang="tr-TR" sz="1600" spc="-10" dirty="0">
                <a:cs typeface="Calibri"/>
              </a:rPr>
              <a:t>Yukarıda belirtilen hâllerde kasıt, kusur, ihmal veya tedbirsizlik olup olmadığı harcama yetkilisince değerlendirilir ve gerekmesi hâlinde yapılacak araştırma sonucuna göre </a:t>
            </a:r>
            <a:r>
              <a:rPr lang="tr-TR" sz="1600" spc="-10" dirty="0" smtClean="0">
                <a:cs typeface="Calibri"/>
              </a:rPr>
              <a:t>5’inci madde (Sorumluluk) </a:t>
            </a:r>
            <a:r>
              <a:rPr lang="tr-TR" sz="1600" spc="-10" dirty="0">
                <a:cs typeface="Calibri"/>
              </a:rPr>
              <a:t>hükmü uygulanır.</a:t>
            </a:r>
          </a:p>
        </p:txBody>
      </p:sp>
      <p:pic>
        <p:nvPicPr>
          <p:cNvPr id="7" name="Picture 2" descr="C:\Documents and Settings\Administrator\Local Settings\Temporary Internet Files\Content.IE5\A9R1JF1E\MC900279126[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24328" y="555527"/>
            <a:ext cx="1463595" cy="100811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Documents and Settings\Administrator\Local Settings\Temporary Internet Files\Content.IE5\A9R1JF1E\MC900279126[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98776" y="555526"/>
            <a:ext cx="1389147" cy="1145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7438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750"/>
                                        <p:tgtEl>
                                          <p:spTgt spid="7"/>
                                        </p:tgtEl>
                                      </p:cBhvr>
                                    </p:animEffect>
                                  </p:childTnLst>
                                </p:cTn>
                              </p:par>
                            </p:childTnLst>
                          </p:cTn>
                        </p:par>
                        <p:par>
                          <p:cTn id="8" fill="hold">
                            <p:stCondLst>
                              <p:cond delay="275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0" y="0"/>
            <a:ext cx="9144000" cy="555526"/>
          </a:xfrm>
          <a:solidFill>
            <a:schemeClr val="accent1">
              <a:lumMod val="75000"/>
            </a:schemeClr>
          </a:solidFill>
          <a:ln>
            <a:noFill/>
          </a:ln>
        </p:spPr>
        <p:txBody>
          <a:bodyPr>
            <a:normAutofit fontScale="90000"/>
          </a:bodyPr>
          <a:lstStyle/>
          <a:p>
            <a:r>
              <a:rPr lang="tr-TR" sz="3200" b="1" dirty="0" smtClean="0">
                <a:solidFill>
                  <a:schemeClr val="bg1">
                    <a:lumMod val="95000"/>
                  </a:schemeClr>
                </a:solidFill>
                <a:latin typeface="Calibri" pitchFamily="34" charset="0"/>
                <a:cs typeface="Calibri" pitchFamily="34" charset="0"/>
              </a:rPr>
              <a:t>TAŞINIR MAL YÖNETMELİĞİ</a:t>
            </a:r>
            <a:endParaRPr lang="tr-TR" sz="3200" b="1" dirty="0">
              <a:solidFill>
                <a:schemeClr val="bg1">
                  <a:lumMod val="95000"/>
                </a:schemeClr>
              </a:solidFill>
              <a:latin typeface="Calibri" pitchFamily="34" charset="0"/>
              <a:cs typeface="Calibri" pitchFamily="34" charset="0"/>
            </a:endParaRPr>
          </a:p>
        </p:txBody>
      </p:sp>
      <p:sp>
        <p:nvSpPr>
          <p:cNvPr id="3" name="Dikdörtgen 2"/>
          <p:cNvSpPr/>
          <p:nvPr/>
        </p:nvSpPr>
        <p:spPr>
          <a:xfrm>
            <a:off x="0" y="915566"/>
            <a:ext cx="8861055" cy="4371950"/>
          </a:xfrm>
          <a:prstGeom prst="rect">
            <a:avLst/>
          </a:prstGeom>
        </p:spPr>
        <p:txBody>
          <a:bodyPr/>
          <a:lstStyle/>
          <a:p>
            <a:endParaRPr lang="tr-TR" dirty="0"/>
          </a:p>
        </p:txBody>
      </p:sp>
      <p:sp>
        <p:nvSpPr>
          <p:cNvPr id="5" name="Dikdörtgen 4"/>
          <p:cNvSpPr/>
          <p:nvPr/>
        </p:nvSpPr>
        <p:spPr>
          <a:xfrm>
            <a:off x="179512" y="771550"/>
            <a:ext cx="7344816" cy="4031873"/>
          </a:xfrm>
          <a:prstGeom prst="rect">
            <a:avLst/>
          </a:prstGeom>
        </p:spPr>
        <p:txBody>
          <a:bodyPr wrap="square">
            <a:spAutoFit/>
          </a:bodyPr>
          <a:lstStyle/>
          <a:p>
            <a:pPr marL="12700" algn="just">
              <a:lnSpc>
                <a:spcPct val="100000"/>
              </a:lnSpc>
              <a:spcBef>
                <a:spcPts val="775"/>
              </a:spcBef>
              <a:spcAft>
                <a:spcPts val="1200"/>
              </a:spcAft>
            </a:pPr>
            <a:r>
              <a:rPr lang="tr-TR" sz="1900" b="1" spc="-10" dirty="0">
                <a:solidFill>
                  <a:srgbClr val="0070C0"/>
                </a:solidFill>
                <a:cs typeface="Calibri"/>
              </a:rPr>
              <a:t>Kullanılmaz hâle gelme, yok olma veya sayım noksanı nedeniyle çıkış </a:t>
            </a:r>
            <a:r>
              <a:rPr lang="tr-TR" sz="1900" b="1" spc="-10" dirty="0" smtClean="0">
                <a:solidFill>
                  <a:srgbClr val="0070C0"/>
                </a:solidFill>
                <a:cs typeface="Calibri"/>
              </a:rPr>
              <a:t>(Madde 27)</a:t>
            </a:r>
          </a:p>
          <a:p>
            <a:pPr marL="298450" indent="-285750" algn="just">
              <a:lnSpc>
                <a:spcPct val="100000"/>
              </a:lnSpc>
              <a:spcBef>
                <a:spcPts val="1200"/>
              </a:spcBef>
              <a:spcAft>
                <a:spcPts val="1200"/>
              </a:spcAft>
              <a:buFont typeface="Arial" panose="020B0604020202020204" pitchFamily="34" charset="0"/>
              <a:buChar char="•"/>
            </a:pPr>
            <a:r>
              <a:rPr lang="tr-TR" spc="-10" dirty="0">
                <a:cs typeface="Calibri"/>
              </a:rPr>
              <a:t>Garanti veya sigorta taahhütnamesi kapsamında yenisi ile değiştirilmek üzere yüklenicisine iade edilen taşınırlar, </a:t>
            </a:r>
            <a:r>
              <a:rPr lang="tr-TR" b="1" spc="-10" dirty="0">
                <a:cs typeface="Calibri"/>
              </a:rPr>
              <a:t>Kayıttan Düşme Teklif ve Onay Tutanağına dayanılarak düzenlenecek Varlık İşlem Fişiyle</a:t>
            </a:r>
            <a:r>
              <a:rPr lang="tr-TR" spc="-10" dirty="0">
                <a:cs typeface="Calibri"/>
              </a:rPr>
              <a:t> kayıtlardan çıkarılır ve yenisi kayıtlara alınır</a:t>
            </a:r>
            <a:r>
              <a:rPr lang="tr-TR" spc="-10" dirty="0" smtClean="0">
                <a:cs typeface="Calibri"/>
              </a:rPr>
              <a:t>.</a:t>
            </a:r>
          </a:p>
          <a:p>
            <a:pPr marL="298450" indent="-285750" algn="just">
              <a:lnSpc>
                <a:spcPct val="100000"/>
              </a:lnSpc>
              <a:spcBef>
                <a:spcPts val="1200"/>
              </a:spcBef>
              <a:spcAft>
                <a:spcPts val="1200"/>
              </a:spcAft>
              <a:buFont typeface="Arial" panose="020B0604020202020204" pitchFamily="34" charset="0"/>
              <a:buChar char="•"/>
            </a:pPr>
            <a:r>
              <a:rPr lang="tr-TR" spc="-10" dirty="0">
                <a:cs typeface="Calibri"/>
              </a:rPr>
              <a:t>Kamu idaresi ile yüklenici arasında imzalanan mal alımına ilişkin sözleşmede hüküm bulunması ve fiyat farkı veya ek bir maliyet talep edilmemesi kaydıyla; kullanım süresi dolan veya dolmak üzere olan taşınırlardan daha uzun </a:t>
            </a:r>
            <a:r>
              <a:rPr lang="tr-TR" spc="-10" dirty="0" err="1">
                <a:cs typeface="Calibri"/>
              </a:rPr>
              <a:t>miadlı</a:t>
            </a:r>
            <a:r>
              <a:rPr lang="tr-TR" spc="-10" dirty="0">
                <a:cs typeface="Calibri"/>
              </a:rPr>
              <a:t> olanlarla değiştirilenler, </a:t>
            </a:r>
            <a:r>
              <a:rPr lang="tr-TR" b="1" spc="-10" dirty="0">
                <a:cs typeface="Calibri"/>
              </a:rPr>
              <a:t>Kayıttan Düşme Teklif ve Onay Tutanağına dayanılarak düzenlenecek Varlık İşlem Fişiyle</a:t>
            </a:r>
            <a:r>
              <a:rPr lang="tr-TR" spc="-10" dirty="0">
                <a:cs typeface="Calibri"/>
              </a:rPr>
              <a:t> kayıtlardan çıkarılır ve yenisi kayıtlara alınır.</a:t>
            </a:r>
          </a:p>
        </p:txBody>
      </p:sp>
      <p:pic>
        <p:nvPicPr>
          <p:cNvPr id="7" name="Picture 2" descr="C:\Documents and Settings\Administrator\Local Settings\Temporary Internet Files\Content.IE5\A9R1JF1E\MC900279126[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24328" y="555527"/>
            <a:ext cx="1463595" cy="100811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Documents and Settings\Administrator\Local Settings\Temporary Internet Files\Content.IE5\A9R1JF1E\MC900279126[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98776" y="555526"/>
            <a:ext cx="1389147" cy="1145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2357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750"/>
                                        <p:tgtEl>
                                          <p:spTgt spid="7"/>
                                        </p:tgtEl>
                                      </p:cBhvr>
                                    </p:animEffect>
                                  </p:childTnLst>
                                </p:cTn>
                              </p:par>
                            </p:childTnLst>
                          </p:cTn>
                        </p:par>
                        <p:par>
                          <p:cTn id="8" fill="hold">
                            <p:stCondLst>
                              <p:cond delay="275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0" y="0"/>
            <a:ext cx="9144000" cy="555526"/>
          </a:xfrm>
          <a:solidFill>
            <a:schemeClr val="accent1">
              <a:lumMod val="75000"/>
            </a:schemeClr>
          </a:solidFill>
          <a:ln>
            <a:noFill/>
          </a:ln>
        </p:spPr>
        <p:txBody>
          <a:bodyPr>
            <a:normAutofit fontScale="90000"/>
          </a:bodyPr>
          <a:lstStyle/>
          <a:p>
            <a:r>
              <a:rPr lang="tr-TR" sz="3200" b="1" dirty="0" smtClean="0">
                <a:solidFill>
                  <a:schemeClr val="bg1">
                    <a:lumMod val="95000"/>
                  </a:schemeClr>
                </a:solidFill>
                <a:latin typeface="Calibri" pitchFamily="34" charset="0"/>
                <a:cs typeface="Calibri" pitchFamily="34" charset="0"/>
              </a:rPr>
              <a:t>TAŞINIR MAL YÖNETMELİĞİ</a:t>
            </a:r>
            <a:endParaRPr lang="tr-TR" sz="3200" b="1" dirty="0">
              <a:solidFill>
                <a:schemeClr val="bg1">
                  <a:lumMod val="95000"/>
                </a:schemeClr>
              </a:solidFill>
              <a:latin typeface="Calibri" pitchFamily="34" charset="0"/>
              <a:cs typeface="Calibri" pitchFamily="34" charset="0"/>
            </a:endParaRPr>
          </a:p>
        </p:txBody>
      </p:sp>
      <p:sp>
        <p:nvSpPr>
          <p:cNvPr id="3" name="Dikdörtgen 2"/>
          <p:cNvSpPr/>
          <p:nvPr/>
        </p:nvSpPr>
        <p:spPr>
          <a:xfrm>
            <a:off x="0" y="915566"/>
            <a:ext cx="8861055" cy="4371950"/>
          </a:xfrm>
          <a:prstGeom prst="rect">
            <a:avLst/>
          </a:prstGeom>
        </p:spPr>
        <p:txBody>
          <a:bodyPr/>
          <a:lstStyle/>
          <a:p>
            <a:endParaRPr lang="tr-TR" dirty="0"/>
          </a:p>
        </p:txBody>
      </p:sp>
      <p:sp>
        <p:nvSpPr>
          <p:cNvPr id="5" name="Dikdörtgen 4"/>
          <p:cNvSpPr/>
          <p:nvPr/>
        </p:nvSpPr>
        <p:spPr>
          <a:xfrm>
            <a:off x="179512" y="771550"/>
            <a:ext cx="7488832" cy="3954929"/>
          </a:xfrm>
          <a:prstGeom prst="rect">
            <a:avLst/>
          </a:prstGeom>
        </p:spPr>
        <p:txBody>
          <a:bodyPr wrap="square">
            <a:spAutoFit/>
          </a:bodyPr>
          <a:lstStyle/>
          <a:p>
            <a:pPr marL="12700" algn="just">
              <a:lnSpc>
                <a:spcPct val="100000"/>
              </a:lnSpc>
              <a:spcBef>
                <a:spcPts val="775"/>
              </a:spcBef>
              <a:spcAft>
                <a:spcPts val="1200"/>
              </a:spcAft>
            </a:pPr>
            <a:r>
              <a:rPr lang="tr-TR" sz="2100" b="1" spc="-10" dirty="0">
                <a:solidFill>
                  <a:srgbClr val="0070C0"/>
                </a:solidFill>
                <a:cs typeface="Calibri"/>
              </a:rPr>
              <a:t>Hurdaya ayırma nedeniyle çıkış </a:t>
            </a:r>
            <a:r>
              <a:rPr lang="tr-TR" sz="2100" b="1" spc="-10" dirty="0" smtClean="0">
                <a:solidFill>
                  <a:srgbClr val="0070C0"/>
                </a:solidFill>
                <a:cs typeface="Calibri"/>
              </a:rPr>
              <a:t>(Madde 28)</a:t>
            </a:r>
          </a:p>
          <a:p>
            <a:pPr marL="298450" indent="-285750" algn="just">
              <a:lnSpc>
                <a:spcPct val="100000"/>
              </a:lnSpc>
              <a:spcBef>
                <a:spcPts val="1200"/>
              </a:spcBef>
              <a:spcAft>
                <a:spcPts val="1200"/>
              </a:spcAft>
              <a:buFont typeface="Arial" panose="020B0604020202020204" pitchFamily="34" charset="0"/>
              <a:buChar char="•"/>
            </a:pPr>
            <a:r>
              <a:rPr lang="tr-TR" sz="2100" b="1" spc="-10" dirty="0">
                <a:cs typeface="Calibri"/>
              </a:rPr>
              <a:t>Ekonomik ömrünü tamamlamış olan veya tamamlamadığı hâlde teknik ve fiziki nedenlerle kullanılmasında yarar görülmeyerek hizmet dışı bırakılması gerektiği ilgililer veya özel mevzuatı çerçevesinde oluşturulan komisyon tarafından bildirilen taşınırlar (Tesis Bileşenleri Cetvelinde yer alan taşınırlar dâhil),</a:t>
            </a:r>
            <a:r>
              <a:rPr lang="tr-TR" sz="2100" spc="-10" dirty="0">
                <a:cs typeface="Calibri"/>
              </a:rPr>
              <a:t> biri işin uzmanı olmak kaydıyla harcama yetkilisinin belirleyeceği en az üç kişiden oluşan komisyon tarafından değerlendirilir. Yeterli sayı veya nitelikte personel bulunmaması hâlinde komisyonlar diğer kamu idarelerinden talep edilecek üyelerin katılımıyla oluşturulabilir.</a:t>
            </a:r>
          </a:p>
        </p:txBody>
      </p:sp>
      <p:pic>
        <p:nvPicPr>
          <p:cNvPr id="7" name="Picture 2" descr="C:\Documents and Settings\Administrator\Local Settings\Temporary Internet Files\Content.IE5\A9R1JF1E\MC900279126[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24328" y="555527"/>
            <a:ext cx="1463595" cy="100811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Documents and Settings\Administrator\Local Settings\Temporary Internet Files\Content.IE5\A9R1JF1E\MC900279126[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98776" y="555526"/>
            <a:ext cx="1389147" cy="1145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3061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750"/>
                                        <p:tgtEl>
                                          <p:spTgt spid="7"/>
                                        </p:tgtEl>
                                      </p:cBhvr>
                                    </p:animEffect>
                                  </p:childTnLst>
                                </p:cTn>
                              </p:par>
                            </p:childTnLst>
                          </p:cTn>
                        </p:par>
                        <p:par>
                          <p:cTn id="8" fill="hold">
                            <p:stCondLst>
                              <p:cond delay="275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0" y="0"/>
            <a:ext cx="9144000" cy="555526"/>
          </a:xfrm>
          <a:solidFill>
            <a:schemeClr val="accent1">
              <a:lumMod val="75000"/>
            </a:schemeClr>
          </a:solidFill>
          <a:ln>
            <a:noFill/>
          </a:ln>
        </p:spPr>
        <p:txBody>
          <a:bodyPr>
            <a:normAutofit fontScale="90000"/>
          </a:bodyPr>
          <a:lstStyle/>
          <a:p>
            <a:r>
              <a:rPr lang="tr-TR" sz="3200" b="1" dirty="0" smtClean="0">
                <a:solidFill>
                  <a:schemeClr val="bg1">
                    <a:lumMod val="95000"/>
                  </a:schemeClr>
                </a:solidFill>
                <a:latin typeface="Calibri" pitchFamily="34" charset="0"/>
                <a:cs typeface="Calibri" pitchFamily="34" charset="0"/>
              </a:rPr>
              <a:t>TAŞINIR MAL YÖNETMELİĞİ</a:t>
            </a:r>
            <a:endParaRPr lang="tr-TR" sz="3200" b="1" dirty="0">
              <a:solidFill>
                <a:schemeClr val="bg1">
                  <a:lumMod val="95000"/>
                </a:schemeClr>
              </a:solidFill>
              <a:latin typeface="Calibri" pitchFamily="34" charset="0"/>
              <a:cs typeface="Calibri" pitchFamily="34" charset="0"/>
            </a:endParaRPr>
          </a:p>
        </p:txBody>
      </p:sp>
      <p:sp>
        <p:nvSpPr>
          <p:cNvPr id="3" name="Dikdörtgen 2"/>
          <p:cNvSpPr/>
          <p:nvPr/>
        </p:nvSpPr>
        <p:spPr>
          <a:xfrm>
            <a:off x="0" y="915566"/>
            <a:ext cx="8861055" cy="4371950"/>
          </a:xfrm>
          <a:prstGeom prst="rect">
            <a:avLst/>
          </a:prstGeom>
        </p:spPr>
        <p:txBody>
          <a:bodyPr/>
          <a:lstStyle/>
          <a:p>
            <a:endParaRPr lang="tr-TR" dirty="0"/>
          </a:p>
        </p:txBody>
      </p:sp>
      <p:sp>
        <p:nvSpPr>
          <p:cNvPr id="5" name="Dikdörtgen 4"/>
          <p:cNvSpPr/>
          <p:nvPr/>
        </p:nvSpPr>
        <p:spPr>
          <a:xfrm>
            <a:off x="179512" y="771550"/>
            <a:ext cx="7488832" cy="3600986"/>
          </a:xfrm>
          <a:prstGeom prst="rect">
            <a:avLst/>
          </a:prstGeom>
        </p:spPr>
        <p:txBody>
          <a:bodyPr wrap="square">
            <a:spAutoFit/>
          </a:bodyPr>
          <a:lstStyle/>
          <a:p>
            <a:pPr marL="12700" algn="just">
              <a:lnSpc>
                <a:spcPct val="100000"/>
              </a:lnSpc>
              <a:spcBef>
                <a:spcPts val="775"/>
              </a:spcBef>
              <a:spcAft>
                <a:spcPts val="1200"/>
              </a:spcAft>
            </a:pPr>
            <a:r>
              <a:rPr lang="tr-TR" sz="2100" b="1" spc="-10" dirty="0">
                <a:solidFill>
                  <a:srgbClr val="0070C0"/>
                </a:solidFill>
                <a:cs typeface="Calibri"/>
              </a:rPr>
              <a:t>Hurdaya ayırma nedeniyle çıkış </a:t>
            </a:r>
            <a:r>
              <a:rPr lang="tr-TR" sz="2100" b="1" spc="-10" dirty="0" smtClean="0">
                <a:solidFill>
                  <a:srgbClr val="0070C0"/>
                </a:solidFill>
                <a:cs typeface="Calibri"/>
              </a:rPr>
              <a:t>(Madde 28)</a:t>
            </a:r>
          </a:p>
          <a:p>
            <a:pPr marL="298450" indent="-285750" algn="just">
              <a:lnSpc>
                <a:spcPct val="100000"/>
              </a:lnSpc>
              <a:spcBef>
                <a:spcPts val="1200"/>
              </a:spcBef>
              <a:spcAft>
                <a:spcPts val="1200"/>
              </a:spcAft>
              <a:buFont typeface="Arial" panose="020B0604020202020204" pitchFamily="34" charset="0"/>
              <a:buChar char="•"/>
            </a:pPr>
            <a:r>
              <a:rPr lang="tr-TR" sz="2100" spc="-10" dirty="0">
                <a:cs typeface="Calibri"/>
              </a:rPr>
              <a:t>Komisyonca yapılan değerlendirme sonucunda hurdaya ayrılması uygun görülmeyen taşınırlar hakkındaki gerekçeli karar harcama yetkilisine bildirilir</a:t>
            </a:r>
            <a:r>
              <a:rPr lang="tr-TR" sz="2100" spc="-10" dirty="0" smtClean="0">
                <a:cs typeface="Calibri"/>
              </a:rPr>
              <a:t>.</a:t>
            </a:r>
          </a:p>
          <a:p>
            <a:pPr marL="298450" indent="-285750" algn="just">
              <a:lnSpc>
                <a:spcPct val="100000"/>
              </a:lnSpc>
              <a:spcBef>
                <a:spcPts val="1200"/>
              </a:spcBef>
              <a:spcAft>
                <a:spcPts val="1200"/>
              </a:spcAft>
              <a:buFont typeface="Arial" panose="020B0604020202020204" pitchFamily="34" charset="0"/>
              <a:buChar char="•"/>
            </a:pPr>
            <a:r>
              <a:rPr lang="tr-TR" sz="2100" spc="-10" dirty="0">
                <a:cs typeface="Calibri"/>
              </a:rPr>
              <a:t>Komisyonca hurdaya ayrılmasına karar verilenler için ise </a:t>
            </a:r>
            <a:r>
              <a:rPr lang="tr-TR" sz="2100" b="1" spc="-10" dirty="0">
                <a:cs typeface="Calibri"/>
              </a:rPr>
              <a:t>Kayıttan Düşme Teklif ve Onay Tutanağı</a:t>
            </a:r>
            <a:r>
              <a:rPr lang="tr-TR" sz="2100" spc="-10" dirty="0">
                <a:cs typeface="Calibri"/>
              </a:rPr>
              <a:t> düzenlenir</a:t>
            </a:r>
            <a:r>
              <a:rPr lang="tr-TR" sz="2100" spc="-10" dirty="0" smtClean="0">
                <a:cs typeface="Calibri"/>
              </a:rPr>
              <a:t>.</a:t>
            </a:r>
          </a:p>
          <a:p>
            <a:pPr marL="298450" indent="-285750" algn="just">
              <a:lnSpc>
                <a:spcPct val="100000"/>
              </a:lnSpc>
              <a:spcBef>
                <a:spcPts val="1200"/>
              </a:spcBef>
              <a:spcAft>
                <a:spcPts val="1200"/>
              </a:spcAft>
              <a:buFont typeface="Arial" panose="020B0604020202020204" pitchFamily="34" charset="0"/>
              <a:buChar char="•"/>
            </a:pPr>
            <a:r>
              <a:rPr lang="tr-TR" sz="2100" spc="-10" dirty="0">
                <a:cs typeface="Calibri"/>
              </a:rPr>
              <a:t>Hurdaya ayrılmasına karar verilen taşınırlar </a:t>
            </a:r>
            <a:r>
              <a:rPr lang="tr-TR" sz="2100" b="1" spc="-10" dirty="0">
                <a:cs typeface="Calibri"/>
              </a:rPr>
              <a:t>harcama yetkilisinin onayı</a:t>
            </a:r>
            <a:r>
              <a:rPr lang="tr-TR" sz="2100" spc="-10" dirty="0">
                <a:cs typeface="Calibri"/>
              </a:rPr>
              <a:t> </a:t>
            </a:r>
            <a:r>
              <a:rPr lang="tr-TR" sz="2100" b="1" spc="-10" dirty="0">
                <a:cs typeface="Calibri"/>
              </a:rPr>
              <a:t>ile kayıtlardan çıkarılır.</a:t>
            </a:r>
          </a:p>
        </p:txBody>
      </p:sp>
      <p:pic>
        <p:nvPicPr>
          <p:cNvPr id="7" name="Picture 2" descr="C:\Documents and Settings\Administrator\Local Settings\Temporary Internet Files\Content.IE5\A9R1JF1E\MC900279126[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24328" y="555527"/>
            <a:ext cx="1463595" cy="100811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Documents and Settings\Administrator\Local Settings\Temporary Internet Files\Content.IE5\A9R1JF1E\MC900279126[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98776" y="555526"/>
            <a:ext cx="1389147" cy="1145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9257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750"/>
                                        <p:tgtEl>
                                          <p:spTgt spid="7"/>
                                        </p:tgtEl>
                                      </p:cBhvr>
                                    </p:animEffect>
                                  </p:childTnLst>
                                </p:cTn>
                              </p:par>
                            </p:childTnLst>
                          </p:cTn>
                        </p:par>
                        <p:par>
                          <p:cTn id="8" fill="hold">
                            <p:stCondLst>
                              <p:cond delay="275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0" y="0"/>
            <a:ext cx="9144000" cy="555526"/>
          </a:xfrm>
          <a:solidFill>
            <a:schemeClr val="accent1">
              <a:lumMod val="75000"/>
            </a:schemeClr>
          </a:solidFill>
          <a:ln>
            <a:noFill/>
          </a:ln>
        </p:spPr>
        <p:txBody>
          <a:bodyPr>
            <a:normAutofit fontScale="90000"/>
          </a:bodyPr>
          <a:lstStyle/>
          <a:p>
            <a:r>
              <a:rPr lang="tr-TR" sz="3200" b="1" dirty="0" smtClean="0">
                <a:solidFill>
                  <a:schemeClr val="bg1">
                    <a:lumMod val="95000"/>
                  </a:schemeClr>
                </a:solidFill>
                <a:latin typeface="Calibri" pitchFamily="34" charset="0"/>
                <a:cs typeface="Calibri" pitchFamily="34" charset="0"/>
              </a:rPr>
              <a:t>TAŞINIR MAL YÖNETMELİĞİ</a:t>
            </a:r>
            <a:endParaRPr lang="tr-TR" sz="3200" b="1" dirty="0">
              <a:solidFill>
                <a:schemeClr val="bg1">
                  <a:lumMod val="95000"/>
                </a:schemeClr>
              </a:solidFill>
              <a:latin typeface="Calibri" pitchFamily="34" charset="0"/>
              <a:cs typeface="Calibri" pitchFamily="34" charset="0"/>
            </a:endParaRPr>
          </a:p>
        </p:txBody>
      </p:sp>
      <p:sp>
        <p:nvSpPr>
          <p:cNvPr id="3" name="Dikdörtgen 2"/>
          <p:cNvSpPr/>
          <p:nvPr/>
        </p:nvSpPr>
        <p:spPr>
          <a:xfrm>
            <a:off x="0" y="915566"/>
            <a:ext cx="8861055" cy="4371950"/>
          </a:xfrm>
          <a:prstGeom prst="rect">
            <a:avLst/>
          </a:prstGeom>
        </p:spPr>
        <p:txBody>
          <a:bodyPr/>
          <a:lstStyle/>
          <a:p>
            <a:endParaRPr lang="tr-TR" dirty="0"/>
          </a:p>
        </p:txBody>
      </p:sp>
      <p:sp>
        <p:nvSpPr>
          <p:cNvPr id="5" name="Dikdörtgen 4"/>
          <p:cNvSpPr/>
          <p:nvPr/>
        </p:nvSpPr>
        <p:spPr>
          <a:xfrm>
            <a:off x="179512" y="771550"/>
            <a:ext cx="7488832" cy="4262705"/>
          </a:xfrm>
          <a:prstGeom prst="rect">
            <a:avLst/>
          </a:prstGeom>
        </p:spPr>
        <p:txBody>
          <a:bodyPr wrap="square">
            <a:spAutoFit/>
          </a:bodyPr>
          <a:lstStyle/>
          <a:p>
            <a:pPr marL="12700" algn="just">
              <a:lnSpc>
                <a:spcPct val="100000"/>
              </a:lnSpc>
              <a:spcBef>
                <a:spcPts val="775"/>
              </a:spcBef>
              <a:spcAft>
                <a:spcPts val="1200"/>
              </a:spcAft>
            </a:pPr>
            <a:r>
              <a:rPr lang="tr-TR" sz="2100" b="1" spc="-10" dirty="0">
                <a:solidFill>
                  <a:srgbClr val="0070C0"/>
                </a:solidFill>
                <a:cs typeface="Calibri"/>
              </a:rPr>
              <a:t>Hurdaya ayırma nedeniyle çıkış </a:t>
            </a:r>
            <a:r>
              <a:rPr lang="tr-TR" sz="2100" b="1" spc="-10" dirty="0" smtClean="0">
                <a:solidFill>
                  <a:srgbClr val="0070C0"/>
                </a:solidFill>
                <a:cs typeface="Calibri"/>
              </a:rPr>
              <a:t>(Madde 28)</a:t>
            </a:r>
          </a:p>
          <a:p>
            <a:pPr marL="298450" indent="-285750" algn="just">
              <a:lnSpc>
                <a:spcPct val="100000"/>
              </a:lnSpc>
              <a:spcBef>
                <a:spcPts val="1200"/>
              </a:spcBef>
              <a:spcAft>
                <a:spcPts val="1200"/>
              </a:spcAft>
              <a:buFont typeface="Arial" panose="020B0604020202020204" pitchFamily="34" charset="0"/>
              <a:buChar char="•"/>
            </a:pPr>
            <a:r>
              <a:rPr lang="tr-TR" sz="2000" spc="-10" dirty="0" smtClean="0">
                <a:cs typeface="Calibri"/>
              </a:rPr>
              <a:t>Harcama </a:t>
            </a:r>
            <a:r>
              <a:rPr lang="tr-TR" sz="2000" spc="-10" dirty="0">
                <a:cs typeface="Calibri"/>
              </a:rPr>
              <a:t>yetkilisince oluşturulacak komisyon tarafından ekonomik değerinin olmadığı veya teknik, sağlık, güvenlik ve benzeri nedenlerle imha edilmesinin şart olduğuna karar verilen taşınırlar, </a:t>
            </a:r>
            <a:r>
              <a:rPr lang="tr-TR" sz="2000" b="1" spc="-10" dirty="0">
                <a:cs typeface="Calibri"/>
              </a:rPr>
              <a:t>harcama yetkilisinin onayı ile imha edilir.</a:t>
            </a:r>
            <a:r>
              <a:rPr lang="tr-TR" sz="2000" spc="-10" dirty="0">
                <a:cs typeface="Calibri"/>
              </a:rPr>
              <a:t> İmha, komisyon veya komisyonun gözetiminde uzman kişiler tarafından yapılır. Bu işleme ilişkin ayrıca bir imha tutanağı düzenlenir. İmha işleminde özel mevzuat hükümleri öncelikle dikkate alınır</a:t>
            </a:r>
            <a:r>
              <a:rPr lang="tr-TR" sz="2000" spc="-10" dirty="0" smtClean="0">
                <a:cs typeface="Calibri"/>
              </a:rPr>
              <a:t>.</a:t>
            </a:r>
          </a:p>
          <a:p>
            <a:pPr marL="298450" indent="-285750" algn="just">
              <a:lnSpc>
                <a:spcPct val="100000"/>
              </a:lnSpc>
              <a:spcBef>
                <a:spcPts val="1200"/>
              </a:spcBef>
              <a:spcAft>
                <a:spcPts val="1200"/>
              </a:spcAft>
              <a:buFont typeface="Arial" panose="020B0604020202020204" pitchFamily="34" charset="0"/>
              <a:buChar char="•"/>
            </a:pPr>
            <a:r>
              <a:rPr lang="tr-TR" sz="2000" b="1" spc="-10" dirty="0">
                <a:cs typeface="Calibri"/>
              </a:rPr>
              <a:t>İdarelerin yurt dışı temsilciliklerinde</a:t>
            </a:r>
            <a:r>
              <a:rPr lang="tr-TR" sz="2000" spc="-10" dirty="0">
                <a:cs typeface="Calibri"/>
              </a:rPr>
              <a:t> hurdaya ayrılan taşınırlar mahallinde ilgili mevzuatı çerçevesinde satılır veya satışın mümkün olmadığı durumlarda imha edilir.</a:t>
            </a:r>
          </a:p>
        </p:txBody>
      </p:sp>
      <p:pic>
        <p:nvPicPr>
          <p:cNvPr id="7" name="Picture 2" descr="C:\Documents and Settings\Administrator\Local Settings\Temporary Internet Files\Content.IE5\A9R1JF1E\MC900279126[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24328" y="555527"/>
            <a:ext cx="1463595" cy="100811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Documents and Settings\Administrator\Local Settings\Temporary Internet Files\Content.IE5\A9R1JF1E\MC900279126[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98776" y="555526"/>
            <a:ext cx="1389147" cy="1145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384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750"/>
                                        <p:tgtEl>
                                          <p:spTgt spid="7"/>
                                        </p:tgtEl>
                                      </p:cBhvr>
                                    </p:animEffect>
                                  </p:childTnLst>
                                </p:cTn>
                              </p:par>
                            </p:childTnLst>
                          </p:cTn>
                        </p:par>
                        <p:par>
                          <p:cTn id="8" fill="hold">
                            <p:stCondLst>
                              <p:cond delay="275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0" y="0"/>
            <a:ext cx="9144000" cy="555526"/>
          </a:xfrm>
          <a:solidFill>
            <a:schemeClr val="accent1">
              <a:lumMod val="75000"/>
            </a:schemeClr>
          </a:solidFill>
          <a:ln>
            <a:noFill/>
          </a:ln>
        </p:spPr>
        <p:txBody>
          <a:bodyPr>
            <a:normAutofit fontScale="90000"/>
          </a:bodyPr>
          <a:lstStyle/>
          <a:p>
            <a:r>
              <a:rPr lang="tr-TR" sz="3200" b="1" dirty="0" smtClean="0">
                <a:solidFill>
                  <a:schemeClr val="bg1">
                    <a:lumMod val="95000"/>
                  </a:schemeClr>
                </a:solidFill>
                <a:latin typeface="Calibri" pitchFamily="34" charset="0"/>
                <a:cs typeface="Calibri" pitchFamily="34" charset="0"/>
              </a:rPr>
              <a:t>TAŞINIR MAL YÖNETMELİĞİ</a:t>
            </a:r>
            <a:endParaRPr lang="tr-TR" sz="3200" b="1" dirty="0">
              <a:solidFill>
                <a:schemeClr val="bg1">
                  <a:lumMod val="95000"/>
                </a:schemeClr>
              </a:solidFill>
              <a:latin typeface="Calibri" pitchFamily="34" charset="0"/>
              <a:cs typeface="Calibri" pitchFamily="34" charset="0"/>
            </a:endParaRPr>
          </a:p>
        </p:txBody>
      </p:sp>
      <p:sp>
        <p:nvSpPr>
          <p:cNvPr id="3" name="Dikdörtgen 2"/>
          <p:cNvSpPr/>
          <p:nvPr/>
        </p:nvSpPr>
        <p:spPr>
          <a:xfrm>
            <a:off x="0" y="915566"/>
            <a:ext cx="8861055" cy="4371950"/>
          </a:xfrm>
          <a:prstGeom prst="rect">
            <a:avLst/>
          </a:prstGeom>
        </p:spPr>
        <p:txBody>
          <a:bodyPr/>
          <a:lstStyle/>
          <a:p>
            <a:endParaRPr lang="tr-TR" dirty="0"/>
          </a:p>
        </p:txBody>
      </p:sp>
      <p:sp>
        <p:nvSpPr>
          <p:cNvPr id="5" name="Dikdörtgen 4"/>
          <p:cNvSpPr/>
          <p:nvPr/>
        </p:nvSpPr>
        <p:spPr>
          <a:xfrm>
            <a:off x="179512" y="699542"/>
            <a:ext cx="7560840" cy="4308872"/>
          </a:xfrm>
          <a:prstGeom prst="rect">
            <a:avLst/>
          </a:prstGeom>
        </p:spPr>
        <p:txBody>
          <a:bodyPr wrap="square">
            <a:spAutoFit/>
          </a:bodyPr>
          <a:lstStyle/>
          <a:p>
            <a:pPr marL="12700" algn="just">
              <a:lnSpc>
                <a:spcPct val="100000"/>
              </a:lnSpc>
              <a:spcBef>
                <a:spcPts val="775"/>
              </a:spcBef>
              <a:spcAft>
                <a:spcPts val="1200"/>
              </a:spcAft>
            </a:pPr>
            <a:r>
              <a:rPr lang="tr-TR" b="1" spc="-10" dirty="0">
                <a:solidFill>
                  <a:srgbClr val="0070C0"/>
                </a:solidFill>
                <a:cs typeface="Calibri"/>
              </a:rPr>
              <a:t>Hurdaya ayırma nedeniyle çıkış </a:t>
            </a:r>
            <a:r>
              <a:rPr lang="tr-TR" b="1" spc="-10" dirty="0" smtClean="0">
                <a:solidFill>
                  <a:srgbClr val="0070C0"/>
                </a:solidFill>
                <a:cs typeface="Calibri"/>
              </a:rPr>
              <a:t>(Madde 28)</a:t>
            </a:r>
          </a:p>
          <a:p>
            <a:pPr marL="298450" indent="-285750" algn="just">
              <a:lnSpc>
                <a:spcPct val="100000"/>
              </a:lnSpc>
              <a:spcBef>
                <a:spcPts val="1000"/>
              </a:spcBef>
              <a:spcAft>
                <a:spcPts val="1000"/>
              </a:spcAft>
              <a:buFont typeface="Arial" panose="020B0604020202020204" pitchFamily="34" charset="0"/>
              <a:buChar char="•"/>
            </a:pPr>
            <a:r>
              <a:rPr lang="tr-TR" sz="1600" b="1" spc="-10" dirty="0">
                <a:cs typeface="Calibri"/>
              </a:rPr>
              <a:t>Hurdaya ayrılan veya imha edilen taşınırlar Varlık İşlem Fişi düzenlenerek kayıtlardan çıkarılır. Varlık İşlem Fişinin ekine Kayıttan Düşme Teklif ve Onay Tutanağının bir nüshası bağlanır</a:t>
            </a:r>
            <a:r>
              <a:rPr lang="tr-TR" sz="1600" b="1" spc="-10" dirty="0" smtClean="0">
                <a:cs typeface="Calibri"/>
              </a:rPr>
              <a:t>.</a:t>
            </a:r>
          </a:p>
          <a:p>
            <a:pPr marL="298450" indent="-285750" algn="just">
              <a:lnSpc>
                <a:spcPct val="100000"/>
              </a:lnSpc>
              <a:spcBef>
                <a:spcPts val="1000"/>
              </a:spcBef>
              <a:spcAft>
                <a:spcPts val="1000"/>
              </a:spcAft>
              <a:buFont typeface="Arial" panose="020B0604020202020204" pitchFamily="34" charset="0"/>
              <a:buChar char="•"/>
            </a:pPr>
            <a:r>
              <a:rPr lang="tr-TR" sz="1600" spc="-10" dirty="0">
                <a:cs typeface="Calibri"/>
              </a:rPr>
              <a:t>Hurdaya ayrılan ve ekonomik değeri olan hurda taşınır mallar hakkında, özel mevzuatındaki hükümler saklı kalmak üzere </a:t>
            </a:r>
            <a:r>
              <a:rPr lang="tr-TR" sz="1600" b="1" spc="-10" dirty="0">
                <a:cs typeface="Calibri"/>
              </a:rPr>
              <a:t>30/6/2021 tarihli ve 7330 sayılı Makine ve Kimya Endüstrisi Anonim Şirketi Hakkında Kanun </a:t>
            </a:r>
            <a:r>
              <a:rPr lang="tr-TR" sz="1600" spc="-10" dirty="0">
                <a:cs typeface="Calibri"/>
              </a:rPr>
              <a:t>hükümleri uygulanır</a:t>
            </a:r>
            <a:r>
              <a:rPr lang="tr-TR" sz="1600" spc="-10" dirty="0" smtClean="0">
                <a:cs typeface="Calibri"/>
              </a:rPr>
              <a:t>.</a:t>
            </a:r>
          </a:p>
          <a:p>
            <a:pPr marL="298450" indent="-285750" algn="just">
              <a:lnSpc>
                <a:spcPct val="100000"/>
              </a:lnSpc>
              <a:spcBef>
                <a:spcPts val="1000"/>
              </a:spcBef>
              <a:spcAft>
                <a:spcPts val="1000"/>
              </a:spcAft>
              <a:buFont typeface="Arial" panose="020B0604020202020204" pitchFamily="34" charset="0"/>
              <a:buChar char="•"/>
            </a:pPr>
            <a:r>
              <a:rPr lang="tr-TR" sz="1600" spc="-10" dirty="0">
                <a:cs typeface="Calibri"/>
              </a:rPr>
              <a:t>İlgili mevzuatı gereğince, kasko sigortası yaptırılmış taşıt ve iş makineleri ile ekipmanın risk sonrası hurdaya ayrılarak kayıtlardan çıkarılması durumunda hurdası, kasko sigortası genel şartlarına dayanılarak sigorta şirketine verilebilir. </a:t>
            </a:r>
            <a:r>
              <a:rPr lang="tr-TR" sz="1600" b="1" spc="-10" dirty="0">
                <a:cs typeface="Calibri"/>
              </a:rPr>
              <a:t>Bu durumda rizikonun gerçekleşmesi anındaki gerçeğe uygun değeri sigorta şirketinden tahsil edilir</a:t>
            </a:r>
            <a:r>
              <a:rPr lang="tr-TR" sz="1600" b="1" spc="-10" dirty="0" smtClean="0">
                <a:cs typeface="Calibri"/>
              </a:rPr>
              <a:t>.</a:t>
            </a:r>
          </a:p>
          <a:p>
            <a:pPr marL="12700" algn="just">
              <a:lnSpc>
                <a:spcPct val="100000"/>
              </a:lnSpc>
              <a:spcBef>
                <a:spcPts val="1200"/>
              </a:spcBef>
              <a:spcAft>
                <a:spcPts val="1200"/>
              </a:spcAft>
            </a:pPr>
            <a:r>
              <a:rPr lang="tr-TR" b="1" spc="-10" dirty="0" smtClean="0">
                <a:solidFill>
                  <a:srgbClr val="0070C0"/>
                </a:solidFill>
                <a:cs typeface="Calibri"/>
              </a:rPr>
              <a:t>* Hurdaya ayırma işlemlerinde herhangi bir parasal limit bulunmamaktadır.</a:t>
            </a:r>
            <a:endParaRPr lang="tr-TR" b="1" spc="-10" dirty="0">
              <a:solidFill>
                <a:srgbClr val="0070C0"/>
              </a:solidFill>
              <a:cs typeface="Calibri"/>
            </a:endParaRPr>
          </a:p>
        </p:txBody>
      </p:sp>
      <p:pic>
        <p:nvPicPr>
          <p:cNvPr id="7" name="Picture 2" descr="C:\Documents and Settings\Administrator\Local Settings\Temporary Internet Files\Content.IE5\A9R1JF1E\MC900279126[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24328" y="555527"/>
            <a:ext cx="1463595" cy="100811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Documents and Settings\Administrator\Local Settings\Temporary Internet Files\Content.IE5\A9R1JF1E\MC900279126[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98776" y="555526"/>
            <a:ext cx="1389147" cy="1145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9430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750"/>
                                        <p:tgtEl>
                                          <p:spTgt spid="7"/>
                                        </p:tgtEl>
                                      </p:cBhvr>
                                    </p:animEffect>
                                  </p:childTnLst>
                                </p:cTn>
                              </p:par>
                            </p:childTnLst>
                          </p:cTn>
                        </p:par>
                        <p:par>
                          <p:cTn id="8" fill="hold">
                            <p:stCondLst>
                              <p:cond delay="275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0" y="0"/>
            <a:ext cx="9144000" cy="555526"/>
          </a:xfrm>
          <a:solidFill>
            <a:schemeClr val="accent1">
              <a:lumMod val="75000"/>
            </a:schemeClr>
          </a:solidFill>
          <a:ln>
            <a:noFill/>
          </a:ln>
        </p:spPr>
        <p:txBody>
          <a:bodyPr>
            <a:normAutofit fontScale="90000"/>
          </a:bodyPr>
          <a:lstStyle/>
          <a:p>
            <a:r>
              <a:rPr lang="tr-TR" sz="3200" b="1" dirty="0" smtClean="0">
                <a:solidFill>
                  <a:schemeClr val="bg1">
                    <a:lumMod val="95000"/>
                  </a:schemeClr>
                </a:solidFill>
                <a:latin typeface="Calibri" pitchFamily="34" charset="0"/>
                <a:cs typeface="Calibri" pitchFamily="34" charset="0"/>
              </a:rPr>
              <a:t>TAŞINIR MAL YÖNETMELİĞİ</a:t>
            </a:r>
            <a:endParaRPr lang="tr-TR" sz="3200" b="1" dirty="0">
              <a:solidFill>
                <a:schemeClr val="bg1">
                  <a:lumMod val="95000"/>
                </a:schemeClr>
              </a:solidFill>
              <a:latin typeface="Calibri" pitchFamily="34" charset="0"/>
              <a:cs typeface="Calibri" pitchFamily="34" charset="0"/>
            </a:endParaRPr>
          </a:p>
        </p:txBody>
      </p:sp>
      <p:sp>
        <p:nvSpPr>
          <p:cNvPr id="3" name="Dikdörtgen 2"/>
          <p:cNvSpPr/>
          <p:nvPr/>
        </p:nvSpPr>
        <p:spPr>
          <a:xfrm>
            <a:off x="0" y="915566"/>
            <a:ext cx="8861055" cy="4371950"/>
          </a:xfrm>
          <a:prstGeom prst="rect">
            <a:avLst/>
          </a:prstGeom>
        </p:spPr>
        <p:txBody>
          <a:bodyPr/>
          <a:lstStyle/>
          <a:p>
            <a:endParaRPr lang="tr-TR" dirty="0"/>
          </a:p>
        </p:txBody>
      </p:sp>
      <p:sp>
        <p:nvSpPr>
          <p:cNvPr id="5" name="Dikdörtgen 4"/>
          <p:cNvSpPr/>
          <p:nvPr/>
        </p:nvSpPr>
        <p:spPr>
          <a:xfrm>
            <a:off x="179512" y="699542"/>
            <a:ext cx="7848872" cy="4270400"/>
          </a:xfrm>
          <a:prstGeom prst="rect">
            <a:avLst/>
          </a:prstGeom>
        </p:spPr>
        <p:txBody>
          <a:bodyPr wrap="square">
            <a:spAutoFit/>
          </a:bodyPr>
          <a:lstStyle/>
          <a:p>
            <a:pPr marL="12700" algn="just">
              <a:lnSpc>
                <a:spcPct val="100000"/>
              </a:lnSpc>
              <a:spcBef>
                <a:spcPts val="775"/>
              </a:spcBef>
              <a:spcAft>
                <a:spcPts val="800"/>
              </a:spcAft>
            </a:pPr>
            <a:r>
              <a:rPr lang="tr-TR" sz="1600" b="1" spc="-10" dirty="0">
                <a:solidFill>
                  <a:srgbClr val="0070C0"/>
                </a:solidFill>
                <a:cs typeface="Calibri"/>
              </a:rPr>
              <a:t>Bölünen, birleşen veya kaldırılan harcama birimlerine ait taşınırlar hakkında yapılacak </a:t>
            </a:r>
            <a:r>
              <a:rPr lang="tr-TR" sz="1600" b="1" spc="-10" dirty="0" smtClean="0">
                <a:solidFill>
                  <a:srgbClr val="0070C0"/>
                </a:solidFill>
                <a:cs typeface="Calibri"/>
              </a:rPr>
              <a:t>işlemler (</a:t>
            </a:r>
            <a:r>
              <a:rPr lang="tr-TR" sz="1600" b="1" spc="-10" dirty="0">
                <a:solidFill>
                  <a:srgbClr val="0070C0"/>
                </a:solidFill>
                <a:cs typeface="Calibri"/>
              </a:rPr>
              <a:t>Madde </a:t>
            </a:r>
            <a:r>
              <a:rPr lang="tr-TR" sz="1600" b="1" spc="-10" dirty="0" smtClean="0">
                <a:solidFill>
                  <a:srgbClr val="0070C0"/>
                </a:solidFill>
                <a:cs typeface="Calibri"/>
              </a:rPr>
              <a:t>29)</a:t>
            </a:r>
          </a:p>
          <a:p>
            <a:pPr marL="12700" algn="just">
              <a:lnSpc>
                <a:spcPct val="100000"/>
              </a:lnSpc>
              <a:spcBef>
                <a:spcPts val="775"/>
              </a:spcBef>
              <a:spcAft>
                <a:spcPts val="800"/>
              </a:spcAft>
            </a:pPr>
            <a:r>
              <a:rPr lang="tr-TR" sz="1450" spc="-10" dirty="0">
                <a:cs typeface="Calibri"/>
              </a:rPr>
              <a:t>Kamu idarelerinin yeniden yapılanmaları sonucu teşkilat yapılarında meydana gelen değişiklikler nedeniyle bölünmesine, birleşmesine veya kaldırılmasına karar verilen harcama birimlerine ait taşınırlar</a:t>
            </a:r>
            <a:r>
              <a:rPr lang="tr-TR" sz="1450" spc="-10" dirty="0" smtClean="0">
                <a:cs typeface="Calibri"/>
              </a:rPr>
              <a:t>;</a:t>
            </a:r>
          </a:p>
          <a:p>
            <a:pPr marL="12700" algn="just">
              <a:lnSpc>
                <a:spcPct val="100000"/>
              </a:lnSpc>
              <a:spcBef>
                <a:spcPts val="775"/>
              </a:spcBef>
              <a:spcAft>
                <a:spcPts val="800"/>
              </a:spcAft>
            </a:pPr>
            <a:r>
              <a:rPr lang="tr-TR" sz="1450" b="1" spc="-10" dirty="0">
                <a:cs typeface="Calibri"/>
              </a:rPr>
              <a:t>a) </a:t>
            </a:r>
            <a:r>
              <a:rPr lang="tr-TR" sz="1450" spc="-10" dirty="0">
                <a:cs typeface="Calibri"/>
              </a:rPr>
              <a:t>Bölünerek ayrı bir harcama birimi hâline gelen birimin kullanımına terk edilmesi hâlinde, </a:t>
            </a:r>
            <a:r>
              <a:rPr lang="tr-TR" sz="1450" b="1" spc="-10" dirty="0">
                <a:cs typeface="Calibri"/>
              </a:rPr>
              <a:t>bölünen harcama biriminin kayıtlarına çıkış, yeni oluşan harcama biriminin kayıtlarına giriş,</a:t>
            </a:r>
            <a:endParaRPr lang="tr-TR" sz="1450" b="1" spc="-10" dirty="0" smtClean="0">
              <a:cs typeface="Calibri"/>
            </a:endParaRPr>
          </a:p>
          <a:p>
            <a:pPr marL="12700" algn="just">
              <a:lnSpc>
                <a:spcPct val="100000"/>
              </a:lnSpc>
              <a:spcBef>
                <a:spcPts val="775"/>
              </a:spcBef>
              <a:spcAft>
                <a:spcPts val="800"/>
              </a:spcAft>
            </a:pPr>
            <a:r>
              <a:rPr lang="tr-TR" sz="1450" b="1" spc="-10" dirty="0">
                <a:cs typeface="Calibri"/>
              </a:rPr>
              <a:t>b) </a:t>
            </a:r>
            <a:r>
              <a:rPr lang="tr-TR" sz="1450" spc="-10" dirty="0">
                <a:cs typeface="Calibri"/>
              </a:rPr>
              <a:t>Başka bir harcama birimi ile birleşme sonucunda </a:t>
            </a:r>
            <a:r>
              <a:rPr lang="tr-TR" sz="1450" b="1" spc="-10" dirty="0">
                <a:cs typeface="Calibri"/>
              </a:rPr>
              <a:t>kaldırılan birimin kayıtlarına çıkış, bünyesinde birleşilen birimin kayıtlarına giriş,</a:t>
            </a:r>
            <a:endParaRPr lang="tr-TR" sz="1450" b="1" spc="-10" dirty="0" smtClean="0">
              <a:cs typeface="Calibri"/>
            </a:endParaRPr>
          </a:p>
          <a:p>
            <a:pPr marL="12700" algn="just">
              <a:lnSpc>
                <a:spcPct val="100000"/>
              </a:lnSpc>
              <a:spcBef>
                <a:spcPts val="775"/>
              </a:spcBef>
              <a:spcAft>
                <a:spcPts val="800"/>
              </a:spcAft>
            </a:pPr>
            <a:r>
              <a:rPr lang="tr-TR" sz="1450" b="1" spc="-10" dirty="0" smtClean="0">
                <a:cs typeface="Calibri"/>
              </a:rPr>
              <a:t>c</a:t>
            </a:r>
            <a:r>
              <a:rPr lang="tr-TR" sz="1450" b="1" spc="-10" dirty="0">
                <a:cs typeface="Calibri"/>
              </a:rPr>
              <a:t>) </a:t>
            </a:r>
            <a:r>
              <a:rPr lang="tr-TR" sz="1450" spc="-10" dirty="0">
                <a:cs typeface="Calibri"/>
              </a:rPr>
              <a:t>Kaldırılma hâlinde, </a:t>
            </a:r>
            <a:r>
              <a:rPr lang="tr-TR" sz="1450" b="1" spc="-10" dirty="0">
                <a:cs typeface="Calibri"/>
              </a:rPr>
              <a:t>kaldırılan harcama biriminin kayıtlarına çıkış, devredilmesi kararlaştırılan harcama biriminin kayıtlarına giriş,</a:t>
            </a:r>
            <a:endParaRPr lang="tr-TR" sz="1450" b="1" spc="-10" dirty="0" smtClean="0">
              <a:cs typeface="Calibri"/>
            </a:endParaRPr>
          </a:p>
          <a:p>
            <a:pPr marL="12700" algn="just">
              <a:lnSpc>
                <a:spcPct val="100000"/>
              </a:lnSpc>
              <a:spcBef>
                <a:spcPts val="775"/>
              </a:spcBef>
              <a:spcAft>
                <a:spcPts val="800"/>
              </a:spcAft>
            </a:pPr>
            <a:r>
              <a:rPr lang="tr-TR" sz="1450" spc="-10" dirty="0">
                <a:cs typeface="Calibri"/>
              </a:rPr>
              <a:t>k</a:t>
            </a:r>
            <a:r>
              <a:rPr lang="tr-TR" sz="1450" spc="-10" dirty="0" smtClean="0">
                <a:cs typeface="Calibri"/>
              </a:rPr>
              <a:t>aydedilir.</a:t>
            </a:r>
          </a:p>
          <a:p>
            <a:pPr marL="12700" algn="just">
              <a:lnSpc>
                <a:spcPct val="100000"/>
              </a:lnSpc>
              <a:spcBef>
                <a:spcPts val="775"/>
              </a:spcBef>
              <a:spcAft>
                <a:spcPts val="800"/>
              </a:spcAft>
            </a:pPr>
            <a:r>
              <a:rPr lang="tr-TR" sz="1450" spc="-10" dirty="0" smtClean="0">
                <a:cs typeface="Calibri"/>
              </a:rPr>
              <a:t>* Giriş </a:t>
            </a:r>
            <a:r>
              <a:rPr lang="tr-TR" sz="1450" spc="-10" dirty="0">
                <a:cs typeface="Calibri"/>
              </a:rPr>
              <a:t>ve çıkış kayıtları Varlık İşlem Fişi ile yapılır. Düzenlenen Varlık İşlem Fişlerinin birer nüshası, muhasebe birimine gönderilir.</a:t>
            </a:r>
            <a:endParaRPr lang="tr-TR" sz="1450" spc="-10" dirty="0" smtClean="0">
              <a:cs typeface="Calibri"/>
            </a:endParaRPr>
          </a:p>
        </p:txBody>
      </p:sp>
      <p:pic>
        <p:nvPicPr>
          <p:cNvPr id="6" name="Picture 2" descr="C:\Documents and Settings\Administrator\Local Settings\Temporary Internet Files\Content.IE5\A9R1JF1E\MC900279126[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956376" y="555526"/>
            <a:ext cx="1031547" cy="1145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832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0" y="0"/>
            <a:ext cx="9144000" cy="555526"/>
          </a:xfrm>
          <a:solidFill>
            <a:schemeClr val="accent1">
              <a:lumMod val="75000"/>
            </a:schemeClr>
          </a:solidFill>
          <a:ln>
            <a:noFill/>
          </a:ln>
        </p:spPr>
        <p:txBody>
          <a:bodyPr>
            <a:normAutofit fontScale="90000"/>
          </a:bodyPr>
          <a:lstStyle/>
          <a:p>
            <a:r>
              <a:rPr lang="tr-TR" sz="3200" b="1" dirty="0" smtClean="0">
                <a:solidFill>
                  <a:schemeClr val="bg1">
                    <a:lumMod val="95000"/>
                  </a:schemeClr>
                </a:solidFill>
                <a:latin typeface="Calibri" pitchFamily="34" charset="0"/>
                <a:cs typeface="Calibri" pitchFamily="34" charset="0"/>
              </a:rPr>
              <a:t>TAŞINIR MAL YÖNETMELİĞİ</a:t>
            </a:r>
            <a:endParaRPr lang="tr-TR" sz="3200" b="1" dirty="0">
              <a:solidFill>
                <a:schemeClr val="bg1">
                  <a:lumMod val="95000"/>
                </a:schemeClr>
              </a:solidFill>
              <a:latin typeface="Calibri" pitchFamily="34" charset="0"/>
              <a:cs typeface="Calibri" pitchFamily="34" charset="0"/>
            </a:endParaRPr>
          </a:p>
        </p:txBody>
      </p:sp>
      <p:sp>
        <p:nvSpPr>
          <p:cNvPr id="3" name="Dikdörtgen 2"/>
          <p:cNvSpPr/>
          <p:nvPr/>
        </p:nvSpPr>
        <p:spPr>
          <a:xfrm>
            <a:off x="0" y="915566"/>
            <a:ext cx="8861055" cy="4371950"/>
          </a:xfrm>
          <a:prstGeom prst="rect">
            <a:avLst/>
          </a:prstGeom>
        </p:spPr>
        <p:txBody>
          <a:bodyPr/>
          <a:lstStyle/>
          <a:p>
            <a:endParaRPr lang="tr-TR" dirty="0"/>
          </a:p>
        </p:txBody>
      </p:sp>
      <p:sp>
        <p:nvSpPr>
          <p:cNvPr id="5" name="Dikdörtgen 4"/>
          <p:cNvSpPr/>
          <p:nvPr/>
        </p:nvSpPr>
        <p:spPr>
          <a:xfrm>
            <a:off x="182055" y="1779662"/>
            <a:ext cx="8496944" cy="1395254"/>
          </a:xfrm>
          <a:prstGeom prst="rect">
            <a:avLst/>
          </a:prstGeom>
        </p:spPr>
        <p:txBody>
          <a:bodyPr wrap="square">
            <a:spAutoFit/>
          </a:bodyPr>
          <a:lstStyle/>
          <a:p>
            <a:pPr marL="12700" algn="ctr">
              <a:lnSpc>
                <a:spcPct val="100000"/>
              </a:lnSpc>
              <a:spcBef>
                <a:spcPts val="775"/>
              </a:spcBef>
              <a:spcAft>
                <a:spcPts val="1200"/>
              </a:spcAft>
            </a:pPr>
            <a:r>
              <a:rPr lang="tr-TR" sz="3400" b="1" spc="-10" dirty="0" smtClean="0">
                <a:solidFill>
                  <a:srgbClr val="0070C0"/>
                </a:solidFill>
                <a:cs typeface="Calibri"/>
              </a:rPr>
              <a:t>BİRİNCİ BÖLÜM</a:t>
            </a:r>
          </a:p>
          <a:p>
            <a:pPr marL="12700" algn="ctr">
              <a:lnSpc>
                <a:spcPct val="100000"/>
              </a:lnSpc>
              <a:spcBef>
                <a:spcPts val="775"/>
              </a:spcBef>
              <a:spcAft>
                <a:spcPts val="1200"/>
              </a:spcAft>
            </a:pPr>
            <a:r>
              <a:rPr lang="tr-TR" sz="3400" b="1" spc="-10" dirty="0" smtClean="0">
                <a:solidFill>
                  <a:srgbClr val="0070C0"/>
                </a:solidFill>
                <a:cs typeface="Calibri"/>
              </a:rPr>
              <a:t>BAŞLANGIÇ HÜKÜMLERİ</a:t>
            </a:r>
            <a:endParaRPr lang="tr-TR" sz="3400" b="1" spc="-10" dirty="0">
              <a:solidFill>
                <a:srgbClr val="0070C0"/>
              </a:solidFill>
              <a:cs typeface="Calibri"/>
            </a:endParaRPr>
          </a:p>
        </p:txBody>
      </p:sp>
    </p:spTree>
    <p:extLst>
      <p:ext uri="{BB962C8B-B14F-4D97-AF65-F5344CB8AC3E}">
        <p14:creationId xmlns:p14="http://schemas.microsoft.com/office/powerpoint/2010/main" val="1325407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0" y="0"/>
            <a:ext cx="9144000" cy="555526"/>
          </a:xfrm>
          <a:solidFill>
            <a:schemeClr val="accent1">
              <a:lumMod val="75000"/>
            </a:schemeClr>
          </a:solidFill>
          <a:ln>
            <a:noFill/>
          </a:ln>
        </p:spPr>
        <p:txBody>
          <a:bodyPr>
            <a:normAutofit fontScale="90000"/>
          </a:bodyPr>
          <a:lstStyle/>
          <a:p>
            <a:r>
              <a:rPr lang="tr-TR" sz="3200" b="1" dirty="0" smtClean="0">
                <a:solidFill>
                  <a:schemeClr val="bg1">
                    <a:lumMod val="95000"/>
                  </a:schemeClr>
                </a:solidFill>
                <a:latin typeface="Calibri" pitchFamily="34" charset="0"/>
                <a:cs typeface="Calibri" pitchFamily="34" charset="0"/>
              </a:rPr>
              <a:t>TAŞINIR MAL YÖNETMELİĞİ</a:t>
            </a:r>
            <a:endParaRPr lang="tr-TR" sz="3200" b="1" dirty="0">
              <a:solidFill>
                <a:schemeClr val="bg1">
                  <a:lumMod val="95000"/>
                </a:schemeClr>
              </a:solidFill>
              <a:latin typeface="Calibri" pitchFamily="34" charset="0"/>
              <a:cs typeface="Calibri" pitchFamily="34" charset="0"/>
            </a:endParaRPr>
          </a:p>
        </p:txBody>
      </p:sp>
      <p:sp>
        <p:nvSpPr>
          <p:cNvPr id="3" name="Dikdörtgen 2"/>
          <p:cNvSpPr/>
          <p:nvPr/>
        </p:nvSpPr>
        <p:spPr>
          <a:xfrm>
            <a:off x="0" y="915566"/>
            <a:ext cx="8861055" cy="4371950"/>
          </a:xfrm>
          <a:prstGeom prst="rect">
            <a:avLst/>
          </a:prstGeom>
        </p:spPr>
        <p:txBody>
          <a:bodyPr/>
          <a:lstStyle/>
          <a:p>
            <a:endParaRPr lang="tr-TR" dirty="0"/>
          </a:p>
        </p:txBody>
      </p:sp>
      <p:sp>
        <p:nvSpPr>
          <p:cNvPr id="5" name="Dikdörtgen 4"/>
          <p:cNvSpPr/>
          <p:nvPr/>
        </p:nvSpPr>
        <p:spPr>
          <a:xfrm>
            <a:off x="179512" y="771550"/>
            <a:ext cx="7560840" cy="4093428"/>
          </a:xfrm>
          <a:prstGeom prst="rect">
            <a:avLst/>
          </a:prstGeom>
        </p:spPr>
        <p:txBody>
          <a:bodyPr wrap="square">
            <a:spAutoFit/>
          </a:bodyPr>
          <a:lstStyle/>
          <a:p>
            <a:pPr marL="12700" algn="just">
              <a:lnSpc>
                <a:spcPct val="100000"/>
              </a:lnSpc>
              <a:spcBef>
                <a:spcPts val="775"/>
              </a:spcBef>
              <a:spcAft>
                <a:spcPts val="1200"/>
              </a:spcAft>
            </a:pPr>
            <a:r>
              <a:rPr lang="tr-TR" sz="2000" b="1" spc="-10" dirty="0">
                <a:solidFill>
                  <a:srgbClr val="0070C0"/>
                </a:solidFill>
                <a:cs typeface="Calibri"/>
              </a:rPr>
              <a:t>Taşınır giriş ve çıkış işlemlerinin muhasebe birimine bildirilmesi </a:t>
            </a:r>
            <a:r>
              <a:rPr lang="tr-TR" sz="2000" b="1" spc="-10" dirty="0" smtClean="0">
                <a:solidFill>
                  <a:srgbClr val="0070C0"/>
                </a:solidFill>
                <a:cs typeface="Calibri"/>
              </a:rPr>
              <a:t>(Madde 30)</a:t>
            </a:r>
          </a:p>
          <a:p>
            <a:pPr marL="298450" indent="-285750" algn="just">
              <a:lnSpc>
                <a:spcPct val="100000"/>
              </a:lnSpc>
              <a:spcBef>
                <a:spcPts val="1200"/>
              </a:spcBef>
              <a:spcAft>
                <a:spcPts val="1200"/>
              </a:spcAft>
              <a:buFont typeface="Arial" panose="020B0604020202020204" pitchFamily="34" charset="0"/>
              <a:buChar char="•"/>
            </a:pPr>
            <a:r>
              <a:rPr lang="tr-TR" sz="2000" spc="-10" dirty="0">
                <a:cs typeface="Calibri"/>
              </a:rPr>
              <a:t>Taşınır kayıt yetkilileri tarafından, kamu idarelerinin muhasebe kayıtlarında ilgili stok ve maddi duran varlık hesaplarında izlenen taşınırlardan; </a:t>
            </a:r>
            <a:r>
              <a:rPr lang="tr-TR" sz="2000" b="1" spc="-10" dirty="0" smtClean="0">
                <a:cs typeface="Calibri"/>
              </a:rPr>
              <a:t>satın alma</a:t>
            </a:r>
            <a:r>
              <a:rPr lang="tr-TR" sz="2000" spc="-10" dirty="0" smtClean="0">
                <a:cs typeface="Calibri"/>
              </a:rPr>
              <a:t> </a:t>
            </a:r>
            <a:r>
              <a:rPr lang="tr-TR" sz="2000" spc="-10" dirty="0">
                <a:cs typeface="Calibri"/>
              </a:rPr>
              <a:t>suretiyle edinilenlerin giriş işlemleri ile </a:t>
            </a:r>
            <a:r>
              <a:rPr lang="tr-TR" sz="2000" b="1" spc="-10" dirty="0">
                <a:cs typeface="Calibri"/>
              </a:rPr>
              <a:t>değer artırıcı harcamalar</a:t>
            </a:r>
            <a:r>
              <a:rPr lang="tr-TR" sz="2000" spc="-10" dirty="0">
                <a:cs typeface="Calibri"/>
              </a:rPr>
              <a:t> için düzenlenen </a:t>
            </a:r>
            <a:r>
              <a:rPr lang="tr-TR" sz="2000" b="1" spc="-10" dirty="0">
                <a:cs typeface="Calibri"/>
              </a:rPr>
              <a:t>Varlık İşlem Fişlerinin</a:t>
            </a:r>
            <a:r>
              <a:rPr lang="tr-TR" sz="2000" spc="-10" dirty="0">
                <a:cs typeface="Calibri"/>
              </a:rPr>
              <a:t> bir nüshası </a:t>
            </a:r>
            <a:r>
              <a:rPr lang="tr-TR" sz="2000" b="1" spc="-10" dirty="0">
                <a:cs typeface="Calibri"/>
              </a:rPr>
              <a:t>ödeme emri belgesi ekinde, </a:t>
            </a:r>
            <a:r>
              <a:rPr lang="tr-TR" sz="2000" spc="-10" dirty="0">
                <a:cs typeface="Calibri"/>
              </a:rPr>
              <a:t>muhasebe birimine gönderilir. </a:t>
            </a:r>
            <a:r>
              <a:rPr lang="tr-TR" sz="2000" b="1" spc="-10" dirty="0">
                <a:cs typeface="Calibri"/>
              </a:rPr>
              <a:t>Diğer şekillerde edinilen taşınırların</a:t>
            </a:r>
            <a:r>
              <a:rPr lang="tr-TR" sz="2000" spc="-10" dirty="0">
                <a:cs typeface="Calibri"/>
              </a:rPr>
              <a:t> girişleri ve maddi duran varlık hesaplarında izlenen taşınırların çıkışları için düzenlenen </a:t>
            </a:r>
            <a:r>
              <a:rPr lang="tr-TR" sz="2000" b="1" spc="-10" dirty="0">
                <a:cs typeface="Calibri"/>
              </a:rPr>
              <a:t>Varlık İşlem Fişlerinin</a:t>
            </a:r>
            <a:r>
              <a:rPr lang="tr-TR" sz="2000" spc="-10" dirty="0">
                <a:cs typeface="Calibri"/>
              </a:rPr>
              <a:t> birer nüshasının, düzenleme tarihini takip eden </a:t>
            </a:r>
            <a:r>
              <a:rPr lang="tr-TR" sz="2000" b="1" spc="-10" dirty="0">
                <a:cs typeface="Calibri"/>
              </a:rPr>
              <a:t>en geç on gün içinde</a:t>
            </a:r>
            <a:r>
              <a:rPr lang="tr-TR" sz="2000" spc="-10" dirty="0">
                <a:cs typeface="Calibri"/>
              </a:rPr>
              <a:t> ve </a:t>
            </a:r>
            <a:r>
              <a:rPr lang="tr-TR" sz="2000" b="1" spc="-10" dirty="0">
                <a:cs typeface="Calibri"/>
              </a:rPr>
              <a:t>her durumda mali yıl sona ermeden</a:t>
            </a:r>
            <a:r>
              <a:rPr lang="tr-TR" sz="2000" spc="-10" dirty="0">
                <a:cs typeface="Calibri"/>
              </a:rPr>
              <a:t> önce muhasebe birimine gönderilmesi zorunludur.</a:t>
            </a:r>
          </a:p>
        </p:txBody>
      </p:sp>
      <p:pic>
        <p:nvPicPr>
          <p:cNvPr id="7" name="Picture 2" descr="C:\Documents and Settings\Administrator\Local Settings\Temporary Internet Files\Content.IE5\A9R1JF1E\MC900279126[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68344" y="555527"/>
            <a:ext cx="1319579" cy="1008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3640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0" y="0"/>
            <a:ext cx="9144000" cy="555526"/>
          </a:xfrm>
          <a:solidFill>
            <a:schemeClr val="accent1">
              <a:lumMod val="75000"/>
            </a:schemeClr>
          </a:solidFill>
          <a:ln>
            <a:noFill/>
          </a:ln>
        </p:spPr>
        <p:txBody>
          <a:bodyPr>
            <a:normAutofit fontScale="90000"/>
          </a:bodyPr>
          <a:lstStyle/>
          <a:p>
            <a:r>
              <a:rPr lang="tr-TR" sz="3200" b="1" dirty="0" smtClean="0">
                <a:solidFill>
                  <a:schemeClr val="bg1">
                    <a:lumMod val="95000"/>
                  </a:schemeClr>
                </a:solidFill>
                <a:latin typeface="Calibri" pitchFamily="34" charset="0"/>
                <a:cs typeface="Calibri" pitchFamily="34" charset="0"/>
              </a:rPr>
              <a:t>TAŞINIR MAL YÖNETMELİĞİ</a:t>
            </a:r>
            <a:endParaRPr lang="tr-TR" sz="3200" b="1" dirty="0">
              <a:solidFill>
                <a:schemeClr val="bg1">
                  <a:lumMod val="95000"/>
                </a:schemeClr>
              </a:solidFill>
              <a:latin typeface="Calibri" pitchFamily="34" charset="0"/>
              <a:cs typeface="Calibri" pitchFamily="34" charset="0"/>
            </a:endParaRPr>
          </a:p>
        </p:txBody>
      </p:sp>
      <p:sp>
        <p:nvSpPr>
          <p:cNvPr id="3" name="Dikdörtgen 2"/>
          <p:cNvSpPr/>
          <p:nvPr/>
        </p:nvSpPr>
        <p:spPr>
          <a:xfrm>
            <a:off x="0" y="915566"/>
            <a:ext cx="8861055" cy="4371950"/>
          </a:xfrm>
          <a:prstGeom prst="rect">
            <a:avLst/>
          </a:prstGeom>
        </p:spPr>
        <p:txBody>
          <a:bodyPr/>
          <a:lstStyle/>
          <a:p>
            <a:endParaRPr lang="tr-TR" dirty="0"/>
          </a:p>
        </p:txBody>
      </p:sp>
      <p:sp>
        <p:nvSpPr>
          <p:cNvPr id="5" name="Dikdörtgen 4"/>
          <p:cNvSpPr/>
          <p:nvPr/>
        </p:nvSpPr>
        <p:spPr>
          <a:xfrm>
            <a:off x="179512" y="771550"/>
            <a:ext cx="7560840" cy="3139321"/>
          </a:xfrm>
          <a:prstGeom prst="rect">
            <a:avLst/>
          </a:prstGeom>
        </p:spPr>
        <p:txBody>
          <a:bodyPr wrap="square">
            <a:spAutoFit/>
          </a:bodyPr>
          <a:lstStyle/>
          <a:p>
            <a:pPr marL="12700" algn="just">
              <a:lnSpc>
                <a:spcPct val="100000"/>
              </a:lnSpc>
              <a:spcBef>
                <a:spcPts val="775"/>
              </a:spcBef>
              <a:spcAft>
                <a:spcPts val="1200"/>
              </a:spcAft>
            </a:pPr>
            <a:r>
              <a:rPr lang="tr-TR" sz="2100" b="1" spc="-10" dirty="0">
                <a:solidFill>
                  <a:srgbClr val="0070C0"/>
                </a:solidFill>
                <a:cs typeface="Calibri"/>
              </a:rPr>
              <a:t>Taşınır giriş ve çıkış işlemlerinin muhasebe birimine bildirilmesi </a:t>
            </a:r>
            <a:r>
              <a:rPr lang="tr-TR" sz="2100" b="1" spc="-10" dirty="0" smtClean="0">
                <a:solidFill>
                  <a:srgbClr val="0070C0"/>
                </a:solidFill>
                <a:cs typeface="Calibri"/>
              </a:rPr>
              <a:t>(Madde 30)</a:t>
            </a:r>
          </a:p>
          <a:p>
            <a:pPr marL="298450" indent="-285750" algn="just">
              <a:lnSpc>
                <a:spcPct val="100000"/>
              </a:lnSpc>
              <a:spcBef>
                <a:spcPts val="2400"/>
              </a:spcBef>
              <a:spcAft>
                <a:spcPts val="1200"/>
              </a:spcAft>
              <a:buFont typeface="Arial" panose="020B0604020202020204" pitchFamily="34" charset="0"/>
              <a:buChar char="•"/>
            </a:pPr>
            <a:r>
              <a:rPr lang="tr-TR" sz="2100" b="1" spc="-10" dirty="0">
                <a:cs typeface="Calibri"/>
              </a:rPr>
              <a:t>Kapsamdaki kamu idarelerince Bakanlıkça belirlenen yapısal dosya formatında oluşturulan ve ortak veri tabanında tutularak sağlanan entegrasyon çerçevesinde muhasebe birimine gönderilen Varlık İşlem Fişlerindeki sistemsel onay mali sorumluluk açısından imza hükmünde sayılır. Bu fişler ayrıca ıslak imzalı olarak muhasebe birimine gönderilmez.</a:t>
            </a:r>
          </a:p>
        </p:txBody>
      </p:sp>
      <p:pic>
        <p:nvPicPr>
          <p:cNvPr id="7" name="Picture 2" descr="C:\Documents and Settings\Administrator\Local Settings\Temporary Internet Files\Content.IE5\A9R1JF1E\MC900279126[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68344" y="555527"/>
            <a:ext cx="1319579" cy="1008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6952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0" y="0"/>
            <a:ext cx="9144000" cy="555526"/>
          </a:xfrm>
          <a:solidFill>
            <a:schemeClr val="accent1">
              <a:lumMod val="75000"/>
            </a:schemeClr>
          </a:solidFill>
          <a:ln>
            <a:noFill/>
          </a:ln>
        </p:spPr>
        <p:txBody>
          <a:bodyPr>
            <a:normAutofit fontScale="90000"/>
          </a:bodyPr>
          <a:lstStyle/>
          <a:p>
            <a:r>
              <a:rPr lang="tr-TR" sz="3200" b="1" dirty="0" smtClean="0">
                <a:solidFill>
                  <a:schemeClr val="bg1">
                    <a:lumMod val="95000"/>
                  </a:schemeClr>
                </a:solidFill>
                <a:latin typeface="Calibri" pitchFamily="34" charset="0"/>
                <a:cs typeface="Calibri" pitchFamily="34" charset="0"/>
              </a:rPr>
              <a:t>TAŞINIR MAL YÖNETMELİĞİ</a:t>
            </a:r>
            <a:endParaRPr lang="tr-TR" sz="3200" b="1" dirty="0">
              <a:solidFill>
                <a:schemeClr val="bg1">
                  <a:lumMod val="95000"/>
                </a:schemeClr>
              </a:solidFill>
              <a:latin typeface="Calibri" pitchFamily="34" charset="0"/>
              <a:cs typeface="Calibri" pitchFamily="34" charset="0"/>
            </a:endParaRPr>
          </a:p>
        </p:txBody>
      </p:sp>
      <p:sp>
        <p:nvSpPr>
          <p:cNvPr id="3" name="Dikdörtgen 2"/>
          <p:cNvSpPr/>
          <p:nvPr/>
        </p:nvSpPr>
        <p:spPr>
          <a:xfrm>
            <a:off x="0" y="915566"/>
            <a:ext cx="8861055" cy="4371950"/>
          </a:xfrm>
          <a:prstGeom prst="rect">
            <a:avLst/>
          </a:prstGeom>
        </p:spPr>
        <p:txBody>
          <a:bodyPr/>
          <a:lstStyle/>
          <a:p>
            <a:endParaRPr lang="tr-TR" dirty="0"/>
          </a:p>
        </p:txBody>
      </p:sp>
      <p:sp>
        <p:nvSpPr>
          <p:cNvPr id="5" name="Dikdörtgen 4"/>
          <p:cNvSpPr/>
          <p:nvPr/>
        </p:nvSpPr>
        <p:spPr>
          <a:xfrm>
            <a:off x="179512" y="771550"/>
            <a:ext cx="7560840" cy="4093428"/>
          </a:xfrm>
          <a:prstGeom prst="rect">
            <a:avLst/>
          </a:prstGeom>
        </p:spPr>
        <p:txBody>
          <a:bodyPr wrap="square">
            <a:spAutoFit/>
          </a:bodyPr>
          <a:lstStyle/>
          <a:p>
            <a:pPr marL="12700" algn="just">
              <a:lnSpc>
                <a:spcPct val="100000"/>
              </a:lnSpc>
              <a:spcBef>
                <a:spcPts val="775"/>
              </a:spcBef>
              <a:spcAft>
                <a:spcPts val="1200"/>
              </a:spcAft>
            </a:pPr>
            <a:r>
              <a:rPr lang="tr-TR" sz="2000" b="1" spc="-10" dirty="0">
                <a:solidFill>
                  <a:srgbClr val="0070C0"/>
                </a:solidFill>
                <a:cs typeface="Calibri"/>
              </a:rPr>
              <a:t>Taşınır giriş ve çıkış işlemlerinin muhasebe birimine bildirilmesi </a:t>
            </a:r>
            <a:r>
              <a:rPr lang="tr-TR" sz="2000" b="1" spc="-10" dirty="0" smtClean="0">
                <a:solidFill>
                  <a:srgbClr val="0070C0"/>
                </a:solidFill>
                <a:cs typeface="Calibri"/>
              </a:rPr>
              <a:t>(Madde 30)</a:t>
            </a:r>
          </a:p>
          <a:p>
            <a:pPr marL="298450" indent="-285750" algn="just">
              <a:lnSpc>
                <a:spcPct val="100000"/>
              </a:lnSpc>
              <a:spcBef>
                <a:spcPts val="1200"/>
              </a:spcBef>
              <a:spcAft>
                <a:spcPts val="1200"/>
              </a:spcAft>
              <a:buFont typeface="Arial" panose="020B0604020202020204" pitchFamily="34" charset="0"/>
              <a:buChar char="•"/>
            </a:pPr>
            <a:r>
              <a:rPr lang="tr-TR" spc="-10" dirty="0">
                <a:cs typeface="Calibri"/>
              </a:rPr>
              <a:t>Muhasebe kayıtlarında “150- İlk Madde ve Malzemeler </a:t>
            </a:r>
            <a:r>
              <a:rPr lang="tr-TR" spc="-10" dirty="0" err="1">
                <a:cs typeface="Calibri"/>
              </a:rPr>
              <a:t>Hesabı”nda</a:t>
            </a:r>
            <a:r>
              <a:rPr lang="tr-TR" spc="-10" dirty="0">
                <a:cs typeface="Calibri"/>
              </a:rPr>
              <a:t> izlenen tüketim malzemelerinin çıkışları için düzenlenen Varlık İşlem Fişleri muhasebe birimine gönderilmez. </a:t>
            </a:r>
            <a:r>
              <a:rPr lang="tr-TR" b="1" spc="-10" dirty="0">
                <a:cs typeface="Calibri"/>
              </a:rPr>
              <a:t>Bunların yerine, kamu idarelerinde </a:t>
            </a:r>
            <a:r>
              <a:rPr lang="tr-TR" b="1" spc="-10" dirty="0">
                <a:solidFill>
                  <a:srgbClr val="0070C0"/>
                </a:solidFill>
                <a:cs typeface="Calibri"/>
              </a:rPr>
              <a:t>aylık</a:t>
            </a:r>
            <a:r>
              <a:rPr lang="tr-TR" b="1" spc="-10" dirty="0">
                <a:cs typeface="Calibri"/>
              </a:rPr>
              <a:t> dönemler itibarıyla tüketim malzemelerinin Taşınır II. Düzey Detay Kodu bazında düzenlenen onaylı bir listesi, ilgili dönemi takip eden dönemde, son dönem listesi ise en geç yılın son iş günü mesai bitimine kadar muhasebe birimine gönderilir. </a:t>
            </a:r>
            <a:r>
              <a:rPr lang="tr-TR" spc="-10" dirty="0">
                <a:cs typeface="Calibri"/>
              </a:rPr>
              <a:t>Bu sürelerde değişiklik yapmaya Bakanlık yetkilidir</a:t>
            </a:r>
            <a:r>
              <a:rPr lang="tr-TR" spc="-10" dirty="0" smtClean="0">
                <a:cs typeface="Calibri"/>
              </a:rPr>
              <a:t>.</a:t>
            </a:r>
          </a:p>
          <a:p>
            <a:pPr marL="298450" indent="-285750" algn="just">
              <a:lnSpc>
                <a:spcPct val="100000"/>
              </a:lnSpc>
              <a:spcBef>
                <a:spcPts val="1200"/>
              </a:spcBef>
              <a:spcAft>
                <a:spcPts val="1200"/>
              </a:spcAft>
              <a:buFont typeface="Arial" panose="020B0604020202020204" pitchFamily="34" charset="0"/>
              <a:buChar char="•"/>
            </a:pPr>
            <a:r>
              <a:rPr lang="tr-TR" spc="-10" dirty="0">
                <a:cs typeface="Calibri"/>
              </a:rPr>
              <a:t>Muhasebe yetkilileri, taşınır giriş ve çıkış işlemlerine ilişkin olarak kendilerine gönderilen Varlık İşlem Fişlerinde gösterilen tutarları Taşınır II. Düzey Detay Kodu itibarıyla ilgili hesaplara kaydeder.</a:t>
            </a:r>
          </a:p>
        </p:txBody>
      </p:sp>
      <p:pic>
        <p:nvPicPr>
          <p:cNvPr id="7" name="Picture 2" descr="C:\Documents and Settings\Administrator\Local Settings\Temporary Internet Files\Content.IE5\A9R1JF1E\MC900279126[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68344" y="555527"/>
            <a:ext cx="1319579" cy="1008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545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0" y="0"/>
            <a:ext cx="9144000" cy="555526"/>
          </a:xfrm>
          <a:solidFill>
            <a:schemeClr val="accent1">
              <a:lumMod val="75000"/>
            </a:schemeClr>
          </a:solidFill>
          <a:ln>
            <a:noFill/>
          </a:ln>
        </p:spPr>
        <p:txBody>
          <a:bodyPr>
            <a:normAutofit fontScale="90000"/>
          </a:bodyPr>
          <a:lstStyle/>
          <a:p>
            <a:r>
              <a:rPr lang="tr-TR" sz="3200" b="1" dirty="0" smtClean="0">
                <a:solidFill>
                  <a:schemeClr val="bg1">
                    <a:lumMod val="95000"/>
                  </a:schemeClr>
                </a:solidFill>
                <a:latin typeface="Calibri" pitchFamily="34" charset="0"/>
                <a:cs typeface="Calibri" pitchFamily="34" charset="0"/>
              </a:rPr>
              <a:t>TAŞINIR MAL YÖNETMELİĞİ</a:t>
            </a:r>
            <a:endParaRPr lang="tr-TR" sz="3200" b="1" dirty="0">
              <a:solidFill>
                <a:schemeClr val="bg1">
                  <a:lumMod val="95000"/>
                </a:schemeClr>
              </a:solidFill>
              <a:latin typeface="Calibri" pitchFamily="34" charset="0"/>
              <a:cs typeface="Calibri" pitchFamily="34" charset="0"/>
            </a:endParaRPr>
          </a:p>
        </p:txBody>
      </p:sp>
      <p:sp>
        <p:nvSpPr>
          <p:cNvPr id="3" name="Dikdörtgen 2"/>
          <p:cNvSpPr/>
          <p:nvPr/>
        </p:nvSpPr>
        <p:spPr>
          <a:xfrm>
            <a:off x="0" y="915566"/>
            <a:ext cx="8861055" cy="4371950"/>
          </a:xfrm>
          <a:prstGeom prst="rect">
            <a:avLst/>
          </a:prstGeom>
        </p:spPr>
        <p:txBody>
          <a:bodyPr/>
          <a:lstStyle/>
          <a:p>
            <a:endParaRPr lang="tr-TR" dirty="0"/>
          </a:p>
        </p:txBody>
      </p:sp>
      <p:sp>
        <p:nvSpPr>
          <p:cNvPr id="5" name="Dikdörtgen 4"/>
          <p:cNvSpPr/>
          <p:nvPr/>
        </p:nvSpPr>
        <p:spPr>
          <a:xfrm>
            <a:off x="251520" y="1851670"/>
            <a:ext cx="8568952" cy="1133644"/>
          </a:xfrm>
          <a:prstGeom prst="rect">
            <a:avLst/>
          </a:prstGeom>
        </p:spPr>
        <p:txBody>
          <a:bodyPr wrap="square">
            <a:spAutoFit/>
          </a:bodyPr>
          <a:lstStyle/>
          <a:p>
            <a:pPr marL="12700" algn="ctr">
              <a:lnSpc>
                <a:spcPct val="100000"/>
              </a:lnSpc>
              <a:spcBef>
                <a:spcPts val="775"/>
              </a:spcBef>
              <a:spcAft>
                <a:spcPts val="1200"/>
              </a:spcAft>
            </a:pPr>
            <a:r>
              <a:rPr lang="tr-TR" sz="2550" b="1" spc="-10" dirty="0" smtClean="0">
                <a:solidFill>
                  <a:srgbClr val="0070C0"/>
                </a:solidFill>
                <a:cs typeface="Calibri"/>
              </a:rPr>
              <a:t>BEŞİNCİ BÖLÜM</a:t>
            </a:r>
          </a:p>
          <a:p>
            <a:pPr marL="12700" algn="ctr">
              <a:lnSpc>
                <a:spcPct val="100000"/>
              </a:lnSpc>
              <a:spcBef>
                <a:spcPts val="775"/>
              </a:spcBef>
              <a:spcAft>
                <a:spcPts val="1200"/>
              </a:spcAft>
            </a:pPr>
            <a:r>
              <a:rPr lang="tr-TR" sz="2550" b="1" spc="-10" dirty="0" smtClean="0">
                <a:solidFill>
                  <a:srgbClr val="0070C0"/>
                </a:solidFill>
                <a:cs typeface="Calibri"/>
              </a:rPr>
              <a:t>KAMU İDARELERİ ARASINDA TAŞINIR DEVRİ VE GEÇİCİ TAHSİSİ</a:t>
            </a:r>
            <a:endParaRPr lang="tr-TR" sz="2550" b="1" spc="-10" dirty="0">
              <a:solidFill>
                <a:srgbClr val="0070C0"/>
              </a:solidFill>
              <a:cs typeface="Calibri"/>
            </a:endParaRPr>
          </a:p>
        </p:txBody>
      </p:sp>
    </p:spTree>
    <p:extLst>
      <p:ext uri="{BB962C8B-B14F-4D97-AF65-F5344CB8AC3E}">
        <p14:creationId xmlns:p14="http://schemas.microsoft.com/office/powerpoint/2010/main" val="2700253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0" y="0"/>
            <a:ext cx="9144000" cy="555526"/>
          </a:xfrm>
          <a:solidFill>
            <a:schemeClr val="accent1">
              <a:lumMod val="75000"/>
            </a:schemeClr>
          </a:solidFill>
          <a:ln>
            <a:noFill/>
          </a:ln>
        </p:spPr>
        <p:txBody>
          <a:bodyPr>
            <a:normAutofit fontScale="90000"/>
          </a:bodyPr>
          <a:lstStyle/>
          <a:p>
            <a:r>
              <a:rPr lang="tr-TR" sz="3200" b="1" dirty="0" smtClean="0">
                <a:solidFill>
                  <a:schemeClr val="bg1">
                    <a:lumMod val="95000"/>
                  </a:schemeClr>
                </a:solidFill>
                <a:latin typeface="Calibri" pitchFamily="34" charset="0"/>
                <a:cs typeface="Calibri" pitchFamily="34" charset="0"/>
              </a:rPr>
              <a:t>TAŞINIR MAL YÖNETMELİĞİ</a:t>
            </a:r>
            <a:endParaRPr lang="tr-TR" sz="3200" b="1" dirty="0">
              <a:solidFill>
                <a:schemeClr val="bg1">
                  <a:lumMod val="95000"/>
                </a:schemeClr>
              </a:solidFill>
              <a:latin typeface="Calibri" pitchFamily="34" charset="0"/>
              <a:cs typeface="Calibri" pitchFamily="34" charset="0"/>
            </a:endParaRPr>
          </a:p>
        </p:txBody>
      </p:sp>
      <p:sp>
        <p:nvSpPr>
          <p:cNvPr id="3" name="Dikdörtgen 2"/>
          <p:cNvSpPr/>
          <p:nvPr/>
        </p:nvSpPr>
        <p:spPr>
          <a:xfrm>
            <a:off x="0" y="915566"/>
            <a:ext cx="8861055" cy="4371950"/>
          </a:xfrm>
          <a:prstGeom prst="rect">
            <a:avLst/>
          </a:prstGeom>
        </p:spPr>
        <p:txBody>
          <a:bodyPr/>
          <a:lstStyle/>
          <a:p>
            <a:endParaRPr lang="tr-TR" dirty="0"/>
          </a:p>
        </p:txBody>
      </p:sp>
      <p:sp>
        <p:nvSpPr>
          <p:cNvPr id="5" name="Dikdörtgen 4"/>
          <p:cNvSpPr/>
          <p:nvPr/>
        </p:nvSpPr>
        <p:spPr>
          <a:xfrm>
            <a:off x="179512" y="843558"/>
            <a:ext cx="7488832" cy="3447098"/>
          </a:xfrm>
          <a:prstGeom prst="rect">
            <a:avLst/>
          </a:prstGeom>
        </p:spPr>
        <p:txBody>
          <a:bodyPr wrap="square">
            <a:spAutoFit/>
          </a:bodyPr>
          <a:lstStyle/>
          <a:p>
            <a:pPr marL="12700" algn="just">
              <a:lnSpc>
                <a:spcPct val="100000"/>
              </a:lnSpc>
              <a:spcBef>
                <a:spcPts val="775"/>
              </a:spcBef>
              <a:spcAft>
                <a:spcPts val="1200"/>
              </a:spcAft>
            </a:pPr>
            <a:r>
              <a:rPr lang="tr-TR" sz="2100" b="1" spc="-10" dirty="0">
                <a:solidFill>
                  <a:srgbClr val="0070C0"/>
                </a:solidFill>
                <a:cs typeface="Calibri"/>
              </a:rPr>
              <a:t>Kamu idareleri arasında bedelsiz devir ve geçici tahsis </a:t>
            </a:r>
            <a:r>
              <a:rPr lang="tr-TR" sz="2100" b="1" spc="-10" dirty="0" smtClean="0">
                <a:solidFill>
                  <a:srgbClr val="0070C0"/>
                </a:solidFill>
                <a:cs typeface="Calibri"/>
              </a:rPr>
              <a:t>(Madde 31)</a:t>
            </a:r>
          </a:p>
          <a:p>
            <a:pPr marL="298450" indent="-285750" algn="just">
              <a:lnSpc>
                <a:spcPct val="100000"/>
              </a:lnSpc>
              <a:spcBef>
                <a:spcPts val="1200"/>
              </a:spcBef>
              <a:spcAft>
                <a:spcPts val="1200"/>
              </a:spcAft>
              <a:buFont typeface="Arial" panose="020B0604020202020204" pitchFamily="34" charset="0"/>
              <a:buChar char="•"/>
            </a:pPr>
            <a:r>
              <a:rPr lang="tr-TR" sz="2100" spc="-10" dirty="0">
                <a:cs typeface="Calibri"/>
              </a:rPr>
              <a:t>Kamu idareleri, ihtiyaç fazlası taşınırları bu taşınıra ihtiyaç duyan diğer kamu idarelerine bedelsiz olarak devredebilir veya geçici olarak tahsis edebilir</a:t>
            </a:r>
            <a:r>
              <a:rPr lang="tr-TR" sz="2100" spc="-10" dirty="0" smtClean="0">
                <a:cs typeface="Calibri"/>
              </a:rPr>
              <a:t>.</a:t>
            </a:r>
          </a:p>
          <a:p>
            <a:pPr marL="298450" indent="-285750" algn="just">
              <a:lnSpc>
                <a:spcPct val="100000"/>
              </a:lnSpc>
              <a:spcBef>
                <a:spcPts val="2400"/>
              </a:spcBef>
              <a:spcAft>
                <a:spcPts val="1200"/>
              </a:spcAft>
              <a:buFont typeface="Arial" panose="020B0604020202020204" pitchFamily="34" charset="0"/>
              <a:buChar char="•"/>
            </a:pPr>
            <a:r>
              <a:rPr lang="tr-TR" sz="2100" b="1" spc="-10" dirty="0">
                <a:cs typeface="Calibri"/>
              </a:rPr>
              <a:t>Devredilmeyecek taşınırlar ile bu taşınırların devir ve kayıt işlemlerine ilişkin usul ve esaslar,</a:t>
            </a:r>
            <a:r>
              <a:rPr lang="tr-TR" sz="2100" spc="-10" dirty="0">
                <a:cs typeface="Calibri"/>
              </a:rPr>
              <a:t> 5018 sayılı Kanunun </a:t>
            </a:r>
            <a:r>
              <a:rPr lang="tr-TR" sz="2100" spc="-10" dirty="0" smtClean="0">
                <a:cs typeface="Calibri"/>
              </a:rPr>
              <a:t>45’inci </a:t>
            </a:r>
            <a:r>
              <a:rPr lang="tr-TR" sz="2100" spc="-10" dirty="0">
                <a:cs typeface="Calibri"/>
              </a:rPr>
              <a:t>maddesinin üçüncü fıkrası gereğince </a:t>
            </a:r>
            <a:r>
              <a:rPr lang="tr-TR" sz="2100" b="1" spc="-10" dirty="0">
                <a:cs typeface="Calibri"/>
              </a:rPr>
              <a:t>Çevre, Şehircilik ve İklim Değişikliği Bakanlığınca</a:t>
            </a:r>
            <a:r>
              <a:rPr lang="tr-TR" sz="2100" spc="-10" dirty="0">
                <a:cs typeface="Calibri"/>
              </a:rPr>
              <a:t> belirlenir.</a:t>
            </a:r>
          </a:p>
        </p:txBody>
      </p:sp>
      <p:pic>
        <p:nvPicPr>
          <p:cNvPr id="7" name="Picture 2" descr="C:\Documents and Settings\Administrator\Local Settings\Temporary Internet Files\Content.IE5\A9R1JF1E\MC900279126[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24328" y="555527"/>
            <a:ext cx="1463595" cy="100811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Documents and Settings\Administrator\Local Settings\Temporary Internet Files\Content.IE5\A9R1JF1E\MC900279126[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98776" y="555526"/>
            <a:ext cx="1389147" cy="1145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2067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750"/>
                                        <p:tgtEl>
                                          <p:spTgt spid="7"/>
                                        </p:tgtEl>
                                      </p:cBhvr>
                                    </p:animEffect>
                                  </p:childTnLst>
                                </p:cTn>
                              </p:par>
                            </p:childTnLst>
                          </p:cTn>
                        </p:par>
                        <p:par>
                          <p:cTn id="8" fill="hold">
                            <p:stCondLst>
                              <p:cond delay="275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0" y="0"/>
            <a:ext cx="9144000" cy="555526"/>
          </a:xfrm>
          <a:solidFill>
            <a:schemeClr val="accent1">
              <a:lumMod val="75000"/>
            </a:schemeClr>
          </a:solidFill>
          <a:ln>
            <a:noFill/>
          </a:ln>
        </p:spPr>
        <p:txBody>
          <a:bodyPr>
            <a:normAutofit fontScale="90000"/>
          </a:bodyPr>
          <a:lstStyle/>
          <a:p>
            <a:r>
              <a:rPr lang="tr-TR" sz="3200" b="1" dirty="0" smtClean="0">
                <a:solidFill>
                  <a:schemeClr val="bg1">
                    <a:lumMod val="95000"/>
                  </a:schemeClr>
                </a:solidFill>
                <a:latin typeface="Calibri" pitchFamily="34" charset="0"/>
                <a:cs typeface="Calibri" pitchFamily="34" charset="0"/>
              </a:rPr>
              <a:t>TAŞINIR MAL YÖNETMELİĞİ</a:t>
            </a:r>
            <a:endParaRPr lang="tr-TR" sz="3200" b="1" dirty="0">
              <a:solidFill>
                <a:schemeClr val="bg1">
                  <a:lumMod val="95000"/>
                </a:schemeClr>
              </a:solidFill>
              <a:latin typeface="Calibri" pitchFamily="34" charset="0"/>
              <a:cs typeface="Calibri" pitchFamily="34" charset="0"/>
            </a:endParaRPr>
          </a:p>
        </p:txBody>
      </p:sp>
      <p:sp>
        <p:nvSpPr>
          <p:cNvPr id="3" name="Dikdörtgen 2"/>
          <p:cNvSpPr/>
          <p:nvPr/>
        </p:nvSpPr>
        <p:spPr>
          <a:xfrm>
            <a:off x="0" y="915566"/>
            <a:ext cx="8861055" cy="4371950"/>
          </a:xfrm>
          <a:prstGeom prst="rect">
            <a:avLst/>
          </a:prstGeom>
        </p:spPr>
        <p:txBody>
          <a:bodyPr/>
          <a:lstStyle/>
          <a:p>
            <a:endParaRPr lang="tr-TR" dirty="0"/>
          </a:p>
        </p:txBody>
      </p:sp>
      <p:sp>
        <p:nvSpPr>
          <p:cNvPr id="5" name="Dikdörtgen 4"/>
          <p:cNvSpPr/>
          <p:nvPr/>
        </p:nvSpPr>
        <p:spPr>
          <a:xfrm>
            <a:off x="179512" y="843558"/>
            <a:ext cx="7488832" cy="3447098"/>
          </a:xfrm>
          <a:prstGeom prst="rect">
            <a:avLst/>
          </a:prstGeom>
        </p:spPr>
        <p:txBody>
          <a:bodyPr wrap="square">
            <a:spAutoFit/>
          </a:bodyPr>
          <a:lstStyle/>
          <a:p>
            <a:pPr marL="12700" algn="just">
              <a:lnSpc>
                <a:spcPct val="100000"/>
              </a:lnSpc>
              <a:spcBef>
                <a:spcPts val="775"/>
              </a:spcBef>
              <a:spcAft>
                <a:spcPts val="1200"/>
              </a:spcAft>
            </a:pPr>
            <a:r>
              <a:rPr lang="tr-TR" sz="2100" b="1" spc="-10" dirty="0">
                <a:solidFill>
                  <a:srgbClr val="0070C0"/>
                </a:solidFill>
                <a:cs typeface="Calibri"/>
              </a:rPr>
              <a:t>Kamu idareleri arasında bedelsiz devir ve geçici tahsis </a:t>
            </a:r>
            <a:r>
              <a:rPr lang="tr-TR" sz="2100" b="1" spc="-10" dirty="0" smtClean="0">
                <a:solidFill>
                  <a:srgbClr val="0070C0"/>
                </a:solidFill>
                <a:cs typeface="Calibri"/>
              </a:rPr>
              <a:t>(Madde 31)</a:t>
            </a:r>
          </a:p>
          <a:p>
            <a:pPr marL="298450" indent="-285750" algn="just">
              <a:lnSpc>
                <a:spcPct val="100000"/>
              </a:lnSpc>
              <a:spcBef>
                <a:spcPts val="1200"/>
              </a:spcBef>
              <a:spcAft>
                <a:spcPts val="1200"/>
              </a:spcAft>
              <a:buFont typeface="Arial" panose="020B0604020202020204" pitchFamily="34" charset="0"/>
              <a:buChar char="•"/>
            </a:pPr>
            <a:r>
              <a:rPr lang="tr-TR" sz="2100" spc="-10" dirty="0">
                <a:cs typeface="Calibri"/>
              </a:rPr>
              <a:t>İhtiyaç fazlası taşınırların, bu taşınıra ihtiyaç duyan diğer kamu idarelerine </a:t>
            </a:r>
            <a:r>
              <a:rPr lang="tr-TR" sz="2100" b="1" spc="-10" dirty="0">
                <a:cs typeface="Calibri"/>
              </a:rPr>
              <a:t>geçici tahsisine ilişkin usul ve esaslar Bakanlıkça belirlenir</a:t>
            </a:r>
            <a:r>
              <a:rPr lang="tr-TR" sz="2100" b="1" spc="-10" dirty="0" smtClean="0">
                <a:cs typeface="Calibri"/>
              </a:rPr>
              <a:t>.</a:t>
            </a:r>
          </a:p>
          <a:p>
            <a:pPr marL="298450" indent="-285750" algn="just">
              <a:lnSpc>
                <a:spcPct val="100000"/>
              </a:lnSpc>
              <a:spcBef>
                <a:spcPts val="2400"/>
              </a:spcBef>
              <a:spcAft>
                <a:spcPts val="1200"/>
              </a:spcAft>
              <a:buFont typeface="Arial" panose="020B0604020202020204" pitchFamily="34" charset="0"/>
              <a:buChar char="•"/>
            </a:pPr>
            <a:r>
              <a:rPr lang="tr-TR" sz="2100" spc="-10" dirty="0">
                <a:cs typeface="Calibri"/>
              </a:rPr>
              <a:t>Kamu idaresinden başka bir kamu idaresine devredilecek veya geçici olarak tahsis edilecek taşınırların; devir, geçici tahsis ve kayıt işlemlerinde ilgisine göre bu Yönetmelikte belirtilen defter, fiş, belge, liste, alındı belgesi, tutanak ve cetveller kullanılabilir.</a:t>
            </a:r>
          </a:p>
        </p:txBody>
      </p:sp>
      <p:pic>
        <p:nvPicPr>
          <p:cNvPr id="7" name="Picture 2" descr="C:\Documents and Settings\Administrator\Local Settings\Temporary Internet Files\Content.IE5\A9R1JF1E\MC900279126[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24328" y="555527"/>
            <a:ext cx="1463595" cy="100811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Documents and Settings\Administrator\Local Settings\Temporary Internet Files\Content.IE5\A9R1JF1E\MC900279126[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98776" y="555526"/>
            <a:ext cx="1389147" cy="1145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4715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750"/>
                                        <p:tgtEl>
                                          <p:spTgt spid="7"/>
                                        </p:tgtEl>
                                      </p:cBhvr>
                                    </p:animEffect>
                                  </p:childTnLst>
                                </p:cTn>
                              </p:par>
                            </p:childTnLst>
                          </p:cTn>
                        </p:par>
                        <p:par>
                          <p:cTn id="8" fill="hold">
                            <p:stCondLst>
                              <p:cond delay="275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0" y="0"/>
            <a:ext cx="9144000" cy="555526"/>
          </a:xfrm>
          <a:solidFill>
            <a:schemeClr val="accent1">
              <a:lumMod val="75000"/>
            </a:schemeClr>
          </a:solidFill>
          <a:ln>
            <a:noFill/>
          </a:ln>
        </p:spPr>
        <p:txBody>
          <a:bodyPr>
            <a:normAutofit fontScale="90000"/>
          </a:bodyPr>
          <a:lstStyle/>
          <a:p>
            <a:r>
              <a:rPr lang="tr-TR" sz="3200" b="1" dirty="0" smtClean="0">
                <a:solidFill>
                  <a:schemeClr val="bg1">
                    <a:lumMod val="95000"/>
                  </a:schemeClr>
                </a:solidFill>
                <a:latin typeface="Calibri" pitchFamily="34" charset="0"/>
                <a:cs typeface="Calibri" pitchFamily="34" charset="0"/>
              </a:rPr>
              <a:t>TAŞINIR MAL YÖNETMELİĞİ</a:t>
            </a:r>
            <a:endParaRPr lang="tr-TR" sz="3200" b="1" dirty="0">
              <a:solidFill>
                <a:schemeClr val="bg1">
                  <a:lumMod val="95000"/>
                </a:schemeClr>
              </a:solidFill>
              <a:latin typeface="Calibri" pitchFamily="34" charset="0"/>
              <a:cs typeface="Calibri" pitchFamily="34" charset="0"/>
            </a:endParaRPr>
          </a:p>
        </p:txBody>
      </p:sp>
      <p:sp>
        <p:nvSpPr>
          <p:cNvPr id="3" name="Dikdörtgen 2"/>
          <p:cNvSpPr/>
          <p:nvPr/>
        </p:nvSpPr>
        <p:spPr>
          <a:xfrm>
            <a:off x="0" y="915566"/>
            <a:ext cx="8861055" cy="4371950"/>
          </a:xfrm>
          <a:prstGeom prst="rect">
            <a:avLst/>
          </a:prstGeom>
        </p:spPr>
        <p:txBody>
          <a:bodyPr/>
          <a:lstStyle/>
          <a:p>
            <a:endParaRPr lang="tr-TR" dirty="0"/>
          </a:p>
        </p:txBody>
      </p:sp>
      <p:sp>
        <p:nvSpPr>
          <p:cNvPr id="5" name="Dikdörtgen 4"/>
          <p:cNvSpPr/>
          <p:nvPr/>
        </p:nvSpPr>
        <p:spPr>
          <a:xfrm>
            <a:off x="182055" y="1779662"/>
            <a:ext cx="8496944" cy="1395254"/>
          </a:xfrm>
          <a:prstGeom prst="rect">
            <a:avLst/>
          </a:prstGeom>
        </p:spPr>
        <p:txBody>
          <a:bodyPr wrap="square">
            <a:spAutoFit/>
          </a:bodyPr>
          <a:lstStyle/>
          <a:p>
            <a:pPr marL="12700" algn="ctr">
              <a:lnSpc>
                <a:spcPct val="100000"/>
              </a:lnSpc>
              <a:spcBef>
                <a:spcPts val="775"/>
              </a:spcBef>
              <a:spcAft>
                <a:spcPts val="1200"/>
              </a:spcAft>
            </a:pPr>
            <a:r>
              <a:rPr lang="tr-TR" sz="3400" b="1" spc="-10" dirty="0" smtClean="0">
                <a:solidFill>
                  <a:srgbClr val="0070C0"/>
                </a:solidFill>
                <a:cs typeface="Calibri"/>
              </a:rPr>
              <a:t>ALTINCI BÖLÜM</a:t>
            </a:r>
          </a:p>
          <a:p>
            <a:pPr marL="12700" algn="ctr">
              <a:lnSpc>
                <a:spcPct val="100000"/>
              </a:lnSpc>
              <a:spcBef>
                <a:spcPts val="775"/>
              </a:spcBef>
              <a:spcAft>
                <a:spcPts val="1200"/>
              </a:spcAft>
            </a:pPr>
            <a:r>
              <a:rPr lang="tr-TR" sz="3400" b="1" spc="-10" dirty="0" smtClean="0">
                <a:solidFill>
                  <a:srgbClr val="0070C0"/>
                </a:solidFill>
                <a:cs typeface="Calibri"/>
              </a:rPr>
              <a:t>SAYIM VE AMBAR DEVİR İŞLEMLERİ</a:t>
            </a:r>
            <a:endParaRPr lang="tr-TR" sz="3400" b="1" spc="-10" dirty="0">
              <a:solidFill>
                <a:srgbClr val="0070C0"/>
              </a:solidFill>
              <a:cs typeface="Calibri"/>
            </a:endParaRPr>
          </a:p>
        </p:txBody>
      </p:sp>
    </p:spTree>
    <p:extLst>
      <p:ext uri="{BB962C8B-B14F-4D97-AF65-F5344CB8AC3E}">
        <p14:creationId xmlns:p14="http://schemas.microsoft.com/office/powerpoint/2010/main" val="4206947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0" y="0"/>
            <a:ext cx="9144000" cy="555526"/>
          </a:xfrm>
          <a:solidFill>
            <a:schemeClr val="accent1">
              <a:lumMod val="75000"/>
            </a:schemeClr>
          </a:solidFill>
          <a:ln>
            <a:noFill/>
          </a:ln>
        </p:spPr>
        <p:txBody>
          <a:bodyPr>
            <a:normAutofit fontScale="90000"/>
          </a:bodyPr>
          <a:lstStyle/>
          <a:p>
            <a:r>
              <a:rPr lang="tr-TR" sz="3200" b="1" dirty="0" smtClean="0">
                <a:solidFill>
                  <a:schemeClr val="bg1">
                    <a:lumMod val="95000"/>
                  </a:schemeClr>
                </a:solidFill>
                <a:latin typeface="Calibri" pitchFamily="34" charset="0"/>
                <a:cs typeface="Calibri" pitchFamily="34" charset="0"/>
              </a:rPr>
              <a:t>TAŞINIR MAL YÖNETMELİĞİ</a:t>
            </a:r>
            <a:endParaRPr lang="tr-TR" sz="3200" b="1" dirty="0">
              <a:solidFill>
                <a:schemeClr val="bg1">
                  <a:lumMod val="95000"/>
                </a:schemeClr>
              </a:solidFill>
              <a:latin typeface="Calibri" pitchFamily="34" charset="0"/>
              <a:cs typeface="Calibri" pitchFamily="34" charset="0"/>
            </a:endParaRPr>
          </a:p>
        </p:txBody>
      </p:sp>
      <p:sp>
        <p:nvSpPr>
          <p:cNvPr id="3" name="Dikdörtgen 2"/>
          <p:cNvSpPr/>
          <p:nvPr/>
        </p:nvSpPr>
        <p:spPr>
          <a:xfrm>
            <a:off x="0" y="915566"/>
            <a:ext cx="8861055" cy="4371950"/>
          </a:xfrm>
          <a:prstGeom prst="rect">
            <a:avLst/>
          </a:prstGeom>
        </p:spPr>
        <p:txBody>
          <a:bodyPr/>
          <a:lstStyle/>
          <a:p>
            <a:endParaRPr lang="tr-TR" dirty="0"/>
          </a:p>
        </p:txBody>
      </p:sp>
      <p:sp>
        <p:nvSpPr>
          <p:cNvPr id="5" name="Dikdörtgen 4"/>
          <p:cNvSpPr/>
          <p:nvPr/>
        </p:nvSpPr>
        <p:spPr>
          <a:xfrm>
            <a:off x="179512" y="771550"/>
            <a:ext cx="7560840" cy="4093428"/>
          </a:xfrm>
          <a:prstGeom prst="rect">
            <a:avLst/>
          </a:prstGeom>
        </p:spPr>
        <p:txBody>
          <a:bodyPr wrap="square">
            <a:spAutoFit/>
          </a:bodyPr>
          <a:lstStyle/>
          <a:p>
            <a:pPr marL="12700" algn="just">
              <a:lnSpc>
                <a:spcPct val="100000"/>
              </a:lnSpc>
              <a:spcBef>
                <a:spcPts val="775"/>
              </a:spcBef>
              <a:spcAft>
                <a:spcPts val="1200"/>
              </a:spcAft>
            </a:pPr>
            <a:r>
              <a:rPr lang="tr-TR" sz="2000" b="1" spc="-10" dirty="0">
                <a:solidFill>
                  <a:srgbClr val="0070C0"/>
                </a:solidFill>
                <a:cs typeface="Calibri"/>
              </a:rPr>
              <a:t>Sayım ve sayım sonrası yapılacak işlemler </a:t>
            </a:r>
            <a:r>
              <a:rPr lang="tr-TR" sz="2000" b="1" spc="-10" dirty="0" smtClean="0">
                <a:solidFill>
                  <a:srgbClr val="0070C0"/>
                </a:solidFill>
                <a:cs typeface="Calibri"/>
              </a:rPr>
              <a:t>(Madde 32)</a:t>
            </a:r>
          </a:p>
          <a:p>
            <a:pPr marL="298450" indent="-285750" algn="just">
              <a:lnSpc>
                <a:spcPct val="100000"/>
              </a:lnSpc>
              <a:spcBef>
                <a:spcPts val="1200"/>
              </a:spcBef>
              <a:spcAft>
                <a:spcPts val="1200"/>
              </a:spcAft>
              <a:buFont typeface="Arial" panose="020B0604020202020204" pitchFamily="34" charset="0"/>
              <a:buChar char="•"/>
            </a:pPr>
            <a:r>
              <a:rPr lang="tr-TR" b="1" spc="-10" dirty="0">
                <a:cs typeface="Calibri"/>
              </a:rPr>
              <a:t>Kamu idarelerine ait taşınırların, </a:t>
            </a:r>
            <a:r>
              <a:rPr lang="tr-TR" b="1" spc="-10" dirty="0">
                <a:solidFill>
                  <a:srgbClr val="0070C0"/>
                </a:solidFill>
                <a:cs typeface="Calibri"/>
              </a:rPr>
              <a:t>yıl sonlarında</a:t>
            </a:r>
            <a:r>
              <a:rPr lang="tr-TR" b="1" spc="-10" dirty="0">
                <a:cs typeface="Calibri"/>
              </a:rPr>
              <a:t> ve </a:t>
            </a:r>
            <a:r>
              <a:rPr lang="tr-TR" b="1" spc="-10" dirty="0">
                <a:solidFill>
                  <a:srgbClr val="0070C0"/>
                </a:solidFill>
                <a:cs typeface="Calibri"/>
              </a:rPr>
              <a:t>harcama yetkilisinin gerekli gördüğü durum ve zamanlarda</a:t>
            </a:r>
            <a:r>
              <a:rPr lang="tr-TR" b="1" spc="-10" dirty="0">
                <a:cs typeface="Calibri"/>
              </a:rPr>
              <a:t> sayımı yapılır</a:t>
            </a:r>
            <a:r>
              <a:rPr lang="tr-TR" b="1" spc="-10" dirty="0" smtClean="0">
                <a:cs typeface="Calibri"/>
              </a:rPr>
              <a:t>.</a:t>
            </a:r>
          </a:p>
          <a:p>
            <a:pPr marL="298450" indent="-285750" algn="just">
              <a:lnSpc>
                <a:spcPct val="100000"/>
              </a:lnSpc>
              <a:spcBef>
                <a:spcPts val="1200"/>
              </a:spcBef>
              <a:spcAft>
                <a:spcPts val="1200"/>
              </a:spcAft>
              <a:buFont typeface="Arial" panose="020B0604020202020204" pitchFamily="34" charset="0"/>
              <a:buChar char="•"/>
            </a:pPr>
            <a:r>
              <a:rPr lang="tr-TR" b="1" spc="-10" dirty="0">
                <a:cs typeface="Calibri"/>
              </a:rPr>
              <a:t>Taşınır sayımları,</a:t>
            </a:r>
            <a:r>
              <a:rPr lang="tr-TR" spc="-10" dirty="0">
                <a:cs typeface="Calibri"/>
              </a:rPr>
              <a:t> harcama yetkilisince, kendisinin veya görevlendireceği bir kişinin başkanlığında taşınır kayıt yetkilisinin de katılımıyla, en az üç kişiden oluşturulan </a:t>
            </a:r>
            <a:r>
              <a:rPr lang="tr-TR" b="1" spc="-10" dirty="0">
                <a:cs typeface="Calibri"/>
              </a:rPr>
              <a:t>sayım kurulu</a:t>
            </a:r>
            <a:r>
              <a:rPr lang="tr-TR" spc="-10" dirty="0">
                <a:cs typeface="Calibri"/>
              </a:rPr>
              <a:t> tarafından yapılır</a:t>
            </a:r>
            <a:r>
              <a:rPr lang="tr-TR" spc="-10" dirty="0" smtClean="0">
                <a:cs typeface="Calibri"/>
              </a:rPr>
              <a:t>.</a:t>
            </a:r>
          </a:p>
          <a:p>
            <a:pPr marL="298450" indent="-285750" algn="just">
              <a:lnSpc>
                <a:spcPct val="100000"/>
              </a:lnSpc>
              <a:spcBef>
                <a:spcPts val="1200"/>
              </a:spcBef>
              <a:spcAft>
                <a:spcPts val="1200"/>
              </a:spcAft>
              <a:buFont typeface="Arial" panose="020B0604020202020204" pitchFamily="34" charset="0"/>
              <a:buChar char="•"/>
            </a:pPr>
            <a:r>
              <a:rPr lang="tr-TR" spc="-10" dirty="0">
                <a:cs typeface="Calibri"/>
              </a:rPr>
              <a:t>Sayım süresince, hizmetin aksamaması ve bozulabilecek nitelikteki taşınırlar için </a:t>
            </a:r>
            <a:r>
              <a:rPr lang="tr-TR" b="1" spc="-10" dirty="0">
                <a:cs typeface="Calibri"/>
              </a:rPr>
              <a:t>gerekli tedbirlerin alınması kaydıyla, taşınır giriş ve çıkışları sayım kurulunun talebi üzerine harcama yetkilisince durdurulabilir.</a:t>
            </a:r>
            <a:r>
              <a:rPr lang="tr-TR" spc="-10" dirty="0">
                <a:cs typeface="Calibri"/>
              </a:rPr>
              <a:t> </a:t>
            </a:r>
            <a:r>
              <a:rPr lang="tr-TR" b="1" spc="-10" dirty="0">
                <a:cs typeface="Calibri"/>
              </a:rPr>
              <a:t>Sayım yapılırken gerekli önlemlerin alınması, sayım kurulunun görev ve sorumluluğu altındadır.</a:t>
            </a:r>
          </a:p>
        </p:txBody>
      </p:sp>
      <p:pic>
        <p:nvPicPr>
          <p:cNvPr id="7" name="Picture 2" descr="C:\Documents and Settings\Administrator\Local Settings\Temporary Internet Files\Content.IE5\A9R1JF1E\MC900279126[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24328" y="555527"/>
            <a:ext cx="1463595" cy="100811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Documents and Settings\Administrator\Local Settings\Temporary Internet Files\Content.IE5\A9R1JF1E\MC900279126[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98776" y="555526"/>
            <a:ext cx="1389147" cy="1145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6373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750"/>
                                        <p:tgtEl>
                                          <p:spTgt spid="7"/>
                                        </p:tgtEl>
                                      </p:cBhvr>
                                    </p:animEffect>
                                  </p:childTnLst>
                                </p:cTn>
                              </p:par>
                            </p:childTnLst>
                          </p:cTn>
                        </p:par>
                        <p:par>
                          <p:cTn id="8" fill="hold">
                            <p:stCondLst>
                              <p:cond delay="275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0" y="0"/>
            <a:ext cx="9144000" cy="555526"/>
          </a:xfrm>
          <a:solidFill>
            <a:schemeClr val="accent1">
              <a:lumMod val="75000"/>
            </a:schemeClr>
          </a:solidFill>
          <a:ln>
            <a:noFill/>
          </a:ln>
        </p:spPr>
        <p:txBody>
          <a:bodyPr>
            <a:normAutofit fontScale="90000"/>
          </a:bodyPr>
          <a:lstStyle/>
          <a:p>
            <a:r>
              <a:rPr lang="tr-TR" sz="3200" b="1" dirty="0" smtClean="0">
                <a:solidFill>
                  <a:schemeClr val="bg1">
                    <a:lumMod val="95000"/>
                  </a:schemeClr>
                </a:solidFill>
                <a:latin typeface="Calibri" pitchFamily="34" charset="0"/>
                <a:cs typeface="Calibri" pitchFamily="34" charset="0"/>
              </a:rPr>
              <a:t>TAŞINIR MAL YÖNETMELİĞİ</a:t>
            </a:r>
            <a:endParaRPr lang="tr-TR" sz="3200" b="1" dirty="0">
              <a:solidFill>
                <a:schemeClr val="bg1">
                  <a:lumMod val="95000"/>
                </a:schemeClr>
              </a:solidFill>
              <a:latin typeface="Calibri" pitchFamily="34" charset="0"/>
              <a:cs typeface="Calibri" pitchFamily="34" charset="0"/>
            </a:endParaRPr>
          </a:p>
        </p:txBody>
      </p:sp>
      <p:sp>
        <p:nvSpPr>
          <p:cNvPr id="3" name="Dikdörtgen 2"/>
          <p:cNvSpPr/>
          <p:nvPr/>
        </p:nvSpPr>
        <p:spPr>
          <a:xfrm>
            <a:off x="0" y="915566"/>
            <a:ext cx="8861055" cy="4371950"/>
          </a:xfrm>
          <a:prstGeom prst="rect">
            <a:avLst/>
          </a:prstGeom>
        </p:spPr>
        <p:txBody>
          <a:bodyPr/>
          <a:lstStyle/>
          <a:p>
            <a:endParaRPr lang="tr-TR" dirty="0"/>
          </a:p>
        </p:txBody>
      </p:sp>
      <p:sp>
        <p:nvSpPr>
          <p:cNvPr id="5" name="Dikdörtgen 4"/>
          <p:cNvSpPr/>
          <p:nvPr/>
        </p:nvSpPr>
        <p:spPr>
          <a:xfrm>
            <a:off x="179512" y="771550"/>
            <a:ext cx="7560840" cy="4247317"/>
          </a:xfrm>
          <a:prstGeom prst="rect">
            <a:avLst/>
          </a:prstGeom>
        </p:spPr>
        <p:txBody>
          <a:bodyPr wrap="square">
            <a:spAutoFit/>
          </a:bodyPr>
          <a:lstStyle/>
          <a:p>
            <a:pPr marL="12700" algn="just">
              <a:lnSpc>
                <a:spcPct val="100000"/>
              </a:lnSpc>
              <a:spcBef>
                <a:spcPts val="775"/>
              </a:spcBef>
              <a:spcAft>
                <a:spcPts val="1200"/>
              </a:spcAft>
            </a:pPr>
            <a:r>
              <a:rPr lang="tr-TR" sz="2000" b="1" spc="-10" dirty="0">
                <a:solidFill>
                  <a:srgbClr val="0070C0"/>
                </a:solidFill>
                <a:cs typeface="Calibri"/>
              </a:rPr>
              <a:t>Sayım ve sayım sonrası yapılacak işlemler </a:t>
            </a:r>
            <a:r>
              <a:rPr lang="tr-TR" sz="2000" b="1" spc="-10" dirty="0" smtClean="0">
                <a:solidFill>
                  <a:srgbClr val="0070C0"/>
                </a:solidFill>
                <a:cs typeface="Calibri"/>
              </a:rPr>
              <a:t>(Madde 32)</a:t>
            </a:r>
          </a:p>
          <a:p>
            <a:pPr marL="298450" indent="-285750" algn="just">
              <a:lnSpc>
                <a:spcPct val="100000"/>
              </a:lnSpc>
              <a:spcBef>
                <a:spcPts val="600"/>
              </a:spcBef>
              <a:spcAft>
                <a:spcPts val="1200"/>
              </a:spcAft>
              <a:buFont typeface="Arial" panose="020B0604020202020204" pitchFamily="34" charset="0"/>
              <a:buChar char="•"/>
            </a:pPr>
            <a:r>
              <a:rPr lang="tr-TR" sz="1750" spc="-10" dirty="0">
                <a:cs typeface="Calibri"/>
              </a:rPr>
              <a:t>Sayım kurulu öncelikle, taşınır kayıt yetkilisince ambarda bulunduğu veya ambardan çıktığı hâlde belgesi düzenlenmediği ve kayıtları yapılmadığı belirtilen taşınırlara ilişkin işlemlerin yaptırılmasını sağlar. Sayım Tutanağının </a:t>
            </a:r>
            <a:r>
              <a:rPr lang="tr-TR" sz="1750" b="1" spc="-10" dirty="0">
                <a:cs typeface="Calibri"/>
              </a:rPr>
              <a:t>“Kayıtlara Göre Ambardaki Miktar” </a:t>
            </a:r>
            <a:r>
              <a:rPr lang="tr-TR" sz="1750" spc="-10" dirty="0">
                <a:cs typeface="Calibri"/>
              </a:rPr>
              <a:t>sütunu, defter kayıtları esas alınarak doldurulduktan sonra ambarlardaki taşınırlar fiilen sayılır ve bulunan miktarlar Sayım Tutanağının </a:t>
            </a:r>
            <a:r>
              <a:rPr lang="tr-TR" sz="1750" b="1" spc="-10" dirty="0">
                <a:cs typeface="Calibri"/>
              </a:rPr>
              <a:t>“Ambarda Bulunan Miktar”</a:t>
            </a:r>
            <a:r>
              <a:rPr lang="tr-TR" sz="1750" spc="-10" dirty="0">
                <a:cs typeface="Calibri"/>
              </a:rPr>
              <a:t> sütununa kaydedilir</a:t>
            </a:r>
            <a:r>
              <a:rPr lang="tr-TR" sz="1750" spc="-10" dirty="0" smtClean="0">
                <a:cs typeface="Calibri"/>
              </a:rPr>
              <a:t>.</a:t>
            </a:r>
          </a:p>
          <a:p>
            <a:pPr marL="298450" indent="-285750" algn="just">
              <a:lnSpc>
                <a:spcPct val="100000"/>
              </a:lnSpc>
              <a:spcBef>
                <a:spcPts val="1200"/>
              </a:spcBef>
              <a:spcAft>
                <a:spcPts val="1200"/>
              </a:spcAft>
              <a:buFont typeface="Arial" panose="020B0604020202020204" pitchFamily="34" charset="0"/>
              <a:buChar char="•"/>
            </a:pPr>
            <a:r>
              <a:rPr lang="tr-TR" sz="1750" spc="-10" dirty="0">
                <a:cs typeface="Calibri"/>
              </a:rPr>
              <a:t>Ambar sayım işlemleri tamamlandıktan sonra oda, büro, bölüm, geçit, salon, atölye, garaj, servis ve bahçe gibi ortak kullanım alanlarında bulunan taşınırlar Dayanıklı Taşınırlar Listeleri esas alınarak sayılır ve sayım sonuçları Sayım Tutanağında gösterilir. Kullanım amacıyla kamu görevlilerine </a:t>
            </a:r>
            <a:r>
              <a:rPr lang="tr-TR" sz="1750" b="1" spc="-10" dirty="0">
                <a:cs typeface="Calibri"/>
              </a:rPr>
              <a:t>taşınır teslim belgesiyle verilmiş olan taşınırlar için sayım yapılmaksızın</a:t>
            </a:r>
            <a:r>
              <a:rPr lang="tr-TR" sz="1750" spc="-10" dirty="0">
                <a:cs typeface="Calibri"/>
              </a:rPr>
              <a:t> Sayım Tutanağının </a:t>
            </a:r>
            <a:r>
              <a:rPr lang="tr-TR" sz="1750" b="1" spc="-10" dirty="0">
                <a:cs typeface="Calibri"/>
              </a:rPr>
              <a:t>“Kayıtlara Göre Kişilere Verilen Miktar”</a:t>
            </a:r>
            <a:r>
              <a:rPr lang="tr-TR" sz="1750" spc="-10" dirty="0">
                <a:cs typeface="Calibri"/>
              </a:rPr>
              <a:t> sütunundaki bilgiler dikkate alınır.</a:t>
            </a:r>
          </a:p>
        </p:txBody>
      </p:sp>
      <p:pic>
        <p:nvPicPr>
          <p:cNvPr id="7" name="Picture 2" descr="C:\Documents and Settings\Administrator\Local Settings\Temporary Internet Files\Content.IE5\A9R1JF1E\MC900279126[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24328" y="555527"/>
            <a:ext cx="1463595" cy="100811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Documents and Settings\Administrator\Local Settings\Temporary Internet Files\Content.IE5\A9R1JF1E\MC900279126[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98776" y="555526"/>
            <a:ext cx="1389147" cy="1145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9827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750"/>
                                        <p:tgtEl>
                                          <p:spTgt spid="7"/>
                                        </p:tgtEl>
                                      </p:cBhvr>
                                    </p:animEffect>
                                  </p:childTnLst>
                                </p:cTn>
                              </p:par>
                            </p:childTnLst>
                          </p:cTn>
                        </p:par>
                        <p:par>
                          <p:cTn id="8" fill="hold">
                            <p:stCondLst>
                              <p:cond delay="275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0" y="0"/>
            <a:ext cx="9144000" cy="555526"/>
          </a:xfrm>
          <a:solidFill>
            <a:schemeClr val="accent1">
              <a:lumMod val="75000"/>
            </a:schemeClr>
          </a:solidFill>
          <a:ln>
            <a:noFill/>
          </a:ln>
        </p:spPr>
        <p:txBody>
          <a:bodyPr>
            <a:normAutofit fontScale="90000"/>
          </a:bodyPr>
          <a:lstStyle/>
          <a:p>
            <a:r>
              <a:rPr lang="tr-TR" sz="3200" b="1" dirty="0" smtClean="0">
                <a:solidFill>
                  <a:schemeClr val="bg1">
                    <a:lumMod val="95000"/>
                  </a:schemeClr>
                </a:solidFill>
                <a:latin typeface="Calibri" pitchFamily="34" charset="0"/>
                <a:cs typeface="Calibri" pitchFamily="34" charset="0"/>
              </a:rPr>
              <a:t>TAŞINIR MAL YÖNETMELİĞİ</a:t>
            </a:r>
            <a:endParaRPr lang="tr-TR" sz="3200" b="1" dirty="0">
              <a:solidFill>
                <a:schemeClr val="bg1">
                  <a:lumMod val="95000"/>
                </a:schemeClr>
              </a:solidFill>
              <a:latin typeface="Calibri" pitchFamily="34" charset="0"/>
              <a:cs typeface="Calibri" pitchFamily="34" charset="0"/>
            </a:endParaRPr>
          </a:p>
        </p:txBody>
      </p:sp>
      <p:sp>
        <p:nvSpPr>
          <p:cNvPr id="3" name="Dikdörtgen 2"/>
          <p:cNvSpPr/>
          <p:nvPr/>
        </p:nvSpPr>
        <p:spPr>
          <a:xfrm>
            <a:off x="0" y="915566"/>
            <a:ext cx="8861055" cy="4371950"/>
          </a:xfrm>
          <a:prstGeom prst="rect">
            <a:avLst/>
          </a:prstGeom>
        </p:spPr>
        <p:txBody>
          <a:bodyPr/>
          <a:lstStyle/>
          <a:p>
            <a:endParaRPr lang="tr-TR" dirty="0"/>
          </a:p>
        </p:txBody>
      </p:sp>
      <p:sp>
        <p:nvSpPr>
          <p:cNvPr id="5" name="Dikdörtgen 4"/>
          <p:cNvSpPr/>
          <p:nvPr/>
        </p:nvSpPr>
        <p:spPr>
          <a:xfrm>
            <a:off x="179512" y="771550"/>
            <a:ext cx="7560840" cy="3939540"/>
          </a:xfrm>
          <a:prstGeom prst="rect">
            <a:avLst/>
          </a:prstGeom>
        </p:spPr>
        <p:txBody>
          <a:bodyPr wrap="square">
            <a:spAutoFit/>
          </a:bodyPr>
          <a:lstStyle/>
          <a:p>
            <a:pPr marL="12700" algn="just">
              <a:lnSpc>
                <a:spcPct val="100000"/>
              </a:lnSpc>
              <a:spcBef>
                <a:spcPts val="775"/>
              </a:spcBef>
              <a:spcAft>
                <a:spcPts val="1200"/>
              </a:spcAft>
            </a:pPr>
            <a:r>
              <a:rPr lang="tr-TR" sz="2000" b="1" spc="-10" dirty="0">
                <a:solidFill>
                  <a:srgbClr val="0070C0"/>
                </a:solidFill>
                <a:cs typeface="Calibri"/>
              </a:rPr>
              <a:t>Sayım ve sayım sonrası yapılacak işlemler </a:t>
            </a:r>
            <a:r>
              <a:rPr lang="tr-TR" sz="2000" b="1" spc="-10" dirty="0" smtClean="0">
                <a:solidFill>
                  <a:srgbClr val="0070C0"/>
                </a:solidFill>
                <a:cs typeface="Calibri"/>
              </a:rPr>
              <a:t>(Madde 32)</a:t>
            </a:r>
          </a:p>
          <a:p>
            <a:pPr marL="298450" indent="-285750" algn="just">
              <a:lnSpc>
                <a:spcPct val="100000"/>
              </a:lnSpc>
              <a:spcBef>
                <a:spcPts val="1200"/>
              </a:spcBef>
              <a:spcAft>
                <a:spcPts val="1200"/>
              </a:spcAft>
              <a:buFont typeface="Arial" panose="020B0604020202020204" pitchFamily="34" charset="0"/>
              <a:buChar char="•"/>
            </a:pPr>
            <a:r>
              <a:rPr lang="tr-TR" sz="2000" spc="-10" dirty="0">
                <a:cs typeface="Calibri"/>
              </a:rPr>
              <a:t>Sayımda bulunan miktar ile kayıtlı miktar arasında fark bulunması hâlinde miktarlarında farklılık bulunan taşınırların sayımı bir kez daha tekrarlanır. Yine farklı çıkarsa bu miktar </a:t>
            </a:r>
            <a:r>
              <a:rPr lang="tr-TR" sz="2000" b="1" spc="-10" dirty="0">
                <a:cs typeface="Calibri"/>
              </a:rPr>
              <a:t>“Fazla” </a:t>
            </a:r>
            <a:r>
              <a:rPr lang="tr-TR" sz="2000" spc="-10" dirty="0">
                <a:cs typeface="Calibri"/>
              </a:rPr>
              <a:t>veya </a:t>
            </a:r>
            <a:r>
              <a:rPr lang="tr-TR" sz="2000" b="1" spc="-10" dirty="0">
                <a:cs typeface="Calibri"/>
              </a:rPr>
              <a:t>“Noksan”</a:t>
            </a:r>
            <a:r>
              <a:rPr lang="tr-TR" sz="2000" spc="-10" dirty="0">
                <a:cs typeface="Calibri"/>
              </a:rPr>
              <a:t> sütununa kaydedilir</a:t>
            </a:r>
            <a:r>
              <a:rPr lang="tr-TR" sz="2000" spc="-10" dirty="0" smtClean="0">
                <a:cs typeface="Calibri"/>
              </a:rPr>
              <a:t>.</a:t>
            </a:r>
          </a:p>
          <a:p>
            <a:pPr marL="298450" indent="-285750" algn="just">
              <a:lnSpc>
                <a:spcPct val="100000"/>
              </a:lnSpc>
              <a:spcBef>
                <a:spcPts val="2400"/>
              </a:spcBef>
              <a:spcAft>
                <a:spcPts val="1200"/>
              </a:spcAft>
              <a:buFont typeface="Arial" panose="020B0604020202020204" pitchFamily="34" charset="0"/>
              <a:buChar char="•"/>
            </a:pPr>
            <a:r>
              <a:rPr lang="tr-TR" sz="2000" b="1" spc="-10" dirty="0">
                <a:cs typeface="Calibri"/>
              </a:rPr>
              <a:t>Sayım kurulunca, taşınırların fiili miktarlarının kayıtlı miktarlardan eksik oluğunun tespit edilmesi hâlinde </a:t>
            </a:r>
            <a:r>
              <a:rPr lang="tr-TR" sz="2000" b="1" spc="-10" dirty="0">
                <a:solidFill>
                  <a:srgbClr val="0070C0"/>
                </a:solidFill>
                <a:cs typeface="Calibri"/>
              </a:rPr>
              <a:t>Kayıttan Düşme Teklif ve Onay Tutanağı ve Varlık İşlem Fişi;</a:t>
            </a:r>
            <a:r>
              <a:rPr lang="tr-TR" sz="2000" b="1" spc="-10" dirty="0">
                <a:cs typeface="Calibri"/>
              </a:rPr>
              <a:t> fazla olduğunun tespit edilmesi hâlinde ise </a:t>
            </a:r>
            <a:r>
              <a:rPr lang="tr-TR" sz="2000" b="1" spc="-10" dirty="0">
                <a:solidFill>
                  <a:srgbClr val="0070C0"/>
                </a:solidFill>
                <a:cs typeface="Calibri"/>
              </a:rPr>
              <a:t>Varlık İşlem Fişi</a:t>
            </a:r>
            <a:r>
              <a:rPr lang="tr-TR" sz="2000" b="1" spc="-10" dirty="0">
                <a:cs typeface="Calibri"/>
              </a:rPr>
              <a:t> düzenlettirilerek, defter kayıtlarının sayım sonuçlarıyla uygunluğu sağlanır.</a:t>
            </a:r>
          </a:p>
        </p:txBody>
      </p:sp>
      <p:pic>
        <p:nvPicPr>
          <p:cNvPr id="7" name="Picture 2" descr="C:\Documents and Settings\Administrator\Local Settings\Temporary Internet Files\Content.IE5\A9R1JF1E\MC900279126[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24328" y="555527"/>
            <a:ext cx="1463595" cy="100811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Documents and Settings\Administrator\Local Settings\Temporary Internet Files\Content.IE5\A9R1JF1E\MC900279126[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98776" y="555526"/>
            <a:ext cx="1389147" cy="1145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5782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750"/>
                                        <p:tgtEl>
                                          <p:spTgt spid="7"/>
                                        </p:tgtEl>
                                      </p:cBhvr>
                                    </p:animEffect>
                                  </p:childTnLst>
                                </p:cTn>
                              </p:par>
                            </p:childTnLst>
                          </p:cTn>
                        </p:par>
                        <p:par>
                          <p:cTn id="8" fill="hold">
                            <p:stCondLst>
                              <p:cond delay="275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0" y="0"/>
            <a:ext cx="9144000" cy="555526"/>
          </a:xfrm>
          <a:solidFill>
            <a:schemeClr val="accent1">
              <a:lumMod val="75000"/>
            </a:schemeClr>
          </a:solidFill>
          <a:ln>
            <a:noFill/>
          </a:ln>
        </p:spPr>
        <p:txBody>
          <a:bodyPr>
            <a:normAutofit fontScale="90000"/>
          </a:bodyPr>
          <a:lstStyle/>
          <a:p>
            <a:r>
              <a:rPr lang="tr-TR" sz="3200" b="1" dirty="0" smtClean="0">
                <a:solidFill>
                  <a:schemeClr val="bg1">
                    <a:lumMod val="95000"/>
                  </a:schemeClr>
                </a:solidFill>
                <a:latin typeface="Calibri" pitchFamily="34" charset="0"/>
                <a:cs typeface="Calibri" pitchFamily="34" charset="0"/>
              </a:rPr>
              <a:t>TAŞINIR MAL YÖNETMELİĞİ</a:t>
            </a:r>
            <a:endParaRPr lang="tr-TR" sz="3200" b="1" dirty="0">
              <a:solidFill>
                <a:schemeClr val="bg1">
                  <a:lumMod val="95000"/>
                </a:schemeClr>
              </a:solidFill>
              <a:latin typeface="Calibri" pitchFamily="34" charset="0"/>
              <a:cs typeface="Calibri" pitchFamily="34" charset="0"/>
            </a:endParaRPr>
          </a:p>
        </p:txBody>
      </p:sp>
      <p:sp>
        <p:nvSpPr>
          <p:cNvPr id="3" name="Dikdörtgen 2"/>
          <p:cNvSpPr/>
          <p:nvPr/>
        </p:nvSpPr>
        <p:spPr>
          <a:xfrm>
            <a:off x="0" y="915566"/>
            <a:ext cx="8861055" cy="4371950"/>
          </a:xfrm>
          <a:prstGeom prst="rect">
            <a:avLst/>
          </a:prstGeom>
        </p:spPr>
        <p:txBody>
          <a:bodyPr/>
          <a:lstStyle/>
          <a:p>
            <a:endParaRPr lang="tr-TR" dirty="0"/>
          </a:p>
        </p:txBody>
      </p:sp>
      <p:sp>
        <p:nvSpPr>
          <p:cNvPr id="5" name="Dikdörtgen 4"/>
          <p:cNvSpPr/>
          <p:nvPr/>
        </p:nvSpPr>
        <p:spPr>
          <a:xfrm>
            <a:off x="251520" y="843558"/>
            <a:ext cx="8496944" cy="4026743"/>
          </a:xfrm>
          <a:prstGeom prst="rect">
            <a:avLst/>
          </a:prstGeom>
        </p:spPr>
        <p:txBody>
          <a:bodyPr wrap="square">
            <a:spAutoFit/>
          </a:bodyPr>
          <a:lstStyle/>
          <a:p>
            <a:pPr marL="12700">
              <a:lnSpc>
                <a:spcPct val="100000"/>
              </a:lnSpc>
              <a:spcBef>
                <a:spcPts val="775"/>
              </a:spcBef>
              <a:spcAft>
                <a:spcPts val="1200"/>
              </a:spcAft>
            </a:pPr>
            <a:r>
              <a:rPr lang="tr-TR" sz="2200" b="1" spc="-10" dirty="0" smtClean="0">
                <a:solidFill>
                  <a:srgbClr val="0070C0"/>
                </a:solidFill>
                <a:cs typeface="Calibri"/>
              </a:rPr>
              <a:t>Amaç (Madde 1)</a:t>
            </a:r>
          </a:p>
          <a:p>
            <a:pPr marL="12700">
              <a:lnSpc>
                <a:spcPct val="100000"/>
              </a:lnSpc>
              <a:spcBef>
                <a:spcPts val="775"/>
              </a:spcBef>
              <a:spcAft>
                <a:spcPts val="1200"/>
              </a:spcAft>
            </a:pPr>
            <a:r>
              <a:rPr lang="tr-TR" sz="2000" spc="-10" dirty="0">
                <a:cs typeface="Calibri"/>
              </a:rPr>
              <a:t>Bu Yönetmeliğin </a:t>
            </a:r>
            <a:r>
              <a:rPr lang="tr-TR" sz="2000" spc="-10" dirty="0" smtClean="0">
                <a:cs typeface="Calibri"/>
              </a:rPr>
              <a:t>amacı;</a:t>
            </a:r>
          </a:p>
          <a:p>
            <a:pPr marL="285750" indent="-285750" algn="just">
              <a:spcBef>
                <a:spcPts val="600"/>
              </a:spcBef>
              <a:buFont typeface="Wingdings" pitchFamily="2" charset="2"/>
              <a:buChar char="v"/>
            </a:pPr>
            <a:r>
              <a:rPr lang="tr-TR" sz="2000" dirty="0" smtClean="0">
                <a:cs typeface="Arial" pitchFamily="34" charset="0"/>
              </a:rPr>
              <a:t>Kaynağına </a:t>
            </a:r>
            <a:r>
              <a:rPr lang="tr-TR" sz="2000" dirty="0">
                <a:cs typeface="Arial" pitchFamily="34" charset="0"/>
              </a:rPr>
              <a:t>ve edinme yöntemine bakılmaksızın kamu idarelerine ait taşınır malların kaydı, muhafazası ve kullanımı ile yönetim hesabının </a:t>
            </a:r>
            <a:r>
              <a:rPr lang="tr-TR" sz="2000" dirty="0" smtClean="0">
                <a:cs typeface="Arial" pitchFamily="34" charset="0"/>
              </a:rPr>
              <a:t>verilmesi, </a:t>
            </a:r>
            <a:endParaRPr lang="tr-TR" sz="2000" dirty="0">
              <a:cs typeface="Arial" pitchFamily="34" charset="0"/>
            </a:endParaRPr>
          </a:p>
          <a:p>
            <a:pPr marL="285750" indent="-285750" algn="just">
              <a:spcBef>
                <a:spcPts val="600"/>
              </a:spcBef>
              <a:buFont typeface="Wingdings" pitchFamily="2" charset="2"/>
              <a:buChar char="v"/>
            </a:pPr>
            <a:endParaRPr lang="tr-TR" sz="2000" dirty="0">
              <a:cs typeface="Arial" pitchFamily="34" charset="0"/>
            </a:endParaRPr>
          </a:p>
          <a:p>
            <a:pPr marL="285750" indent="-285750" algn="just">
              <a:spcBef>
                <a:spcPts val="600"/>
              </a:spcBef>
              <a:buFont typeface="Wingdings" pitchFamily="2" charset="2"/>
              <a:buChar char="v"/>
            </a:pPr>
            <a:r>
              <a:rPr lang="tr-TR" sz="2000" dirty="0" smtClean="0">
                <a:cs typeface="Arial" pitchFamily="34" charset="0"/>
              </a:rPr>
              <a:t>Merkez </a:t>
            </a:r>
            <a:r>
              <a:rPr lang="tr-TR" sz="2000" dirty="0">
                <a:cs typeface="Arial" pitchFamily="34" charset="0"/>
              </a:rPr>
              <a:t>ve taşrada taşınır yönetim sorumlularıyla bunlar adına görev yapacak olanların </a:t>
            </a:r>
            <a:r>
              <a:rPr lang="tr-TR" sz="2000" dirty="0" smtClean="0">
                <a:cs typeface="Arial" pitchFamily="34" charset="0"/>
              </a:rPr>
              <a:t>belirlenmesi,</a:t>
            </a:r>
            <a:endParaRPr lang="tr-TR" sz="2000" dirty="0">
              <a:cs typeface="Arial" pitchFamily="34" charset="0"/>
            </a:endParaRPr>
          </a:p>
          <a:p>
            <a:pPr marL="285750" indent="-285750" algn="just">
              <a:spcBef>
                <a:spcPts val="600"/>
              </a:spcBef>
              <a:buFont typeface="Wingdings" pitchFamily="2" charset="2"/>
              <a:buChar char="v"/>
            </a:pPr>
            <a:endParaRPr lang="tr-TR" sz="2000" dirty="0">
              <a:cs typeface="Arial" pitchFamily="34" charset="0"/>
            </a:endParaRPr>
          </a:p>
          <a:p>
            <a:pPr marL="285750" indent="-285750" algn="just">
              <a:spcBef>
                <a:spcPts val="600"/>
              </a:spcBef>
              <a:buFont typeface="Wingdings" pitchFamily="2" charset="2"/>
              <a:buChar char="v"/>
            </a:pPr>
            <a:r>
              <a:rPr lang="tr-TR" sz="2000" dirty="0">
                <a:cs typeface="Arial" pitchFamily="34" charset="0"/>
              </a:rPr>
              <a:t>K</a:t>
            </a:r>
            <a:r>
              <a:rPr lang="tr-TR" sz="2000" dirty="0" smtClean="0">
                <a:cs typeface="Arial" pitchFamily="34" charset="0"/>
              </a:rPr>
              <a:t>amu </a:t>
            </a:r>
            <a:r>
              <a:rPr lang="tr-TR" sz="2000" dirty="0">
                <a:cs typeface="Arial" pitchFamily="34" charset="0"/>
              </a:rPr>
              <a:t>idareleri arasında taşınırların geçici tahsisine ilişkin usul ve esasları belirlemektir</a:t>
            </a:r>
            <a:r>
              <a:rPr lang="tr-TR" sz="2000" dirty="0" smtClean="0">
                <a:cs typeface="Arial" pitchFamily="34" charset="0"/>
              </a:rPr>
              <a:t>.</a:t>
            </a:r>
            <a:endParaRPr lang="tr-TR" sz="2600" spc="-10" dirty="0">
              <a:solidFill>
                <a:schemeClr val="tx2"/>
              </a:solidFill>
              <a:cs typeface="Calibri"/>
            </a:endParaRPr>
          </a:p>
        </p:txBody>
      </p:sp>
      <p:pic>
        <p:nvPicPr>
          <p:cNvPr id="6" name="Picture 2" descr="C:\Documents and Settings\Administrator\Local Settings\Temporary Internet Files\Content.IE5\A9R1JF1E\MC900279126[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24328" y="555527"/>
            <a:ext cx="1463595" cy="936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4902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0" y="0"/>
            <a:ext cx="9144000" cy="555526"/>
          </a:xfrm>
          <a:solidFill>
            <a:schemeClr val="accent1">
              <a:lumMod val="75000"/>
            </a:schemeClr>
          </a:solidFill>
          <a:ln>
            <a:noFill/>
          </a:ln>
        </p:spPr>
        <p:txBody>
          <a:bodyPr>
            <a:normAutofit fontScale="90000"/>
          </a:bodyPr>
          <a:lstStyle/>
          <a:p>
            <a:r>
              <a:rPr lang="tr-TR" sz="3200" b="1" dirty="0" smtClean="0">
                <a:solidFill>
                  <a:schemeClr val="bg1">
                    <a:lumMod val="95000"/>
                  </a:schemeClr>
                </a:solidFill>
                <a:latin typeface="Calibri" pitchFamily="34" charset="0"/>
                <a:cs typeface="Calibri" pitchFamily="34" charset="0"/>
              </a:rPr>
              <a:t>TAŞINIR MAL YÖNETMELİĞİ</a:t>
            </a:r>
            <a:endParaRPr lang="tr-TR" sz="3200" b="1" dirty="0">
              <a:solidFill>
                <a:schemeClr val="bg1">
                  <a:lumMod val="95000"/>
                </a:schemeClr>
              </a:solidFill>
              <a:latin typeface="Calibri" pitchFamily="34" charset="0"/>
              <a:cs typeface="Calibri" pitchFamily="34" charset="0"/>
            </a:endParaRPr>
          </a:p>
        </p:txBody>
      </p:sp>
      <p:sp>
        <p:nvSpPr>
          <p:cNvPr id="3" name="Dikdörtgen 2"/>
          <p:cNvSpPr/>
          <p:nvPr/>
        </p:nvSpPr>
        <p:spPr>
          <a:xfrm>
            <a:off x="0" y="915566"/>
            <a:ext cx="8861055" cy="4371950"/>
          </a:xfrm>
          <a:prstGeom prst="rect">
            <a:avLst/>
          </a:prstGeom>
        </p:spPr>
        <p:txBody>
          <a:bodyPr/>
          <a:lstStyle/>
          <a:p>
            <a:endParaRPr lang="tr-TR" dirty="0"/>
          </a:p>
        </p:txBody>
      </p:sp>
      <p:sp>
        <p:nvSpPr>
          <p:cNvPr id="5" name="Dikdörtgen 4"/>
          <p:cNvSpPr/>
          <p:nvPr/>
        </p:nvSpPr>
        <p:spPr>
          <a:xfrm>
            <a:off x="179512" y="771550"/>
            <a:ext cx="7560840" cy="3877985"/>
          </a:xfrm>
          <a:prstGeom prst="rect">
            <a:avLst/>
          </a:prstGeom>
        </p:spPr>
        <p:txBody>
          <a:bodyPr wrap="square">
            <a:spAutoFit/>
          </a:bodyPr>
          <a:lstStyle/>
          <a:p>
            <a:pPr marL="12700" algn="just">
              <a:lnSpc>
                <a:spcPct val="100000"/>
              </a:lnSpc>
              <a:spcBef>
                <a:spcPts val="775"/>
              </a:spcBef>
              <a:spcAft>
                <a:spcPts val="1200"/>
              </a:spcAft>
            </a:pPr>
            <a:r>
              <a:rPr lang="tr-TR" sz="2200" b="1" spc="-10" dirty="0">
                <a:solidFill>
                  <a:srgbClr val="0070C0"/>
                </a:solidFill>
                <a:cs typeface="Calibri"/>
              </a:rPr>
              <a:t>Sayım ve sayım sonrası yapılacak işlemler </a:t>
            </a:r>
            <a:r>
              <a:rPr lang="tr-TR" sz="2200" b="1" spc="-10" dirty="0" smtClean="0">
                <a:solidFill>
                  <a:srgbClr val="0070C0"/>
                </a:solidFill>
                <a:cs typeface="Calibri"/>
              </a:rPr>
              <a:t>(Madde 32)</a:t>
            </a:r>
          </a:p>
          <a:p>
            <a:pPr marL="298450" indent="-285750" algn="just">
              <a:lnSpc>
                <a:spcPct val="100000"/>
              </a:lnSpc>
              <a:spcBef>
                <a:spcPts val="1200"/>
              </a:spcBef>
              <a:spcAft>
                <a:spcPts val="1200"/>
              </a:spcAft>
              <a:buFont typeface="Arial" panose="020B0604020202020204" pitchFamily="34" charset="0"/>
              <a:buChar char="•"/>
            </a:pPr>
            <a:r>
              <a:rPr lang="tr-TR" sz="2200" spc="-10" dirty="0">
                <a:cs typeface="Calibri"/>
              </a:rPr>
              <a:t>Düzenlenen giriş ve çıkış belgelerinin bir örneği, muhasebe kayıtlarının yapılması için muhasebe birimine gönderilir</a:t>
            </a:r>
            <a:r>
              <a:rPr lang="tr-TR" sz="2200" spc="-10" dirty="0" smtClean="0">
                <a:cs typeface="Calibri"/>
              </a:rPr>
              <a:t>.</a:t>
            </a:r>
          </a:p>
          <a:p>
            <a:pPr marL="298450" indent="-285750" algn="just">
              <a:lnSpc>
                <a:spcPct val="100000"/>
              </a:lnSpc>
              <a:spcBef>
                <a:spcPts val="2400"/>
              </a:spcBef>
              <a:spcAft>
                <a:spcPts val="1200"/>
              </a:spcAft>
              <a:buFont typeface="Arial" panose="020B0604020202020204" pitchFamily="34" charset="0"/>
              <a:buChar char="•"/>
            </a:pPr>
            <a:r>
              <a:rPr lang="tr-TR" sz="2200" spc="-10" dirty="0">
                <a:cs typeface="Calibri"/>
              </a:rPr>
              <a:t>Kayıtların sayım sonuçlarıyla uygunluğu sağlandıktan sonra sayım kurulu tarafından </a:t>
            </a:r>
            <a:r>
              <a:rPr lang="tr-TR" sz="2200" b="1" spc="-10" dirty="0">
                <a:cs typeface="Calibri"/>
              </a:rPr>
              <a:t>Taşınır Sayım ve Döküm Cetveli</a:t>
            </a:r>
            <a:r>
              <a:rPr lang="tr-TR" sz="2200" spc="-10" dirty="0">
                <a:cs typeface="Calibri"/>
              </a:rPr>
              <a:t> düzenlenir. Cetvel, </a:t>
            </a:r>
            <a:r>
              <a:rPr lang="tr-TR" sz="2200" b="1" spc="-10" dirty="0">
                <a:cs typeface="Calibri"/>
              </a:rPr>
              <a:t>sayım kurulu</a:t>
            </a:r>
            <a:r>
              <a:rPr lang="tr-TR" sz="2200" spc="-10" dirty="0">
                <a:cs typeface="Calibri"/>
              </a:rPr>
              <a:t> ile </a:t>
            </a:r>
            <a:r>
              <a:rPr lang="tr-TR" sz="2200" b="1" spc="-10" dirty="0">
                <a:cs typeface="Calibri"/>
              </a:rPr>
              <a:t>taşınır kayıt yetkilisi</a:t>
            </a:r>
            <a:r>
              <a:rPr lang="tr-TR" sz="2200" spc="-10" dirty="0">
                <a:cs typeface="Calibri"/>
              </a:rPr>
              <a:t> tarafından imzalanır. </a:t>
            </a:r>
            <a:r>
              <a:rPr lang="tr-TR" sz="2200" b="1" spc="-10" dirty="0">
                <a:cs typeface="Calibri"/>
              </a:rPr>
              <a:t>Bu Cetvel ve eki sayım tutanağı ile sayım sonuçlarına göre düzenlenen giriş ve çıkış belgeleri, taşınır kayıt yetkilisinin yıl sonu hesabını oluşturur.</a:t>
            </a:r>
          </a:p>
        </p:txBody>
      </p:sp>
      <p:pic>
        <p:nvPicPr>
          <p:cNvPr id="7" name="Picture 2" descr="C:\Documents and Settings\Administrator\Local Settings\Temporary Internet Files\Content.IE5\A9R1JF1E\MC900279126[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24328" y="555527"/>
            <a:ext cx="1463595" cy="100811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Documents and Settings\Administrator\Local Settings\Temporary Internet Files\Content.IE5\A9R1JF1E\MC900279126[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98776" y="555526"/>
            <a:ext cx="1389147" cy="1145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6825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750"/>
                                        <p:tgtEl>
                                          <p:spTgt spid="7"/>
                                        </p:tgtEl>
                                      </p:cBhvr>
                                    </p:animEffect>
                                  </p:childTnLst>
                                </p:cTn>
                              </p:par>
                            </p:childTnLst>
                          </p:cTn>
                        </p:par>
                        <p:par>
                          <p:cTn id="8" fill="hold">
                            <p:stCondLst>
                              <p:cond delay="275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0" y="0"/>
            <a:ext cx="9144000" cy="555526"/>
          </a:xfrm>
          <a:solidFill>
            <a:schemeClr val="accent1">
              <a:lumMod val="75000"/>
            </a:schemeClr>
          </a:solidFill>
          <a:ln>
            <a:noFill/>
          </a:ln>
        </p:spPr>
        <p:txBody>
          <a:bodyPr>
            <a:normAutofit fontScale="90000"/>
          </a:bodyPr>
          <a:lstStyle/>
          <a:p>
            <a:r>
              <a:rPr lang="tr-TR" sz="3200" b="1" dirty="0" smtClean="0">
                <a:solidFill>
                  <a:schemeClr val="bg1">
                    <a:lumMod val="95000"/>
                  </a:schemeClr>
                </a:solidFill>
                <a:latin typeface="Calibri" pitchFamily="34" charset="0"/>
                <a:cs typeface="Calibri" pitchFamily="34" charset="0"/>
              </a:rPr>
              <a:t>TAŞINIR MAL YÖNETMELİĞİ</a:t>
            </a:r>
            <a:endParaRPr lang="tr-TR" sz="3200" b="1" dirty="0">
              <a:solidFill>
                <a:schemeClr val="bg1">
                  <a:lumMod val="95000"/>
                </a:schemeClr>
              </a:solidFill>
              <a:latin typeface="Calibri" pitchFamily="34" charset="0"/>
              <a:cs typeface="Calibri" pitchFamily="34" charset="0"/>
            </a:endParaRPr>
          </a:p>
        </p:txBody>
      </p:sp>
      <p:sp>
        <p:nvSpPr>
          <p:cNvPr id="3" name="Dikdörtgen 2"/>
          <p:cNvSpPr/>
          <p:nvPr/>
        </p:nvSpPr>
        <p:spPr>
          <a:xfrm>
            <a:off x="0" y="915566"/>
            <a:ext cx="8861055" cy="4371950"/>
          </a:xfrm>
          <a:prstGeom prst="rect">
            <a:avLst/>
          </a:prstGeom>
        </p:spPr>
        <p:txBody>
          <a:bodyPr/>
          <a:lstStyle/>
          <a:p>
            <a:endParaRPr lang="tr-TR" dirty="0"/>
          </a:p>
        </p:txBody>
      </p:sp>
      <p:sp>
        <p:nvSpPr>
          <p:cNvPr id="5" name="Dikdörtgen 4"/>
          <p:cNvSpPr/>
          <p:nvPr/>
        </p:nvSpPr>
        <p:spPr>
          <a:xfrm>
            <a:off x="179512" y="771550"/>
            <a:ext cx="7560840" cy="3323987"/>
          </a:xfrm>
          <a:prstGeom prst="rect">
            <a:avLst/>
          </a:prstGeom>
        </p:spPr>
        <p:txBody>
          <a:bodyPr wrap="square">
            <a:spAutoFit/>
          </a:bodyPr>
          <a:lstStyle/>
          <a:p>
            <a:pPr marL="12700" algn="just">
              <a:lnSpc>
                <a:spcPct val="100000"/>
              </a:lnSpc>
              <a:spcBef>
                <a:spcPts val="775"/>
              </a:spcBef>
              <a:spcAft>
                <a:spcPts val="1200"/>
              </a:spcAft>
            </a:pPr>
            <a:r>
              <a:rPr lang="tr-TR" sz="2800" b="1" spc="-10" dirty="0">
                <a:solidFill>
                  <a:srgbClr val="0070C0"/>
                </a:solidFill>
                <a:cs typeface="Calibri"/>
              </a:rPr>
              <a:t>Ambar devir işlemleri </a:t>
            </a:r>
            <a:r>
              <a:rPr lang="tr-TR" sz="2800" b="1" spc="-10" dirty="0" smtClean="0">
                <a:solidFill>
                  <a:srgbClr val="0070C0"/>
                </a:solidFill>
                <a:cs typeface="Calibri"/>
              </a:rPr>
              <a:t>(Madde 33)</a:t>
            </a:r>
          </a:p>
          <a:p>
            <a:pPr marL="298450" indent="-285750" algn="just">
              <a:lnSpc>
                <a:spcPct val="100000"/>
              </a:lnSpc>
              <a:spcBef>
                <a:spcPts val="1200"/>
              </a:spcBef>
              <a:spcAft>
                <a:spcPts val="1200"/>
              </a:spcAft>
              <a:buFont typeface="Arial" panose="020B0604020202020204" pitchFamily="34" charset="0"/>
              <a:buChar char="•"/>
            </a:pPr>
            <a:r>
              <a:rPr lang="tr-TR" sz="2700" b="1" spc="-10" dirty="0">
                <a:cs typeface="Calibri"/>
              </a:rPr>
              <a:t>Taşınır kayıt yetkilileri,</a:t>
            </a:r>
            <a:r>
              <a:rPr lang="tr-TR" sz="2700" spc="-10" dirty="0">
                <a:cs typeface="Calibri"/>
              </a:rPr>
              <a:t> </a:t>
            </a:r>
            <a:r>
              <a:rPr lang="tr-TR" sz="2700" b="1" spc="-10" dirty="0">
                <a:cs typeface="Calibri"/>
              </a:rPr>
              <a:t>sorumlulukları altındaki ambarlarda bulunan taşınırları ve bunlara ilişkin kayıt ve belgeleri, yerlerine görevlendirilenlere devretmeden görevlerinden ayrılamazlar. </a:t>
            </a:r>
            <a:r>
              <a:rPr lang="tr-TR" sz="2700" spc="-10" dirty="0">
                <a:cs typeface="Calibri"/>
              </a:rPr>
              <a:t>Yeni görevlendirilen taşınır kayıt yetkilileri de söz konusu kayıt ve belgeleri aramak ve almak zorundadır.</a:t>
            </a:r>
          </a:p>
        </p:txBody>
      </p:sp>
      <p:pic>
        <p:nvPicPr>
          <p:cNvPr id="7" name="Picture 2" descr="C:\Documents and Settings\Administrator\Local Settings\Temporary Internet Files\Content.IE5\A9R1JF1E\MC900279126[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24328" y="555527"/>
            <a:ext cx="1463595" cy="100811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Documents and Settings\Administrator\Local Settings\Temporary Internet Files\Content.IE5\A9R1JF1E\MC900279126[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98776" y="555526"/>
            <a:ext cx="1389147" cy="1145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0943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750"/>
                                        <p:tgtEl>
                                          <p:spTgt spid="7"/>
                                        </p:tgtEl>
                                      </p:cBhvr>
                                    </p:animEffect>
                                  </p:childTnLst>
                                </p:cTn>
                              </p:par>
                            </p:childTnLst>
                          </p:cTn>
                        </p:par>
                        <p:par>
                          <p:cTn id="8" fill="hold">
                            <p:stCondLst>
                              <p:cond delay="275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0" y="0"/>
            <a:ext cx="9144000" cy="555526"/>
          </a:xfrm>
          <a:solidFill>
            <a:schemeClr val="accent1">
              <a:lumMod val="75000"/>
            </a:schemeClr>
          </a:solidFill>
          <a:ln>
            <a:noFill/>
          </a:ln>
        </p:spPr>
        <p:txBody>
          <a:bodyPr>
            <a:normAutofit fontScale="90000"/>
          </a:bodyPr>
          <a:lstStyle/>
          <a:p>
            <a:r>
              <a:rPr lang="tr-TR" sz="3200" b="1" dirty="0" smtClean="0">
                <a:solidFill>
                  <a:schemeClr val="bg1">
                    <a:lumMod val="95000"/>
                  </a:schemeClr>
                </a:solidFill>
                <a:latin typeface="Calibri" pitchFamily="34" charset="0"/>
                <a:cs typeface="Calibri" pitchFamily="34" charset="0"/>
              </a:rPr>
              <a:t>TAŞINIR MAL YÖNETMELİĞİ</a:t>
            </a:r>
            <a:endParaRPr lang="tr-TR" sz="3200" b="1" dirty="0">
              <a:solidFill>
                <a:schemeClr val="bg1">
                  <a:lumMod val="95000"/>
                </a:schemeClr>
              </a:solidFill>
              <a:latin typeface="Calibri" pitchFamily="34" charset="0"/>
              <a:cs typeface="Calibri" pitchFamily="34" charset="0"/>
            </a:endParaRPr>
          </a:p>
        </p:txBody>
      </p:sp>
      <p:sp>
        <p:nvSpPr>
          <p:cNvPr id="3" name="Dikdörtgen 2"/>
          <p:cNvSpPr/>
          <p:nvPr/>
        </p:nvSpPr>
        <p:spPr>
          <a:xfrm>
            <a:off x="0" y="915566"/>
            <a:ext cx="8861055" cy="4371950"/>
          </a:xfrm>
          <a:prstGeom prst="rect">
            <a:avLst/>
          </a:prstGeom>
        </p:spPr>
        <p:txBody>
          <a:bodyPr/>
          <a:lstStyle/>
          <a:p>
            <a:endParaRPr lang="tr-TR" dirty="0"/>
          </a:p>
        </p:txBody>
      </p:sp>
      <p:sp>
        <p:nvSpPr>
          <p:cNvPr id="5" name="Dikdörtgen 4"/>
          <p:cNvSpPr/>
          <p:nvPr/>
        </p:nvSpPr>
        <p:spPr>
          <a:xfrm>
            <a:off x="179512" y="771550"/>
            <a:ext cx="7560840" cy="3985706"/>
          </a:xfrm>
          <a:prstGeom prst="rect">
            <a:avLst/>
          </a:prstGeom>
        </p:spPr>
        <p:txBody>
          <a:bodyPr wrap="square">
            <a:spAutoFit/>
          </a:bodyPr>
          <a:lstStyle/>
          <a:p>
            <a:pPr marL="12700" algn="just">
              <a:lnSpc>
                <a:spcPct val="100000"/>
              </a:lnSpc>
              <a:spcBef>
                <a:spcPts val="775"/>
              </a:spcBef>
              <a:spcAft>
                <a:spcPts val="1200"/>
              </a:spcAft>
            </a:pPr>
            <a:r>
              <a:rPr lang="tr-TR" sz="2300" b="1" spc="-10" dirty="0">
                <a:solidFill>
                  <a:srgbClr val="0070C0"/>
                </a:solidFill>
                <a:cs typeface="Calibri"/>
              </a:rPr>
              <a:t>Ambar devir işlemleri </a:t>
            </a:r>
            <a:r>
              <a:rPr lang="tr-TR" sz="2300" b="1" spc="-10" dirty="0" smtClean="0">
                <a:solidFill>
                  <a:srgbClr val="0070C0"/>
                </a:solidFill>
                <a:cs typeface="Calibri"/>
              </a:rPr>
              <a:t>(Madde 33)</a:t>
            </a:r>
          </a:p>
          <a:p>
            <a:pPr marL="298450" indent="-285750" algn="just">
              <a:lnSpc>
                <a:spcPct val="100000"/>
              </a:lnSpc>
              <a:spcBef>
                <a:spcPts val="1200"/>
              </a:spcBef>
              <a:spcAft>
                <a:spcPts val="1200"/>
              </a:spcAft>
              <a:buFont typeface="Arial" panose="020B0604020202020204" pitchFamily="34" charset="0"/>
              <a:buChar char="•"/>
            </a:pPr>
            <a:r>
              <a:rPr lang="tr-TR" sz="2100" b="1" spc="-10" dirty="0">
                <a:cs typeface="Calibri"/>
              </a:rPr>
              <a:t>Ambarlarındaki taşınırları ve taşınır işlemlerine ilişkin kayıt ve belgeleri teslim etmeyen veya istifa, hastalık, tutuklanma, ölüm, görevden el çektirme gibi zorunlu nedenlerle devir ve teslim edemeyen taşınır kayıt yetkililerinin sorumluluğundaki taşınırlar ile dayanağı kayıt ve belgeler, devir kurulu aracılığı ile yeni taşınır kayıt yetkilisine devir ve teslim edilir.</a:t>
            </a:r>
            <a:r>
              <a:rPr lang="tr-TR" sz="2100" spc="-10" dirty="0">
                <a:cs typeface="Calibri"/>
              </a:rPr>
              <a:t> Devir kurulu, harcama yetkilisi tarafından belirlenen bir kişinin başkanlığında, ambarı devralan taşınır kayıt yetkilisinin de katıldığı, en az üç kişiden oluşur. </a:t>
            </a:r>
            <a:r>
              <a:rPr lang="tr-TR" sz="2100" b="1" spc="-10" dirty="0">
                <a:cs typeface="Calibri"/>
              </a:rPr>
              <a:t>Ambar devir işlemleri sonuçlanana kadar taşınır işlemleri yeni taşınır kayıt yetkilisi tarafından yapılır.</a:t>
            </a:r>
          </a:p>
        </p:txBody>
      </p:sp>
      <p:pic>
        <p:nvPicPr>
          <p:cNvPr id="7" name="Picture 2" descr="C:\Documents and Settings\Administrator\Local Settings\Temporary Internet Files\Content.IE5\A9R1JF1E\MC900279126[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24328" y="555527"/>
            <a:ext cx="1463595" cy="100811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Documents and Settings\Administrator\Local Settings\Temporary Internet Files\Content.IE5\A9R1JF1E\MC900279126[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98776" y="555526"/>
            <a:ext cx="1389147" cy="1145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0065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750"/>
                                        <p:tgtEl>
                                          <p:spTgt spid="7"/>
                                        </p:tgtEl>
                                      </p:cBhvr>
                                    </p:animEffect>
                                  </p:childTnLst>
                                </p:cTn>
                              </p:par>
                            </p:childTnLst>
                          </p:cTn>
                        </p:par>
                        <p:par>
                          <p:cTn id="8" fill="hold">
                            <p:stCondLst>
                              <p:cond delay="275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0" y="0"/>
            <a:ext cx="9144000" cy="555526"/>
          </a:xfrm>
          <a:solidFill>
            <a:schemeClr val="accent1">
              <a:lumMod val="75000"/>
            </a:schemeClr>
          </a:solidFill>
          <a:ln>
            <a:noFill/>
          </a:ln>
        </p:spPr>
        <p:txBody>
          <a:bodyPr>
            <a:normAutofit fontScale="90000"/>
          </a:bodyPr>
          <a:lstStyle/>
          <a:p>
            <a:r>
              <a:rPr lang="tr-TR" sz="3200" b="1" dirty="0" smtClean="0">
                <a:solidFill>
                  <a:schemeClr val="bg1">
                    <a:lumMod val="95000"/>
                  </a:schemeClr>
                </a:solidFill>
                <a:latin typeface="Calibri" pitchFamily="34" charset="0"/>
                <a:cs typeface="Calibri" pitchFamily="34" charset="0"/>
              </a:rPr>
              <a:t>TAŞINIR MAL YÖNETMELİĞİ</a:t>
            </a:r>
            <a:endParaRPr lang="tr-TR" sz="3200" b="1" dirty="0">
              <a:solidFill>
                <a:schemeClr val="bg1">
                  <a:lumMod val="95000"/>
                </a:schemeClr>
              </a:solidFill>
              <a:latin typeface="Calibri" pitchFamily="34" charset="0"/>
              <a:cs typeface="Calibri" pitchFamily="34" charset="0"/>
            </a:endParaRPr>
          </a:p>
        </p:txBody>
      </p:sp>
      <p:sp>
        <p:nvSpPr>
          <p:cNvPr id="3" name="Dikdörtgen 2"/>
          <p:cNvSpPr/>
          <p:nvPr/>
        </p:nvSpPr>
        <p:spPr>
          <a:xfrm>
            <a:off x="0" y="915566"/>
            <a:ext cx="8861055" cy="4371950"/>
          </a:xfrm>
          <a:prstGeom prst="rect">
            <a:avLst/>
          </a:prstGeom>
        </p:spPr>
        <p:txBody>
          <a:bodyPr/>
          <a:lstStyle/>
          <a:p>
            <a:endParaRPr lang="tr-TR" dirty="0"/>
          </a:p>
        </p:txBody>
      </p:sp>
      <p:sp>
        <p:nvSpPr>
          <p:cNvPr id="5" name="Dikdörtgen 4"/>
          <p:cNvSpPr/>
          <p:nvPr/>
        </p:nvSpPr>
        <p:spPr>
          <a:xfrm>
            <a:off x="179512" y="771550"/>
            <a:ext cx="7560840" cy="4093428"/>
          </a:xfrm>
          <a:prstGeom prst="rect">
            <a:avLst/>
          </a:prstGeom>
        </p:spPr>
        <p:txBody>
          <a:bodyPr wrap="square">
            <a:spAutoFit/>
          </a:bodyPr>
          <a:lstStyle/>
          <a:p>
            <a:pPr marL="12700" algn="just">
              <a:lnSpc>
                <a:spcPct val="100000"/>
              </a:lnSpc>
              <a:spcBef>
                <a:spcPts val="775"/>
              </a:spcBef>
              <a:spcAft>
                <a:spcPts val="1200"/>
              </a:spcAft>
            </a:pPr>
            <a:r>
              <a:rPr lang="tr-TR" sz="2300" b="1" spc="-10" dirty="0">
                <a:solidFill>
                  <a:srgbClr val="0070C0"/>
                </a:solidFill>
                <a:cs typeface="Calibri"/>
              </a:rPr>
              <a:t>Ambar devir işlemleri </a:t>
            </a:r>
            <a:r>
              <a:rPr lang="tr-TR" sz="2300" b="1" spc="-10" dirty="0" smtClean="0">
                <a:solidFill>
                  <a:srgbClr val="0070C0"/>
                </a:solidFill>
                <a:cs typeface="Calibri"/>
              </a:rPr>
              <a:t>(Madde 33)</a:t>
            </a:r>
          </a:p>
          <a:p>
            <a:pPr marL="298450" indent="-285750" algn="just">
              <a:lnSpc>
                <a:spcPct val="100000"/>
              </a:lnSpc>
              <a:spcBef>
                <a:spcPts val="1200"/>
              </a:spcBef>
              <a:spcAft>
                <a:spcPts val="1200"/>
              </a:spcAft>
              <a:buFont typeface="Arial" panose="020B0604020202020204" pitchFamily="34" charset="0"/>
              <a:buChar char="•"/>
            </a:pPr>
            <a:r>
              <a:rPr lang="tr-TR" sz="2200" spc="-10" dirty="0">
                <a:cs typeface="Calibri"/>
              </a:rPr>
              <a:t>Ambarların devri, </a:t>
            </a:r>
            <a:r>
              <a:rPr lang="tr-TR" sz="2200" b="1" spc="-10" dirty="0">
                <a:cs typeface="Calibri"/>
              </a:rPr>
              <a:t>Ambar Devir ve Teslim Tutanağı </a:t>
            </a:r>
            <a:r>
              <a:rPr lang="tr-TR" sz="2200" spc="-10" dirty="0">
                <a:cs typeface="Calibri"/>
              </a:rPr>
              <a:t>düzenlenerek yapılır</a:t>
            </a:r>
            <a:r>
              <a:rPr lang="tr-TR" sz="2200" spc="-10" dirty="0" smtClean="0">
                <a:cs typeface="Calibri"/>
              </a:rPr>
              <a:t>.</a:t>
            </a:r>
          </a:p>
          <a:p>
            <a:pPr marL="298450" indent="-285750" algn="just">
              <a:lnSpc>
                <a:spcPct val="100000"/>
              </a:lnSpc>
              <a:spcBef>
                <a:spcPts val="1200"/>
              </a:spcBef>
              <a:spcAft>
                <a:spcPts val="1200"/>
              </a:spcAft>
              <a:buFont typeface="Arial" panose="020B0604020202020204" pitchFamily="34" charset="0"/>
              <a:buChar char="•"/>
            </a:pPr>
            <a:r>
              <a:rPr lang="tr-TR" sz="2200" b="1" spc="-10" dirty="0">
                <a:cs typeface="Calibri"/>
              </a:rPr>
              <a:t>Taşınır kayıt yetkililerinin geçici görev, aylıksız izin, hastalık izni gibi on günlük süreyi aşmayan geçici ayrılmalarında,</a:t>
            </a:r>
            <a:r>
              <a:rPr lang="tr-TR" sz="2200" b="1" spc="-10" dirty="0">
                <a:solidFill>
                  <a:srgbClr val="0070C0"/>
                </a:solidFill>
                <a:cs typeface="Calibri"/>
              </a:rPr>
              <a:t> </a:t>
            </a:r>
            <a:r>
              <a:rPr lang="tr-TR" sz="2200" spc="-10" dirty="0">
                <a:solidFill>
                  <a:srgbClr val="0070C0"/>
                </a:solidFill>
                <a:cs typeface="Calibri"/>
              </a:rPr>
              <a:t>söz konusu ambar için yetkilendirilmiş başka bir taşınır kayıt yetkilisi bulunmaması durumunda</a:t>
            </a:r>
            <a:r>
              <a:rPr lang="tr-TR" sz="2200" spc="-10" dirty="0">
                <a:cs typeface="Calibri"/>
              </a:rPr>
              <a:t> harcama yetkilisi tarafından idarenin ihtiyaçları göz önünde </a:t>
            </a:r>
            <a:r>
              <a:rPr lang="tr-TR" sz="2200" spc="-10" dirty="0" smtClean="0">
                <a:cs typeface="Calibri"/>
              </a:rPr>
              <a:t>bulundurularak </a:t>
            </a:r>
            <a:r>
              <a:rPr lang="tr-TR" sz="2200" b="1" spc="-10" dirty="0" smtClean="0">
                <a:cs typeface="Calibri"/>
              </a:rPr>
              <a:t>gerekli tedbirler alınmak suretiyle ambar kapalı tutulabilir.</a:t>
            </a:r>
            <a:r>
              <a:rPr lang="tr-TR" sz="2200" spc="-10" dirty="0" smtClean="0">
                <a:cs typeface="Calibri"/>
              </a:rPr>
              <a:t> Bu </a:t>
            </a:r>
            <a:r>
              <a:rPr lang="tr-TR" sz="2200" spc="-10" dirty="0">
                <a:cs typeface="Calibri"/>
              </a:rPr>
              <a:t>süre gerektiğinde harcama yetkilisi tarafından uzatılabilir</a:t>
            </a:r>
            <a:r>
              <a:rPr lang="tr-TR" sz="2200" spc="-10" dirty="0" smtClean="0">
                <a:cs typeface="Calibri"/>
              </a:rPr>
              <a:t>.</a:t>
            </a:r>
            <a:endParaRPr lang="tr-TR" sz="2200" spc="-10" dirty="0">
              <a:cs typeface="Calibri"/>
            </a:endParaRPr>
          </a:p>
        </p:txBody>
      </p:sp>
      <p:pic>
        <p:nvPicPr>
          <p:cNvPr id="7" name="Picture 2" descr="C:\Documents and Settings\Administrator\Local Settings\Temporary Internet Files\Content.IE5\A9R1JF1E\MC900279126[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24328" y="555527"/>
            <a:ext cx="1463595" cy="100811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Documents and Settings\Administrator\Local Settings\Temporary Internet Files\Content.IE5\A9R1JF1E\MC900279126[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98776" y="555526"/>
            <a:ext cx="1389147" cy="1145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3340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750"/>
                                        <p:tgtEl>
                                          <p:spTgt spid="7"/>
                                        </p:tgtEl>
                                      </p:cBhvr>
                                    </p:animEffect>
                                  </p:childTnLst>
                                </p:cTn>
                              </p:par>
                            </p:childTnLst>
                          </p:cTn>
                        </p:par>
                        <p:par>
                          <p:cTn id="8" fill="hold">
                            <p:stCondLst>
                              <p:cond delay="275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0" y="0"/>
            <a:ext cx="9144000" cy="555526"/>
          </a:xfrm>
          <a:solidFill>
            <a:schemeClr val="accent1">
              <a:lumMod val="75000"/>
            </a:schemeClr>
          </a:solidFill>
          <a:ln>
            <a:noFill/>
          </a:ln>
        </p:spPr>
        <p:txBody>
          <a:bodyPr>
            <a:normAutofit fontScale="90000"/>
          </a:bodyPr>
          <a:lstStyle/>
          <a:p>
            <a:r>
              <a:rPr lang="tr-TR" sz="3200" b="1" dirty="0" smtClean="0">
                <a:solidFill>
                  <a:schemeClr val="bg1">
                    <a:lumMod val="95000"/>
                  </a:schemeClr>
                </a:solidFill>
                <a:latin typeface="Calibri" pitchFamily="34" charset="0"/>
                <a:cs typeface="Calibri" pitchFamily="34" charset="0"/>
              </a:rPr>
              <a:t>TAŞINIR MAL YÖNETMELİĞİ</a:t>
            </a:r>
            <a:endParaRPr lang="tr-TR" sz="3200" b="1" dirty="0">
              <a:solidFill>
                <a:schemeClr val="bg1">
                  <a:lumMod val="95000"/>
                </a:schemeClr>
              </a:solidFill>
              <a:latin typeface="Calibri" pitchFamily="34" charset="0"/>
              <a:cs typeface="Calibri" pitchFamily="34" charset="0"/>
            </a:endParaRPr>
          </a:p>
        </p:txBody>
      </p:sp>
      <p:sp>
        <p:nvSpPr>
          <p:cNvPr id="3" name="Dikdörtgen 2"/>
          <p:cNvSpPr/>
          <p:nvPr/>
        </p:nvSpPr>
        <p:spPr>
          <a:xfrm>
            <a:off x="0" y="915566"/>
            <a:ext cx="8861055" cy="4371950"/>
          </a:xfrm>
          <a:prstGeom prst="rect">
            <a:avLst/>
          </a:prstGeom>
        </p:spPr>
        <p:txBody>
          <a:bodyPr/>
          <a:lstStyle/>
          <a:p>
            <a:endParaRPr lang="tr-TR" dirty="0"/>
          </a:p>
        </p:txBody>
      </p:sp>
      <p:sp>
        <p:nvSpPr>
          <p:cNvPr id="5" name="Dikdörtgen 4"/>
          <p:cNvSpPr/>
          <p:nvPr/>
        </p:nvSpPr>
        <p:spPr>
          <a:xfrm>
            <a:off x="182055" y="1779662"/>
            <a:ext cx="8496944" cy="1395254"/>
          </a:xfrm>
          <a:prstGeom prst="rect">
            <a:avLst/>
          </a:prstGeom>
        </p:spPr>
        <p:txBody>
          <a:bodyPr wrap="square">
            <a:spAutoFit/>
          </a:bodyPr>
          <a:lstStyle/>
          <a:p>
            <a:pPr marL="12700" algn="ctr">
              <a:lnSpc>
                <a:spcPct val="100000"/>
              </a:lnSpc>
              <a:spcBef>
                <a:spcPts val="775"/>
              </a:spcBef>
              <a:spcAft>
                <a:spcPts val="1200"/>
              </a:spcAft>
            </a:pPr>
            <a:r>
              <a:rPr lang="tr-TR" sz="3400" b="1" spc="-10" dirty="0" smtClean="0">
                <a:solidFill>
                  <a:srgbClr val="0070C0"/>
                </a:solidFill>
                <a:cs typeface="Calibri"/>
              </a:rPr>
              <a:t>YEDİNCİ BÖLÜM</a:t>
            </a:r>
          </a:p>
          <a:p>
            <a:pPr marL="12700" algn="ctr">
              <a:lnSpc>
                <a:spcPct val="100000"/>
              </a:lnSpc>
              <a:spcBef>
                <a:spcPts val="775"/>
              </a:spcBef>
              <a:spcAft>
                <a:spcPts val="1200"/>
              </a:spcAft>
            </a:pPr>
            <a:r>
              <a:rPr lang="tr-TR" sz="3400" b="1" spc="-10" dirty="0" smtClean="0">
                <a:solidFill>
                  <a:srgbClr val="0070C0"/>
                </a:solidFill>
                <a:cs typeface="Calibri"/>
              </a:rPr>
              <a:t>TAŞINIR MAL HESAPLARI VE CETVELLERİ</a:t>
            </a:r>
            <a:endParaRPr lang="tr-TR" sz="3400" b="1" spc="-10" dirty="0">
              <a:solidFill>
                <a:srgbClr val="0070C0"/>
              </a:solidFill>
              <a:cs typeface="Calibri"/>
            </a:endParaRPr>
          </a:p>
        </p:txBody>
      </p:sp>
    </p:spTree>
    <p:extLst>
      <p:ext uri="{BB962C8B-B14F-4D97-AF65-F5344CB8AC3E}">
        <p14:creationId xmlns:p14="http://schemas.microsoft.com/office/powerpoint/2010/main" val="2028944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0" y="0"/>
            <a:ext cx="9144000" cy="555526"/>
          </a:xfrm>
          <a:solidFill>
            <a:schemeClr val="accent1">
              <a:lumMod val="75000"/>
            </a:schemeClr>
          </a:solidFill>
          <a:ln>
            <a:noFill/>
          </a:ln>
        </p:spPr>
        <p:txBody>
          <a:bodyPr>
            <a:normAutofit fontScale="90000"/>
          </a:bodyPr>
          <a:lstStyle/>
          <a:p>
            <a:r>
              <a:rPr lang="tr-TR" sz="3200" b="1" dirty="0" smtClean="0">
                <a:solidFill>
                  <a:schemeClr val="bg1">
                    <a:lumMod val="95000"/>
                  </a:schemeClr>
                </a:solidFill>
                <a:latin typeface="Calibri" pitchFamily="34" charset="0"/>
                <a:cs typeface="Calibri" pitchFamily="34" charset="0"/>
              </a:rPr>
              <a:t>TAŞINIR MAL YÖNETMELİĞİ</a:t>
            </a:r>
            <a:endParaRPr lang="tr-TR" sz="3200" b="1" dirty="0">
              <a:solidFill>
                <a:schemeClr val="bg1">
                  <a:lumMod val="95000"/>
                </a:schemeClr>
              </a:solidFill>
              <a:latin typeface="Calibri" pitchFamily="34" charset="0"/>
              <a:cs typeface="Calibri" pitchFamily="34" charset="0"/>
            </a:endParaRPr>
          </a:p>
        </p:txBody>
      </p:sp>
      <p:sp>
        <p:nvSpPr>
          <p:cNvPr id="3" name="Dikdörtgen 2"/>
          <p:cNvSpPr/>
          <p:nvPr/>
        </p:nvSpPr>
        <p:spPr>
          <a:xfrm>
            <a:off x="0" y="915566"/>
            <a:ext cx="8861055" cy="4371950"/>
          </a:xfrm>
          <a:prstGeom prst="rect">
            <a:avLst/>
          </a:prstGeom>
        </p:spPr>
        <p:txBody>
          <a:bodyPr/>
          <a:lstStyle/>
          <a:p>
            <a:endParaRPr lang="tr-TR" dirty="0"/>
          </a:p>
        </p:txBody>
      </p:sp>
      <p:sp>
        <p:nvSpPr>
          <p:cNvPr id="5" name="Dikdörtgen 4"/>
          <p:cNvSpPr/>
          <p:nvPr/>
        </p:nvSpPr>
        <p:spPr>
          <a:xfrm>
            <a:off x="179512" y="771550"/>
            <a:ext cx="7560840" cy="3816429"/>
          </a:xfrm>
          <a:prstGeom prst="rect">
            <a:avLst/>
          </a:prstGeom>
        </p:spPr>
        <p:txBody>
          <a:bodyPr wrap="square">
            <a:spAutoFit/>
          </a:bodyPr>
          <a:lstStyle/>
          <a:p>
            <a:pPr marL="12700" algn="just">
              <a:lnSpc>
                <a:spcPct val="100000"/>
              </a:lnSpc>
              <a:spcBef>
                <a:spcPts val="775"/>
              </a:spcBef>
              <a:spcAft>
                <a:spcPts val="1200"/>
              </a:spcAft>
            </a:pPr>
            <a:r>
              <a:rPr lang="tr-TR" sz="2200" b="1" spc="-10" dirty="0">
                <a:solidFill>
                  <a:srgbClr val="0070C0"/>
                </a:solidFill>
                <a:cs typeface="Calibri"/>
              </a:rPr>
              <a:t>Taşınır mal yönetim hesabı </a:t>
            </a:r>
            <a:r>
              <a:rPr lang="tr-TR" sz="2200" b="1" spc="-10" dirty="0" smtClean="0">
                <a:solidFill>
                  <a:srgbClr val="0070C0"/>
                </a:solidFill>
                <a:cs typeface="Calibri"/>
              </a:rPr>
              <a:t>(Madde 34)</a:t>
            </a:r>
          </a:p>
          <a:p>
            <a:pPr marL="298450" indent="-285750" algn="just">
              <a:lnSpc>
                <a:spcPct val="100000"/>
              </a:lnSpc>
              <a:spcBef>
                <a:spcPts val="1200"/>
              </a:spcBef>
              <a:spcAft>
                <a:spcPts val="1200"/>
              </a:spcAft>
              <a:buFont typeface="Arial" panose="020B0604020202020204" pitchFamily="34" charset="0"/>
              <a:buChar char="•"/>
            </a:pPr>
            <a:r>
              <a:rPr lang="tr-TR" sz="2000" spc="-10" dirty="0">
                <a:cs typeface="Calibri"/>
              </a:rPr>
              <a:t>Taşınır mal yönetim hesabı, 5018 sayılı Kanunun kaynakların kullanılması ve yönetilmesi konusunda harcama birimi ve harcama yetkililerine yüklediği sorumluluğun gereği olarak </a:t>
            </a:r>
            <a:r>
              <a:rPr lang="tr-TR" sz="2000" b="1" spc="-10" dirty="0">
                <a:cs typeface="Calibri"/>
              </a:rPr>
              <a:t>taşınır kayıt ve işlemlerinin usulüne uygun yapılıp yapılmadığının harcama yetkilisi tarafından kontrol ve denetimine esas olmak üzere taşınır kayıt yetkilisi tarafından </a:t>
            </a:r>
            <a:r>
              <a:rPr lang="tr-TR" sz="2000" b="1" spc="-10" dirty="0">
                <a:solidFill>
                  <a:srgbClr val="0070C0"/>
                </a:solidFill>
                <a:cs typeface="Calibri"/>
              </a:rPr>
              <a:t>harcama birimleri itibarıyla hazırlanır </a:t>
            </a:r>
            <a:r>
              <a:rPr lang="tr-TR" sz="2000" b="1" spc="-10" dirty="0">
                <a:cs typeface="Calibri"/>
              </a:rPr>
              <a:t>ve taşınır kontrol yetkilisince kayıt ve belgeler ile mali tablolara uygunluğu kontrol edilerek imzalanır.</a:t>
            </a:r>
            <a:r>
              <a:rPr lang="tr-TR" sz="2000" spc="-10" dirty="0">
                <a:cs typeface="Calibri"/>
              </a:rPr>
              <a:t> </a:t>
            </a:r>
            <a:r>
              <a:rPr lang="tr-TR" sz="2000" b="1" spc="-10" dirty="0">
                <a:cs typeface="Calibri"/>
              </a:rPr>
              <a:t>Taşınır mal yönetim hesabında; önceki yıldan devredilen, yılı içinde giren, çıkan ve ertesi yıla devredilen taşınırlar ile yıl sonu sayımında bulunan fazla ve noksanlar gösterilir.</a:t>
            </a:r>
          </a:p>
        </p:txBody>
      </p:sp>
      <p:pic>
        <p:nvPicPr>
          <p:cNvPr id="7" name="Picture 2" descr="C:\Documents and Settings\Administrator\Local Settings\Temporary Internet Files\Content.IE5\A9R1JF1E\MC900279126[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24328" y="555527"/>
            <a:ext cx="1463595" cy="100811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Documents and Settings\Administrator\Local Settings\Temporary Internet Files\Content.IE5\A9R1JF1E\MC900279126[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98776" y="555526"/>
            <a:ext cx="1389147" cy="1145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0235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750"/>
                                        <p:tgtEl>
                                          <p:spTgt spid="7"/>
                                        </p:tgtEl>
                                      </p:cBhvr>
                                    </p:animEffect>
                                  </p:childTnLst>
                                </p:cTn>
                              </p:par>
                            </p:childTnLst>
                          </p:cTn>
                        </p:par>
                        <p:par>
                          <p:cTn id="8" fill="hold">
                            <p:stCondLst>
                              <p:cond delay="275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0" y="0"/>
            <a:ext cx="9144000" cy="555526"/>
          </a:xfrm>
          <a:solidFill>
            <a:schemeClr val="accent1">
              <a:lumMod val="75000"/>
            </a:schemeClr>
          </a:solidFill>
          <a:ln>
            <a:noFill/>
          </a:ln>
        </p:spPr>
        <p:txBody>
          <a:bodyPr>
            <a:normAutofit fontScale="90000"/>
          </a:bodyPr>
          <a:lstStyle/>
          <a:p>
            <a:r>
              <a:rPr lang="tr-TR" sz="3200" b="1" dirty="0" smtClean="0">
                <a:solidFill>
                  <a:schemeClr val="bg1">
                    <a:lumMod val="95000"/>
                  </a:schemeClr>
                </a:solidFill>
                <a:latin typeface="Calibri" pitchFamily="34" charset="0"/>
                <a:cs typeface="Calibri" pitchFamily="34" charset="0"/>
              </a:rPr>
              <a:t>TAŞINIR MAL YÖNETMELİĞİ</a:t>
            </a:r>
            <a:endParaRPr lang="tr-TR" sz="3200" b="1" dirty="0">
              <a:solidFill>
                <a:schemeClr val="bg1">
                  <a:lumMod val="95000"/>
                </a:schemeClr>
              </a:solidFill>
              <a:latin typeface="Calibri" pitchFamily="34" charset="0"/>
              <a:cs typeface="Calibri" pitchFamily="34" charset="0"/>
            </a:endParaRPr>
          </a:p>
        </p:txBody>
      </p:sp>
      <p:sp>
        <p:nvSpPr>
          <p:cNvPr id="3" name="Dikdörtgen 2"/>
          <p:cNvSpPr/>
          <p:nvPr/>
        </p:nvSpPr>
        <p:spPr>
          <a:xfrm>
            <a:off x="0" y="915566"/>
            <a:ext cx="8861055" cy="4371950"/>
          </a:xfrm>
          <a:prstGeom prst="rect">
            <a:avLst/>
          </a:prstGeom>
        </p:spPr>
        <p:txBody>
          <a:bodyPr/>
          <a:lstStyle/>
          <a:p>
            <a:endParaRPr lang="tr-TR" dirty="0"/>
          </a:p>
        </p:txBody>
      </p:sp>
      <p:sp>
        <p:nvSpPr>
          <p:cNvPr id="5" name="Dikdörtgen 4"/>
          <p:cNvSpPr/>
          <p:nvPr/>
        </p:nvSpPr>
        <p:spPr>
          <a:xfrm>
            <a:off x="179512" y="699542"/>
            <a:ext cx="7632848" cy="4119076"/>
          </a:xfrm>
          <a:prstGeom prst="rect">
            <a:avLst/>
          </a:prstGeom>
        </p:spPr>
        <p:txBody>
          <a:bodyPr wrap="square">
            <a:spAutoFit/>
          </a:bodyPr>
          <a:lstStyle/>
          <a:p>
            <a:pPr marL="12700" algn="just">
              <a:lnSpc>
                <a:spcPct val="100000"/>
              </a:lnSpc>
              <a:spcBef>
                <a:spcPts val="775"/>
              </a:spcBef>
              <a:spcAft>
                <a:spcPts val="800"/>
              </a:spcAft>
            </a:pPr>
            <a:r>
              <a:rPr lang="tr-TR" sz="2200" b="1" spc="-10" dirty="0">
                <a:solidFill>
                  <a:srgbClr val="0070C0"/>
                </a:solidFill>
                <a:cs typeface="Calibri"/>
              </a:rPr>
              <a:t>Taşınır mal yönetim hesabı </a:t>
            </a:r>
            <a:r>
              <a:rPr lang="tr-TR" sz="2200" b="1" spc="-10" dirty="0" smtClean="0">
                <a:solidFill>
                  <a:srgbClr val="0070C0"/>
                </a:solidFill>
                <a:cs typeface="Calibri"/>
              </a:rPr>
              <a:t>(Madde 34)</a:t>
            </a:r>
          </a:p>
          <a:p>
            <a:pPr marL="12700" algn="just">
              <a:lnSpc>
                <a:spcPct val="100000"/>
              </a:lnSpc>
              <a:spcBef>
                <a:spcPts val="1000"/>
              </a:spcBef>
              <a:spcAft>
                <a:spcPts val="1000"/>
              </a:spcAft>
            </a:pPr>
            <a:r>
              <a:rPr lang="tr-TR" sz="2000" spc="-10" dirty="0">
                <a:cs typeface="Calibri"/>
              </a:rPr>
              <a:t>Taşınır mal yönetim hesabı aşağıdaki cetvellerden oluşur</a:t>
            </a:r>
            <a:r>
              <a:rPr lang="tr-TR" sz="2000" spc="-10" dirty="0" smtClean="0">
                <a:cs typeface="Calibri"/>
              </a:rPr>
              <a:t>:</a:t>
            </a:r>
          </a:p>
          <a:p>
            <a:pPr marL="12700" algn="just">
              <a:lnSpc>
                <a:spcPct val="100000"/>
              </a:lnSpc>
              <a:spcBef>
                <a:spcPts val="1000"/>
              </a:spcBef>
              <a:spcAft>
                <a:spcPts val="1000"/>
              </a:spcAft>
            </a:pPr>
            <a:r>
              <a:rPr lang="tr-TR" sz="2000" b="1" spc="-10" dirty="0" smtClean="0">
                <a:cs typeface="Calibri"/>
              </a:rPr>
              <a:t>a)</a:t>
            </a:r>
            <a:r>
              <a:rPr lang="tr-TR" sz="2000" spc="-10" dirty="0" smtClean="0">
                <a:cs typeface="Calibri"/>
              </a:rPr>
              <a:t> Yıl </a:t>
            </a:r>
            <a:r>
              <a:rPr lang="tr-TR" sz="2000" spc="-10" dirty="0">
                <a:cs typeface="Calibri"/>
              </a:rPr>
              <a:t>sonu sayımına ilişkin Sayım </a:t>
            </a:r>
            <a:r>
              <a:rPr lang="tr-TR" sz="2000" spc="-10" dirty="0" smtClean="0">
                <a:cs typeface="Calibri"/>
              </a:rPr>
              <a:t>Tutanağı</a:t>
            </a:r>
          </a:p>
          <a:p>
            <a:pPr marL="12700" algn="just">
              <a:lnSpc>
                <a:spcPct val="100000"/>
              </a:lnSpc>
              <a:spcBef>
                <a:spcPts val="1000"/>
              </a:spcBef>
              <a:spcAft>
                <a:spcPts val="1000"/>
              </a:spcAft>
            </a:pPr>
            <a:r>
              <a:rPr lang="tr-TR" sz="2000" b="1" spc="-10" dirty="0" smtClean="0">
                <a:cs typeface="Calibri"/>
              </a:rPr>
              <a:t>b</a:t>
            </a:r>
            <a:r>
              <a:rPr lang="tr-TR" sz="2000" b="1" spc="-10" dirty="0">
                <a:cs typeface="Calibri"/>
              </a:rPr>
              <a:t>) </a:t>
            </a:r>
            <a:r>
              <a:rPr lang="tr-TR" sz="2000" spc="-10" dirty="0">
                <a:cs typeface="Calibri"/>
              </a:rPr>
              <a:t>Taşınır Sayım ve Döküm </a:t>
            </a:r>
            <a:r>
              <a:rPr lang="tr-TR" sz="2000" spc="-10" dirty="0" smtClean="0">
                <a:cs typeface="Calibri"/>
              </a:rPr>
              <a:t>Cetveli</a:t>
            </a:r>
          </a:p>
          <a:p>
            <a:pPr marL="12700" algn="just">
              <a:lnSpc>
                <a:spcPct val="100000"/>
              </a:lnSpc>
              <a:spcBef>
                <a:spcPts val="1000"/>
              </a:spcBef>
              <a:spcAft>
                <a:spcPts val="1000"/>
              </a:spcAft>
            </a:pPr>
            <a:r>
              <a:rPr lang="tr-TR" sz="2000" b="1" spc="-10" dirty="0" smtClean="0">
                <a:cs typeface="Calibri"/>
              </a:rPr>
              <a:t>c) </a:t>
            </a:r>
            <a:r>
              <a:rPr lang="tr-TR" sz="2000" spc="-10" dirty="0" smtClean="0">
                <a:cs typeface="Calibri"/>
              </a:rPr>
              <a:t>Harcama </a:t>
            </a:r>
            <a:r>
              <a:rPr lang="tr-TR" sz="2000" spc="-10" dirty="0">
                <a:cs typeface="Calibri"/>
              </a:rPr>
              <a:t>Birimi Taşınır Mal Yönetim Hesabı Cetveli; müze ve kütüphane olarak faaliyet gösteren harcama birimlerinde Müze/Kütüphane Yönetim Hesabı </a:t>
            </a:r>
            <a:r>
              <a:rPr lang="tr-TR" sz="2000" spc="-10" dirty="0" smtClean="0">
                <a:cs typeface="Calibri"/>
              </a:rPr>
              <a:t>Cetveli</a:t>
            </a:r>
          </a:p>
          <a:p>
            <a:pPr marL="12700" algn="just">
              <a:lnSpc>
                <a:spcPct val="100000"/>
              </a:lnSpc>
              <a:spcBef>
                <a:spcPts val="1000"/>
              </a:spcBef>
              <a:spcAft>
                <a:spcPts val="1000"/>
              </a:spcAft>
            </a:pPr>
            <a:r>
              <a:rPr lang="tr-TR" sz="2000" b="1" spc="-10" dirty="0" smtClean="0">
                <a:cs typeface="Calibri"/>
              </a:rPr>
              <a:t>ç) </a:t>
            </a:r>
            <a:r>
              <a:rPr lang="tr-TR" sz="2000" spc="-10" dirty="0" smtClean="0">
                <a:cs typeface="Calibri"/>
              </a:rPr>
              <a:t>Yıl </a:t>
            </a:r>
            <a:r>
              <a:rPr lang="tr-TR" sz="2000" spc="-10" dirty="0">
                <a:cs typeface="Calibri"/>
              </a:rPr>
              <a:t>sonu itibarıyla en son düzenlenen Varlık İşlem Fişinin sıra numarasını gösterir </a:t>
            </a:r>
            <a:r>
              <a:rPr lang="tr-TR" sz="2000" spc="-10" dirty="0" smtClean="0">
                <a:cs typeface="Calibri"/>
              </a:rPr>
              <a:t>tutanak</a:t>
            </a:r>
          </a:p>
        </p:txBody>
      </p:sp>
      <p:pic>
        <p:nvPicPr>
          <p:cNvPr id="12" name="Picture 2" descr="C:\Documents and Settings\Administrator\Local Settings\Temporary Internet Files\Content.IE5\A9R1JF1E\MC900279126[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98776" y="555526"/>
            <a:ext cx="1389147" cy="1145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6318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0" y="0"/>
            <a:ext cx="9144000" cy="555526"/>
          </a:xfrm>
          <a:solidFill>
            <a:schemeClr val="accent1">
              <a:lumMod val="75000"/>
            </a:schemeClr>
          </a:solidFill>
          <a:ln>
            <a:noFill/>
          </a:ln>
        </p:spPr>
        <p:txBody>
          <a:bodyPr>
            <a:normAutofit fontScale="90000"/>
          </a:bodyPr>
          <a:lstStyle/>
          <a:p>
            <a:r>
              <a:rPr lang="tr-TR" sz="3200" b="1" dirty="0" smtClean="0">
                <a:solidFill>
                  <a:schemeClr val="bg1">
                    <a:lumMod val="95000"/>
                  </a:schemeClr>
                </a:solidFill>
                <a:latin typeface="Calibri" pitchFamily="34" charset="0"/>
                <a:cs typeface="Calibri" pitchFamily="34" charset="0"/>
              </a:rPr>
              <a:t>TAŞINIR MAL YÖNETMELİĞİ</a:t>
            </a:r>
            <a:endParaRPr lang="tr-TR" sz="3200" b="1" dirty="0">
              <a:solidFill>
                <a:schemeClr val="bg1">
                  <a:lumMod val="95000"/>
                </a:schemeClr>
              </a:solidFill>
              <a:latin typeface="Calibri" pitchFamily="34" charset="0"/>
              <a:cs typeface="Calibri" pitchFamily="34" charset="0"/>
            </a:endParaRPr>
          </a:p>
        </p:txBody>
      </p:sp>
      <p:sp>
        <p:nvSpPr>
          <p:cNvPr id="3" name="Dikdörtgen 2"/>
          <p:cNvSpPr/>
          <p:nvPr/>
        </p:nvSpPr>
        <p:spPr>
          <a:xfrm>
            <a:off x="0" y="915566"/>
            <a:ext cx="8861055" cy="4371950"/>
          </a:xfrm>
          <a:prstGeom prst="rect">
            <a:avLst/>
          </a:prstGeom>
        </p:spPr>
        <p:txBody>
          <a:bodyPr/>
          <a:lstStyle/>
          <a:p>
            <a:endParaRPr lang="tr-TR" dirty="0"/>
          </a:p>
        </p:txBody>
      </p:sp>
      <p:sp>
        <p:nvSpPr>
          <p:cNvPr id="5" name="Dikdörtgen 4"/>
          <p:cNvSpPr/>
          <p:nvPr/>
        </p:nvSpPr>
        <p:spPr>
          <a:xfrm>
            <a:off x="179512" y="771550"/>
            <a:ext cx="7560840" cy="4124206"/>
          </a:xfrm>
          <a:prstGeom prst="rect">
            <a:avLst/>
          </a:prstGeom>
        </p:spPr>
        <p:txBody>
          <a:bodyPr wrap="square">
            <a:spAutoFit/>
          </a:bodyPr>
          <a:lstStyle/>
          <a:p>
            <a:pPr marL="12700" algn="just">
              <a:lnSpc>
                <a:spcPct val="100000"/>
              </a:lnSpc>
              <a:spcBef>
                <a:spcPts val="775"/>
              </a:spcBef>
              <a:spcAft>
                <a:spcPts val="1200"/>
              </a:spcAft>
            </a:pPr>
            <a:r>
              <a:rPr lang="tr-TR" sz="2000" b="1" spc="-10" dirty="0">
                <a:solidFill>
                  <a:srgbClr val="0070C0"/>
                </a:solidFill>
                <a:cs typeface="Calibri"/>
              </a:rPr>
              <a:t>Taşınır mal yönetim hesabı </a:t>
            </a:r>
            <a:r>
              <a:rPr lang="tr-TR" sz="2000" b="1" spc="-10" dirty="0" smtClean="0">
                <a:solidFill>
                  <a:srgbClr val="0070C0"/>
                </a:solidFill>
                <a:cs typeface="Calibri"/>
              </a:rPr>
              <a:t>(Madde 34)</a:t>
            </a:r>
          </a:p>
          <a:p>
            <a:pPr marL="12700" algn="just">
              <a:lnSpc>
                <a:spcPct val="100000"/>
              </a:lnSpc>
              <a:spcBef>
                <a:spcPts val="1200"/>
              </a:spcBef>
              <a:spcAft>
                <a:spcPts val="1200"/>
              </a:spcAft>
            </a:pPr>
            <a:r>
              <a:rPr lang="tr-TR" spc="-10" dirty="0">
                <a:cs typeface="Calibri"/>
              </a:rPr>
              <a:t>Taşınır mal yönetim hesabı, taşınır kayıt yetkililerince aşağıdaki şekilde hazırlanır</a:t>
            </a:r>
            <a:r>
              <a:rPr lang="tr-TR" spc="-10" dirty="0" smtClean="0">
                <a:cs typeface="Calibri"/>
              </a:rPr>
              <a:t>:</a:t>
            </a:r>
          </a:p>
          <a:p>
            <a:pPr marL="12700" algn="just">
              <a:lnSpc>
                <a:spcPct val="100000"/>
              </a:lnSpc>
              <a:spcBef>
                <a:spcPts val="1200"/>
              </a:spcBef>
              <a:spcAft>
                <a:spcPts val="1200"/>
              </a:spcAft>
            </a:pPr>
            <a:r>
              <a:rPr lang="tr-TR" b="1" spc="-10" dirty="0" smtClean="0">
                <a:cs typeface="Calibri"/>
              </a:rPr>
              <a:t>a) </a:t>
            </a:r>
            <a:r>
              <a:rPr lang="tr-TR" spc="-10" dirty="0" smtClean="0">
                <a:cs typeface="Calibri"/>
              </a:rPr>
              <a:t>Sayım </a:t>
            </a:r>
            <a:r>
              <a:rPr lang="tr-TR" spc="-10" dirty="0">
                <a:cs typeface="Calibri"/>
              </a:rPr>
              <a:t>kurulu tarafından onaylanan </a:t>
            </a:r>
            <a:r>
              <a:rPr lang="tr-TR" b="1" spc="-10" dirty="0">
                <a:cs typeface="Calibri"/>
              </a:rPr>
              <a:t>Taşınır Sayım ve Döküm Cetveline dayanılarak ilgisine göre Harcama Birimi Taşınır Mal Yönetim Hesabı Cetveli, Müze Yönetim Hesabı Cetveli veya Kütüphane Yönetim Hesabı Cetveli düzenlenir.</a:t>
            </a:r>
            <a:r>
              <a:rPr lang="tr-TR" spc="-10" dirty="0">
                <a:cs typeface="Calibri"/>
              </a:rPr>
              <a:t> Bünyesinde tarihi veya sanat değeri olan taşınırlar ile kütüphane materyalleri bulunan kamu idareleri, gerekli görülmesi hâlinde söz konusu cetvellerden ilgili olanını ayrıca düzenleyebilirler</a:t>
            </a:r>
            <a:r>
              <a:rPr lang="tr-TR" spc="-10" dirty="0" smtClean="0">
                <a:cs typeface="Calibri"/>
              </a:rPr>
              <a:t>.</a:t>
            </a:r>
          </a:p>
          <a:p>
            <a:pPr marL="12700" algn="just">
              <a:lnSpc>
                <a:spcPct val="100000"/>
              </a:lnSpc>
              <a:spcBef>
                <a:spcPts val="1200"/>
              </a:spcBef>
              <a:spcAft>
                <a:spcPts val="1200"/>
              </a:spcAft>
            </a:pPr>
            <a:r>
              <a:rPr lang="tr-TR" b="1" spc="-10" dirty="0" smtClean="0">
                <a:cs typeface="Calibri"/>
              </a:rPr>
              <a:t>b</a:t>
            </a:r>
            <a:r>
              <a:rPr lang="tr-TR" b="1" spc="-10" dirty="0">
                <a:cs typeface="Calibri"/>
              </a:rPr>
              <a:t>) </a:t>
            </a:r>
            <a:r>
              <a:rPr lang="tr-TR" spc="-10" dirty="0">
                <a:cs typeface="Calibri"/>
              </a:rPr>
              <a:t>(a) bendine göre düzenlenen ve </a:t>
            </a:r>
            <a:r>
              <a:rPr lang="tr-TR" b="1" spc="-10" dirty="0">
                <a:cs typeface="Calibri"/>
              </a:rPr>
              <a:t>taşınır kontrol yetkilisi tarafından da imzalanan cetveller</a:t>
            </a:r>
            <a:r>
              <a:rPr lang="tr-TR" spc="-10" dirty="0">
                <a:cs typeface="Calibri"/>
              </a:rPr>
              <a:t> muhasebe kayıtlarına uygunluğu yönünden kontrol edilerek onaylanmak üzere </a:t>
            </a:r>
            <a:r>
              <a:rPr lang="tr-TR" b="1" spc="-10" dirty="0">
                <a:cs typeface="Calibri"/>
              </a:rPr>
              <a:t>muhasebe yetkilisine gönderilir.</a:t>
            </a:r>
          </a:p>
        </p:txBody>
      </p:sp>
      <p:pic>
        <p:nvPicPr>
          <p:cNvPr id="7" name="Picture 2" descr="C:\Documents and Settings\Administrator\Local Settings\Temporary Internet Files\Content.IE5\A9R1JF1E\MC900279126[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24328" y="555527"/>
            <a:ext cx="1463595" cy="100811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Documents and Settings\Administrator\Local Settings\Temporary Internet Files\Content.IE5\A9R1JF1E\MC900279126[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98776" y="555526"/>
            <a:ext cx="1389147" cy="1145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7281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750"/>
                                        <p:tgtEl>
                                          <p:spTgt spid="7"/>
                                        </p:tgtEl>
                                      </p:cBhvr>
                                    </p:animEffect>
                                  </p:childTnLst>
                                </p:cTn>
                              </p:par>
                            </p:childTnLst>
                          </p:cTn>
                        </p:par>
                        <p:par>
                          <p:cTn id="8" fill="hold">
                            <p:stCondLst>
                              <p:cond delay="275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0" y="0"/>
            <a:ext cx="9144000" cy="555526"/>
          </a:xfrm>
          <a:solidFill>
            <a:schemeClr val="accent1">
              <a:lumMod val="75000"/>
            </a:schemeClr>
          </a:solidFill>
          <a:ln>
            <a:noFill/>
          </a:ln>
        </p:spPr>
        <p:txBody>
          <a:bodyPr>
            <a:normAutofit fontScale="90000"/>
          </a:bodyPr>
          <a:lstStyle/>
          <a:p>
            <a:r>
              <a:rPr lang="tr-TR" sz="3200" b="1" dirty="0" smtClean="0">
                <a:solidFill>
                  <a:schemeClr val="bg1">
                    <a:lumMod val="95000"/>
                  </a:schemeClr>
                </a:solidFill>
                <a:latin typeface="Calibri" pitchFamily="34" charset="0"/>
                <a:cs typeface="Calibri" pitchFamily="34" charset="0"/>
              </a:rPr>
              <a:t>TAŞINIR MAL YÖNETMELİĞİ</a:t>
            </a:r>
            <a:endParaRPr lang="tr-TR" sz="3200" b="1" dirty="0">
              <a:solidFill>
                <a:schemeClr val="bg1">
                  <a:lumMod val="95000"/>
                </a:schemeClr>
              </a:solidFill>
              <a:latin typeface="Calibri" pitchFamily="34" charset="0"/>
              <a:cs typeface="Calibri" pitchFamily="34" charset="0"/>
            </a:endParaRPr>
          </a:p>
        </p:txBody>
      </p:sp>
      <p:sp>
        <p:nvSpPr>
          <p:cNvPr id="3" name="Dikdörtgen 2"/>
          <p:cNvSpPr/>
          <p:nvPr/>
        </p:nvSpPr>
        <p:spPr>
          <a:xfrm>
            <a:off x="0" y="915566"/>
            <a:ext cx="8861055" cy="4371950"/>
          </a:xfrm>
          <a:prstGeom prst="rect">
            <a:avLst/>
          </a:prstGeom>
        </p:spPr>
        <p:txBody>
          <a:bodyPr/>
          <a:lstStyle/>
          <a:p>
            <a:endParaRPr lang="tr-TR" dirty="0"/>
          </a:p>
        </p:txBody>
      </p:sp>
      <p:sp>
        <p:nvSpPr>
          <p:cNvPr id="5" name="Dikdörtgen 4"/>
          <p:cNvSpPr/>
          <p:nvPr/>
        </p:nvSpPr>
        <p:spPr>
          <a:xfrm>
            <a:off x="179512" y="771550"/>
            <a:ext cx="7560840" cy="3939540"/>
          </a:xfrm>
          <a:prstGeom prst="rect">
            <a:avLst/>
          </a:prstGeom>
        </p:spPr>
        <p:txBody>
          <a:bodyPr wrap="square">
            <a:spAutoFit/>
          </a:bodyPr>
          <a:lstStyle/>
          <a:p>
            <a:pPr marL="12700" algn="just">
              <a:lnSpc>
                <a:spcPct val="100000"/>
              </a:lnSpc>
              <a:spcBef>
                <a:spcPts val="775"/>
              </a:spcBef>
              <a:spcAft>
                <a:spcPts val="1200"/>
              </a:spcAft>
            </a:pPr>
            <a:r>
              <a:rPr lang="tr-TR" sz="2000" b="1" spc="-10" dirty="0">
                <a:solidFill>
                  <a:srgbClr val="0070C0"/>
                </a:solidFill>
                <a:cs typeface="Calibri"/>
              </a:rPr>
              <a:t>Taşınır mal yönetim hesabı </a:t>
            </a:r>
            <a:r>
              <a:rPr lang="tr-TR" sz="2000" b="1" spc="-10" dirty="0" smtClean="0">
                <a:solidFill>
                  <a:srgbClr val="0070C0"/>
                </a:solidFill>
                <a:cs typeface="Calibri"/>
              </a:rPr>
              <a:t>(Madde 34)</a:t>
            </a:r>
          </a:p>
          <a:p>
            <a:pPr marL="12700" algn="just">
              <a:lnSpc>
                <a:spcPct val="100000"/>
              </a:lnSpc>
              <a:spcBef>
                <a:spcPts val="1200"/>
              </a:spcBef>
              <a:spcAft>
                <a:spcPts val="1200"/>
              </a:spcAft>
            </a:pPr>
            <a:r>
              <a:rPr lang="tr-TR" b="1" spc="-10" dirty="0">
                <a:cs typeface="Calibri"/>
              </a:rPr>
              <a:t>c) </a:t>
            </a:r>
            <a:r>
              <a:rPr lang="tr-TR" spc="-10" dirty="0">
                <a:cs typeface="Calibri"/>
              </a:rPr>
              <a:t>Muhasebe yetkilisince muhasebe kayıtlarına uygunluğu onaylanan cetvellerin ekine Taşınır Sayım ve Döküm Cetveli ile varsa sayımda noksan ve/veya fazla bulunanların çıkış ve/veya girişine ilişkin Varlık İşlem Fişleri eklenir ve bir dosya hâlinde harcama yetkilisine sunulur</a:t>
            </a:r>
            <a:r>
              <a:rPr lang="tr-TR" spc="-10" dirty="0" smtClean="0">
                <a:cs typeface="Calibri"/>
              </a:rPr>
              <a:t>.</a:t>
            </a:r>
          </a:p>
          <a:p>
            <a:pPr marL="12700" algn="just">
              <a:lnSpc>
                <a:spcPct val="100000"/>
              </a:lnSpc>
              <a:spcBef>
                <a:spcPts val="2400"/>
              </a:spcBef>
              <a:spcAft>
                <a:spcPts val="1200"/>
              </a:spcAft>
            </a:pPr>
            <a:r>
              <a:rPr lang="tr-TR" b="1" spc="-10" dirty="0">
                <a:cs typeface="Calibri"/>
              </a:rPr>
              <a:t>ç) Taşınır mal yönetim hesabı; harcama yetkilisince, taşınır kayıt ve işlemlerinin usulüne uygun yapıldığı anlaşıldıktan, Harcama Birimi Taşınır Mal Yönetim Hesabı Cetvelinin Taşınır Sayım ve Döküm Cetveline uygunluğu görüldükten sonra onaylanır.</a:t>
            </a:r>
            <a:r>
              <a:rPr lang="tr-TR" spc="-10" dirty="0">
                <a:cs typeface="Calibri"/>
              </a:rPr>
              <a:t> Yetkili mercilerce istenildiğinde ibraz edilmek veya gönderilmek üzere harcama biriminde, yurt dışı teşkilatının taşınır mal yönetim hesabı ise merkez teşkilatında muhafaza edilir.</a:t>
            </a:r>
          </a:p>
        </p:txBody>
      </p:sp>
      <p:pic>
        <p:nvPicPr>
          <p:cNvPr id="7" name="Picture 2" descr="C:\Documents and Settings\Administrator\Local Settings\Temporary Internet Files\Content.IE5\A9R1JF1E\MC900279126[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24328" y="555527"/>
            <a:ext cx="1463595" cy="100811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Documents and Settings\Administrator\Local Settings\Temporary Internet Files\Content.IE5\A9R1JF1E\MC900279126[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98776" y="555526"/>
            <a:ext cx="1389147" cy="1145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3906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750"/>
                                        <p:tgtEl>
                                          <p:spTgt spid="7"/>
                                        </p:tgtEl>
                                      </p:cBhvr>
                                    </p:animEffect>
                                  </p:childTnLst>
                                </p:cTn>
                              </p:par>
                            </p:childTnLst>
                          </p:cTn>
                        </p:par>
                        <p:par>
                          <p:cTn id="8" fill="hold">
                            <p:stCondLst>
                              <p:cond delay="275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0" y="0"/>
            <a:ext cx="9144000" cy="555526"/>
          </a:xfrm>
          <a:solidFill>
            <a:schemeClr val="accent1">
              <a:lumMod val="75000"/>
            </a:schemeClr>
          </a:solidFill>
          <a:ln>
            <a:noFill/>
          </a:ln>
        </p:spPr>
        <p:txBody>
          <a:bodyPr>
            <a:normAutofit fontScale="90000"/>
          </a:bodyPr>
          <a:lstStyle/>
          <a:p>
            <a:r>
              <a:rPr lang="tr-TR" sz="3200" b="1" dirty="0" smtClean="0">
                <a:solidFill>
                  <a:schemeClr val="bg1">
                    <a:lumMod val="95000"/>
                  </a:schemeClr>
                </a:solidFill>
                <a:latin typeface="Calibri" pitchFamily="34" charset="0"/>
                <a:cs typeface="Calibri" pitchFamily="34" charset="0"/>
              </a:rPr>
              <a:t>TAŞINIR MAL YÖNETMELİĞİ</a:t>
            </a:r>
            <a:endParaRPr lang="tr-TR" sz="3200" b="1" dirty="0">
              <a:solidFill>
                <a:schemeClr val="bg1">
                  <a:lumMod val="95000"/>
                </a:schemeClr>
              </a:solidFill>
              <a:latin typeface="Calibri" pitchFamily="34" charset="0"/>
              <a:cs typeface="Calibri" pitchFamily="34" charset="0"/>
            </a:endParaRPr>
          </a:p>
        </p:txBody>
      </p:sp>
      <p:sp>
        <p:nvSpPr>
          <p:cNvPr id="3" name="Dikdörtgen 2"/>
          <p:cNvSpPr/>
          <p:nvPr/>
        </p:nvSpPr>
        <p:spPr>
          <a:xfrm>
            <a:off x="0" y="915566"/>
            <a:ext cx="8861055" cy="4371950"/>
          </a:xfrm>
          <a:prstGeom prst="rect">
            <a:avLst/>
          </a:prstGeom>
        </p:spPr>
        <p:txBody>
          <a:bodyPr/>
          <a:lstStyle/>
          <a:p>
            <a:endParaRPr lang="tr-TR" dirty="0"/>
          </a:p>
        </p:txBody>
      </p:sp>
      <p:sp>
        <p:nvSpPr>
          <p:cNvPr id="5" name="Dikdörtgen 4"/>
          <p:cNvSpPr/>
          <p:nvPr/>
        </p:nvSpPr>
        <p:spPr>
          <a:xfrm>
            <a:off x="179512" y="699542"/>
            <a:ext cx="7704856" cy="4267835"/>
          </a:xfrm>
          <a:prstGeom prst="rect">
            <a:avLst/>
          </a:prstGeom>
        </p:spPr>
        <p:txBody>
          <a:bodyPr wrap="square">
            <a:spAutoFit/>
          </a:bodyPr>
          <a:lstStyle/>
          <a:p>
            <a:pPr marL="12700" algn="just">
              <a:lnSpc>
                <a:spcPct val="100000"/>
              </a:lnSpc>
              <a:spcBef>
                <a:spcPts val="775"/>
              </a:spcBef>
              <a:spcAft>
                <a:spcPts val="1200"/>
              </a:spcAft>
            </a:pPr>
            <a:r>
              <a:rPr lang="tr-TR" sz="1700" b="1" spc="-10" dirty="0">
                <a:solidFill>
                  <a:srgbClr val="0070C0"/>
                </a:solidFill>
                <a:cs typeface="Calibri"/>
              </a:rPr>
              <a:t>İdare Taşınır Mal Yönetimi Ayrıntılı Hesap Cetveli ile İdare Taşınır Mal Yönetim Hesabı İcmal Cetveli </a:t>
            </a:r>
            <a:r>
              <a:rPr lang="tr-TR" sz="1700" b="1" spc="-10" dirty="0" smtClean="0">
                <a:solidFill>
                  <a:srgbClr val="0070C0"/>
                </a:solidFill>
                <a:cs typeface="Calibri"/>
              </a:rPr>
              <a:t>(Madde 35)</a:t>
            </a:r>
          </a:p>
          <a:p>
            <a:pPr marL="298450" indent="-285750" algn="just">
              <a:lnSpc>
                <a:spcPct val="100000"/>
              </a:lnSpc>
              <a:spcBef>
                <a:spcPts val="800"/>
              </a:spcBef>
              <a:spcAft>
                <a:spcPts val="800"/>
              </a:spcAft>
              <a:buFont typeface="Arial" panose="020B0604020202020204" pitchFamily="34" charset="0"/>
              <a:buChar char="•"/>
            </a:pPr>
            <a:r>
              <a:rPr lang="tr-TR" sz="1600" b="1" spc="-10" dirty="0">
                <a:cs typeface="Calibri"/>
              </a:rPr>
              <a:t>Merkezdeki taşınır konsolide görevlilerince;</a:t>
            </a:r>
            <a:r>
              <a:rPr lang="tr-TR" sz="1600" spc="-10" dirty="0">
                <a:cs typeface="Calibri"/>
              </a:rPr>
              <a:t> dış temsilcilikler ile merkez ve taşra harcama birimleri itibarıyla düzenlenen harcama birimi taşınır mal yönetim hesabı cetvelleri öncelikle I. Düzey Detay Kodu itibarıyla ayrı ayrı birleştirilmek suretiyle İ</a:t>
            </a:r>
            <a:r>
              <a:rPr lang="tr-TR" sz="1600" b="1" spc="-10" dirty="0">
                <a:cs typeface="Calibri"/>
              </a:rPr>
              <a:t>dare Taşınır Mal Yönetimi Ayrıntılı Hesap Cetveli, </a:t>
            </a:r>
            <a:r>
              <a:rPr lang="tr-TR" sz="1600" spc="-10" dirty="0">
                <a:cs typeface="Calibri"/>
              </a:rPr>
              <a:t>taşınır hesap grupları itibarıyla birleştirilmek suretiyle de </a:t>
            </a:r>
            <a:r>
              <a:rPr lang="tr-TR" sz="1600" b="1" spc="-10" dirty="0">
                <a:cs typeface="Calibri"/>
              </a:rPr>
              <a:t>İdare Taşınır Mal Yönetim Hesabı İcmal Cetveli</a:t>
            </a:r>
            <a:r>
              <a:rPr lang="tr-TR" sz="1600" spc="-10" dirty="0">
                <a:cs typeface="Calibri"/>
              </a:rPr>
              <a:t> hazırlanır</a:t>
            </a:r>
            <a:r>
              <a:rPr lang="tr-TR" sz="1600" spc="-10" dirty="0" smtClean="0">
                <a:cs typeface="Calibri"/>
              </a:rPr>
              <a:t>.</a:t>
            </a:r>
          </a:p>
          <a:p>
            <a:pPr marL="298450" indent="-285750" algn="just">
              <a:lnSpc>
                <a:spcPct val="100000"/>
              </a:lnSpc>
              <a:spcBef>
                <a:spcPts val="800"/>
              </a:spcBef>
              <a:spcAft>
                <a:spcPts val="800"/>
              </a:spcAft>
              <a:buFont typeface="Arial" panose="020B0604020202020204" pitchFamily="34" charset="0"/>
              <a:buChar char="•"/>
            </a:pPr>
            <a:r>
              <a:rPr lang="tr-TR" sz="1600" spc="-10" dirty="0">
                <a:cs typeface="Calibri"/>
              </a:rPr>
              <a:t>Kamu idarelerinin yurt dışı teşkilatlarının bulundukları ülkedeki savaş, iç karışıklık gibi olağanüstü şartların yanında ulaşım, haberleşmedeki güçlükler ile altyapı eksiklikleri gibi nedenlerle taşınır kayıt işlemlerinin mahsup dönemi sonrasına kalması hâlinde; </a:t>
            </a:r>
            <a:r>
              <a:rPr lang="tr-TR" sz="1600" b="1" spc="-10" dirty="0">
                <a:cs typeface="Calibri"/>
              </a:rPr>
              <a:t>İdare Taşınır Mal Yönetimi Hesabı Cetvelleri ile mizan cetvelleri arasında oluşan fark, idare taşınır hesap cetvellerinde dipnotta gösterilir</a:t>
            </a:r>
            <a:r>
              <a:rPr lang="tr-TR" sz="1600" b="1" spc="-10" dirty="0" smtClean="0">
                <a:cs typeface="Calibri"/>
              </a:rPr>
              <a:t>.</a:t>
            </a:r>
          </a:p>
          <a:p>
            <a:pPr marL="298450" indent="-285750" algn="just">
              <a:lnSpc>
                <a:spcPct val="100000"/>
              </a:lnSpc>
              <a:spcBef>
                <a:spcPts val="800"/>
              </a:spcBef>
              <a:spcAft>
                <a:spcPts val="800"/>
              </a:spcAft>
              <a:buFont typeface="Arial" panose="020B0604020202020204" pitchFamily="34" charset="0"/>
              <a:buChar char="•"/>
            </a:pPr>
            <a:r>
              <a:rPr lang="tr-TR" sz="1600" b="1" spc="-10" dirty="0">
                <a:cs typeface="Calibri"/>
              </a:rPr>
              <a:t>İdare Taşınır Mal Yönetimi Ayrıntılı Hesap Cetveli ile İdare Taşınır Mal Yönetim Hesabı İcmal Cetvelinin ilgililerce imzalanmış nüshası idarenin kesin hesabına eklenir.</a:t>
            </a:r>
          </a:p>
        </p:txBody>
      </p:sp>
      <p:pic>
        <p:nvPicPr>
          <p:cNvPr id="7" name="Picture 2" descr="C:\Documents and Settings\Administrator\Local Settings\Temporary Internet Files\Content.IE5\A9R1JF1E\MC900279126[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884368" y="555527"/>
            <a:ext cx="1103555" cy="1008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2154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
      <a:dk1>
        <a:srgbClr val="4C4C4C"/>
      </a:dk1>
      <a:lt1>
        <a:srgbClr val="FFFFFF"/>
      </a:lt1>
      <a:dk2>
        <a:srgbClr val="66CCFF"/>
      </a:dk2>
      <a:lt2>
        <a:srgbClr val="666666"/>
      </a:lt2>
      <a:accent1>
        <a:srgbClr val="66CCFF"/>
      </a:accent1>
      <a:accent2>
        <a:srgbClr val="00FF80"/>
      </a:accent2>
      <a:accent3>
        <a:srgbClr val="FFFFFF"/>
      </a:accent3>
      <a:accent4>
        <a:srgbClr val="404040"/>
      </a:accent4>
      <a:accent5>
        <a:srgbClr val="B8E2FF"/>
      </a:accent5>
      <a:accent6>
        <a:srgbClr val="00E773"/>
      </a:accent6>
      <a:hlink>
        <a:srgbClr val="666666"/>
      </a:hlink>
      <a:folHlink>
        <a:srgbClr val="FF0080"/>
      </a:folHlink>
    </a:clrScheme>
    <a:fontScheme name="Default Design">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3366FF"/>
        </a:hlink>
        <a:folHlink>
          <a:srgbClr val="6699FF"/>
        </a:folHlink>
      </a:clrScheme>
      <a:clrMap bg1="lt1" tx1="dk1" bg2="lt2" tx2="dk2" accent1="accent1" accent2="accent2" accent3="accent3" accent4="accent4" accent5="accent5" accent6="accent6" hlink="hlink" folHlink="folHlink"/>
    </a:extraClrScheme>
    <a:extraClrScheme>
      <a:clrScheme name="Default Design 15">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
      <a:clrScheme name="Default Design 16">
        <a:dk1>
          <a:srgbClr val="000066"/>
        </a:dk1>
        <a:lt1>
          <a:srgbClr val="FFFFFF"/>
        </a:lt1>
        <a:dk2>
          <a:srgbClr val="000066"/>
        </a:dk2>
        <a:lt2>
          <a:srgbClr val="808080"/>
        </a:lt2>
        <a:accent1>
          <a:srgbClr val="CCECFF"/>
        </a:accent1>
        <a:accent2>
          <a:srgbClr val="333399"/>
        </a:accent2>
        <a:accent3>
          <a:srgbClr val="FFFFFF"/>
        </a:accent3>
        <a:accent4>
          <a:srgbClr val="000056"/>
        </a:accent4>
        <a:accent5>
          <a:srgbClr val="E2F4F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 TS102895266">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4799</TotalTime>
  <Words>9156</Words>
  <Application>Microsoft Office PowerPoint</Application>
  <PresentationFormat>Ekran Gösterisi (16:9)</PresentationFormat>
  <Paragraphs>685</Paragraphs>
  <Slides>107</Slides>
  <Notes>103</Notes>
  <HiddenSlides>0</HiddenSlides>
  <MMClips>0</MMClips>
  <ScaleCrop>false</ScaleCrop>
  <HeadingPairs>
    <vt:vector size="6" baseType="variant">
      <vt:variant>
        <vt:lpstr>Kullanılan Yazı Tipleri</vt:lpstr>
      </vt:variant>
      <vt:variant>
        <vt:i4>9</vt:i4>
      </vt:variant>
      <vt:variant>
        <vt:lpstr>Tema</vt:lpstr>
      </vt:variant>
      <vt:variant>
        <vt:i4>3</vt:i4>
      </vt:variant>
      <vt:variant>
        <vt:lpstr>Slayt Başlıkları</vt:lpstr>
      </vt:variant>
      <vt:variant>
        <vt:i4>107</vt:i4>
      </vt:variant>
    </vt:vector>
  </HeadingPairs>
  <TitlesOfParts>
    <vt:vector size="119" baseType="lpstr">
      <vt:lpstr>Arial</vt:lpstr>
      <vt:lpstr>Arial Black</vt:lpstr>
      <vt:lpstr>Calibri</vt:lpstr>
      <vt:lpstr>Dotum</vt:lpstr>
      <vt:lpstr>Franklin Gothic Medium</vt:lpstr>
      <vt:lpstr>Kaushan Script</vt:lpstr>
      <vt:lpstr>Tahoma</vt:lpstr>
      <vt:lpstr>Times New Roman</vt:lpstr>
      <vt:lpstr>Wingdings</vt:lpstr>
      <vt:lpstr>Default Design</vt:lpstr>
      <vt:lpstr>1_Ofis Teması</vt:lpstr>
      <vt:lpstr>1_+ TS102895266</vt:lpstr>
      <vt:lpstr>PowerPoint Sunusu</vt:lpstr>
      <vt:lpstr>PowerPoint Sunusu</vt:lpstr>
      <vt:lpstr>5018 SAYILI KANUN</vt:lpstr>
      <vt:lpstr>5018 SAYILI KANUN</vt:lpstr>
      <vt:lpstr>TEBLİĞLER</vt:lpstr>
      <vt:lpstr>TEBLİĞLER</vt:lpstr>
      <vt:lpstr>TEBLİĞLER</vt:lpstr>
      <vt:lpstr>TAŞINIR MAL YÖNETMELİĞİ</vt:lpstr>
      <vt:lpstr>TAŞINIR MAL YÖNETMELİĞİ</vt:lpstr>
      <vt:lpstr>TAŞINIR MAL YÖNETMELİĞİ</vt:lpstr>
      <vt:lpstr>TAŞINIR MAL YÖNETMELİĞİ</vt:lpstr>
      <vt:lpstr>TAŞINIR MAL YÖNETMELİĞİ</vt:lpstr>
      <vt:lpstr>TAŞINIR MAL YÖNETMELİĞİ</vt:lpstr>
      <vt:lpstr>TAŞINIR MAL YÖNETMELİĞİ</vt:lpstr>
      <vt:lpstr>TAŞINIR MAL YÖNETMELİĞİ</vt:lpstr>
      <vt:lpstr>TAŞINIR MAL YÖNETMELİĞİ</vt:lpstr>
      <vt:lpstr>TAŞINIR MAL YÖNETMELİĞİ</vt:lpstr>
      <vt:lpstr>TAŞINIR MAL YÖNETMELİĞİ</vt:lpstr>
      <vt:lpstr>TAŞINIR MAL YÖNETMELİĞİ</vt:lpstr>
      <vt:lpstr>TAŞINIR MAL YÖNETMELİĞİ</vt:lpstr>
      <vt:lpstr>TAŞINIR MAL YÖNETMELİĞİ</vt:lpstr>
      <vt:lpstr>PowerPoint Sunusu</vt:lpstr>
      <vt:lpstr>PowerPoint Sunusu</vt:lpstr>
      <vt:lpstr>TAŞINIR MAL YÖNETMELİĞİ</vt:lpstr>
      <vt:lpstr>TAŞINIR MAL YÖNETMELİĞİ</vt:lpstr>
      <vt:lpstr>TAŞINIR MAL YÖNETMELİĞİ</vt:lpstr>
      <vt:lpstr>TAŞINIR MAL YÖNETMELİĞİ</vt:lpstr>
      <vt:lpstr>TAŞINIR MAL YÖNETMELİĞİ</vt:lpstr>
      <vt:lpstr>TAŞINIR MAL YÖNETMELİĞİ</vt:lpstr>
      <vt:lpstr>TAŞINIR MAL YÖNETMELİĞİ</vt:lpstr>
      <vt:lpstr>TAŞINIR MAL YÖNETMELİĞİ</vt:lpstr>
      <vt:lpstr>TAŞINIR MAL YÖNETMELİĞİ</vt:lpstr>
      <vt:lpstr>TAŞINIR MAL YÖNETMELİĞİ</vt:lpstr>
      <vt:lpstr>TAŞINIR MAL YÖNETMELİĞİ</vt:lpstr>
      <vt:lpstr>TAŞINIR MAL YÖNETMELİĞİ</vt:lpstr>
      <vt:lpstr>TAŞINIR MAL YÖNETMELİĞİ</vt:lpstr>
      <vt:lpstr>TAŞINIR MAL YÖNETMELİĞİ</vt:lpstr>
      <vt:lpstr>TAŞINIR MAL YÖNETMELİĞİ</vt:lpstr>
      <vt:lpstr>TAŞINIR MAL YÖNETMELİĞİ</vt:lpstr>
      <vt:lpstr>TAŞINIR MAL YÖNETMELİĞİ</vt:lpstr>
      <vt:lpstr>TAŞINIR MAL YÖNETMELİĞİ</vt:lpstr>
      <vt:lpstr>TAŞINIR MAL YÖNETMELİĞİ</vt:lpstr>
      <vt:lpstr>TAŞINIR MAL YÖNETMELİĞİ</vt:lpstr>
      <vt:lpstr>TAŞINIR MAL YÖNETMELİĞİ</vt:lpstr>
      <vt:lpstr>TAŞINIR MAL YÖNETMELİĞİ</vt:lpstr>
      <vt:lpstr>TAŞINIR MAL YÖNETMELİĞİ</vt:lpstr>
      <vt:lpstr>TAŞINIR MAL YÖNETMELİĞİ</vt:lpstr>
      <vt:lpstr>TAŞINIR MAL YÖNETMELİĞİ</vt:lpstr>
      <vt:lpstr>TAŞINIR MAL YÖNETMELİĞİ</vt:lpstr>
      <vt:lpstr>TAŞINIR MAL YÖNETMELİĞİ</vt:lpstr>
      <vt:lpstr>TAŞINIR MAL YÖNETMELİĞİ</vt:lpstr>
      <vt:lpstr>TAŞINIR MAL YÖNETMELİĞİ</vt:lpstr>
      <vt:lpstr>TAŞINIR MAL YÖNETMELİĞİ</vt:lpstr>
      <vt:lpstr>TAŞINIR MAL YÖNETMELİĞİ</vt:lpstr>
      <vt:lpstr>TAŞINIR MAL YÖNETMELİĞİ</vt:lpstr>
      <vt:lpstr>TAŞINIR MAL YÖNETMELİĞİ</vt:lpstr>
      <vt:lpstr>TAŞINIR MAL YÖNETMELİĞİ</vt:lpstr>
      <vt:lpstr>TAŞINIR MAL YÖNETMELİĞİ</vt:lpstr>
      <vt:lpstr>TAŞINIR MAL YÖNETMELİĞİ</vt:lpstr>
      <vt:lpstr>TAŞINIR MAL YÖNETMELİĞİ</vt:lpstr>
      <vt:lpstr>TAŞINIR MAL YÖNETMELİĞİ</vt:lpstr>
      <vt:lpstr>TAŞINIR MAL YÖNETMELİĞİ</vt:lpstr>
      <vt:lpstr>TAŞINIR MAL YÖNETMELİĞİ</vt:lpstr>
      <vt:lpstr>TAŞINIR MAL YÖNETMELİĞİ</vt:lpstr>
      <vt:lpstr>TAŞINIR MAL YÖNETMELİĞİ</vt:lpstr>
      <vt:lpstr>TAŞINIR MAL YÖNETMELİĞİ</vt:lpstr>
      <vt:lpstr>TAŞINIR MAL YÖNETMELİĞİ</vt:lpstr>
      <vt:lpstr>TAŞINIR MAL YÖNETMELİĞİ</vt:lpstr>
      <vt:lpstr>TAŞINIR MAL YÖNETMELİĞİ</vt:lpstr>
      <vt:lpstr>TAŞINIR MAL YÖNETMELİĞİ</vt:lpstr>
      <vt:lpstr>TAŞINIR MAL YÖNETMELİĞİ</vt:lpstr>
      <vt:lpstr>TAŞINIR MAL YÖNETMELİĞİ</vt:lpstr>
      <vt:lpstr>TAŞINIR MAL YÖNETMELİĞİ</vt:lpstr>
      <vt:lpstr>TAŞINIR MAL YÖNETMELİĞİ</vt:lpstr>
      <vt:lpstr>TAŞINIR MAL YÖNETMELİĞİ</vt:lpstr>
      <vt:lpstr>TAŞINIR MAL YÖNETMELİĞİ</vt:lpstr>
      <vt:lpstr>TAŞINIR MAL YÖNETMELİĞİ</vt:lpstr>
      <vt:lpstr>TAŞINIR MAL YÖNETMELİĞİ</vt:lpstr>
      <vt:lpstr>TAŞINIR MAL YÖNETMELİĞİ</vt:lpstr>
      <vt:lpstr>TAŞINIR MAL YÖNETMELİĞİ</vt:lpstr>
      <vt:lpstr>TAŞINIR MAL YÖNETMELİĞİ</vt:lpstr>
      <vt:lpstr>TAŞINIR MAL YÖNETMELİĞİ</vt:lpstr>
      <vt:lpstr>TAŞINIR MAL YÖNETMELİĞİ</vt:lpstr>
      <vt:lpstr>TAŞINIR MAL YÖNETMELİĞİ</vt:lpstr>
      <vt:lpstr>TAŞINIR MAL YÖNETMELİĞİ</vt:lpstr>
      <vt:lpstr>TAŞINIR MAL YÖNETMELİĞİ</vt:lpstr>
      <vt:lpstr>TAŞINIR MAL YÖNETMELİĞİ</vt:lpstr>
      <vt:lpstr>TAŞINIR MAL YÖNETMELİĞİ</vt:lpstr>
      <vt:lpstr>TAŞINIR MAL YÖNETMELİĞİ</vt:lpstr>
      <vt:lpstr>TAŞINIR MAL YÖNETMELİĞİ</vt:lpstr>
      <vt:lpstr>TAŞINIR MAL YÖNETMELİĞİ</vt:lpstr>
      <vt:lpstr>TAŞINIR MAL YÖNETMELİĞİ</vt:lpstr>
      <vt:lpstr>TAŞINIR MAL YÖNETMELİĞİ</vt:lpstr>
      <vt:lpstr>TAŞINIR MAL YÖNETMELİĞİ</vt:lpstr>
      <vt:lpstr>TAŞINIR MAL YÖNETMELİĞİ</vt:lpstr>
      <vt:lpstr>TAŞINIR MAL YÖNETMELİĞİ</vt:lpstr>
      <vt:lpstr>TAŞINIR MAL YÖNETMELİĞİ</vt:lpstr>
      <vt:lpstr>TAŞINIR MAL YÖNETMELİĞİ</vt:lpstr>
      <vt:lpstr>TAŞINIR MAL YÖNETMELİĞİ</vt:lpstr>
      <vt:lpstr>TAŞINIR MAL YÖNETMELİĞİ</vt:lpstr>
      <vt:lpstr>TAŞINIR MAL YÖNETMELİĞİ</vt:lpstr>
      <vt:lpstr>TAŞINIR MAL YÖNETMELİĞİ</vt:lpstr>
      <vt:lpstr>TAŞINIR MAL YÖNETMELİĞİ</vt:lpstr>
      <vt:lpstr>TAŞINIR MAL YÖNETMELİĞİ</vt:lpstr>
      <vt:lpstr>TAŞINIR MAL YÖNETMELİĞİ</vt:lpstr>
      <vt:lpstr>TAŞINIR MAL YÖNETMELİĞİ</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nkilic</dc:creator>
  <cp:lastModifiedBy>Cihat Armağan Dede</cp:lastModifiedBy>
  <cp:revision>720</cp:revision>
  <cp:lastPrinted>2014-09-01T07:05:14Z</cp:lastPrinted>
  <dcterms:created xsi:type="dcterms:W3CDTF">2014-08-25T07:29:09Z</dcterms:created>
  <dcterms:modified xsi:type="dcterms:W3CDTF">2025-04-29T14:31:39Z</dcterms:modified>
</cp:coreProperties>
</file>