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5" r:id="rId21"/>
    <p:sldId id="274" r:id="rId22"/>
    <p:sldId id="287" r:id="rId23"/>
    <p:sldId id="290" r:id="rId24"/>
    <p:sldId id="294" r:id="rId25"/>
    <p:sldId id="295" r:id="rId26"/>
    <p:sldId id="291" r:id="rId27"/>
    <p:sldId id="296" r:id="rId28"/>
    <p:sldId id="297" r:id="rId29"/>
    <p:sldId id="293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59" autoAdjust="0"/>
  </p:normalViewPr>
  <p:slideViewPr>
    <p:cSldViewPr snapToGrid="0">
      <p:cViewPr varScale="1">
        <p:scale>
          <a:sx n="63" d="100"/>
          <a:sy n="63" d="100"/>
        </p:scale>
        <p:origin x="14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7545-B488-42C1-A00A-33DC321D5AAE}" type="datetimeFigureOut">
              <a:rPr lang="tr-TR" smtClean="0"/>
              <a:t>7.01.2026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B4D8-DB90-4F5F-86FF-93E1518749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44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B4D8-DB90-4F5F-86FF-93E1518749B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4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İşyerlerinde Psikolojik Taciz</a:t>
            </a:r>
            <a:r>
              <a:rPr lang="tr-TR" baseline="0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Mobbing</a:t>
            </a:r>
            <a:r>
              <a:rPr lang="tr-TR" dirty="0" smtClean="0"/>
              <a:t>)</a:t>
            </a:r>
            <a:r>
              <a:rPr lang="tr-TR" baseline="0" dirty="0" smtClean="0"/>
              <a:t> </a:t>
            </a:r>
            <a:r>
              <a:rPr lang="tr-TR" dirty="0" smtClean="0"/>
              <a:t>Bilgilendirme</a:t>
            </a:r>
            <a:r>
              <a:rPr lang="tr-TR" baseline="0" dirty="0" smtClean="0"/>
              <a:t> </a:t>
            </a:r>
            <a:r>
              <a:rPr lang="tr-TR" dirty="0" smtClean="0"/>
              <a:t>Rehberi. </a:t>
            </a:r>
          </a:p>
          <a:p>
            <a:r>
              <a:rPr lang="tr-TR" dirty="0" smtClean="0"/>
              <a:t>T.C. Çalışma ve Sosyal Güvenlik Bakanlığı</a:t>
            </a:r>
            <a:r>
              <a:rPr lang="tr-TR" baseline="0" dirty="0" smtClean="0"/>
              <a:t>, </a:t>
            </a:r>
            <a:r>
              <a:rPr lang="tr-TR" dirty="0" smtClean="0"/>
              <a:t>Çalışma Genel Müdürlüğü</a:t>
            </a:r>
            <a:r>
              <a:rPr lang="tr-TR" baseline="0" dirty="0" smtClean="0"/>
              <a:t> </a:t>
            </a:r>
            <a:r>
              <a:rPr lang="tr-TR" dirty="0" smtClean="0"/>
              <a:t>İstihdam Politikaları Daire Başkanlığı.</a:t>
            </a:r>
          </a:p>
          <a:p>
            <a:r>
              <a:rPr lang="tr-TR" dirty="0" smtClean="0"/>
              <a:t>ISBN: 978-975-455-285-0.</a:t>
            </a:r>
            <a:r>
              <a:rPr lang="tr-TR" baseline="0" dirty="0" smtClean="0"/>
              <a:t> </a:t>
            </a:r>
            <a:r>
              <a:rPr lang="tr-TR" dirty="0" smtClean="0"/>
              <a:t>2017, Ankara 4. Baskı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B4D8-DB90-4F5F-86FF-93E1518749B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36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İşyerinde gerçekleşmeli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Üstler tarafından astlarına/astları tarafından üstlerine/eşitler arasında  gerçekleşebilir.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Sistemli bir şekilde yapılmalıdır.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Süreklilik kazanmış bir sıklıkla tekrarlanmalıdır.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Kasıtlı yapılmalıdır.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Yıldırma/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pasifize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etme/işten uzaklaştırma amacında olmalıdır.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Mağdurun kişiliğinde/mesleki durumunda/sağlığında zarar ortaya çıkmalıdır.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Kişiye yönelik olumsuz tutum ve davranışlar gizli/açık olabilir.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B4D8-DB90-4F5F-86FF-93E1518749B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32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İşyerlerinde psikolojik tacizin orta ve uzun vadede topluma ve ekonomiye zarar verdiği yapılan çeşitli araştırmalarda ortaya konmuştur.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Uluslararası Çalışma Örgütü (ILO)’nün 2000 yılının Ekim ayında yayımladığı rapora göre, Almanya’da her yıl psikolojik sağlık problemleri nedeniyle alınan izinler 2.2 milyon dolar maliyete neden olmaktadır. </a:t>
            </a:r>
          </a:p>
          <a:p>
            <a:pPr algn="just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Almanya’da yapılan bir araştırmaya göre, 1.5 milyon çalışan işyerinde psikolojik tacize maruz kalmaktadır. İşyerinde yaşanan psikolojik taciz, ekonomik bakımdan yaklaşık olarak 13 milyar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Euroluk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zarara sebebiyet vermektedir.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B4D8-DB90-4F5F-86FF-93E1518749B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2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9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9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4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6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7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3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07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F9A6C9-9343-45B2-8ECE-0D5AF1C2A845}" type="datetimeFigureOut">
              <a:rPr lang="tr-TR" smtClean="0"/>
              <a:pPr/>
              <a:t>7.01.2026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96A82A-4E61-4897-9C86-3776871D203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7" y="552976"/>
            <a:ext cx="5772726" cy="3315998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999744" y="4514127"/>
            <a:ext cx="10387584" cy="13426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İşyerlerinde Psikolojik </a:t>
            </a:r>
            <a: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Taciz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Av. Ümmühan AYDOĞDU </a:t>
            </a: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YILDIZ</a:t>
            </a:r>
            <a:r>
              <a:rPr lang="tr-T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Çukurova Üniversitesi Psikolojik Tacizle (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Mobbing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) Mücadele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Kurul Üyesi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İşyerlerinde Psikolojik Tacizin Etkileri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055" y="2789617"/>
            <a:ext cx="4231200" cy="2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Clr>
                <a:schemeClr val="accent1"/>
              </a:buClr>
              <a:buFont typeface="+mj-lt"/>
              <a:buAutoNum type="arabicPeriod"/>
            </a:pPr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Mağdura </a:t>
            </a:r>
            <a:r>
              <a:rPr lang="tr-TR" sz="4500" b="1" dirty="0">
                <a:latin typeface="Times New Roman" pitchFamily="18" charset="0"/>
                <a:cs typeface="Times New Roman" pitchFamily="18" charset="0"/>
              </a:rPr>
              <a:t>olan muhtemel etkileri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WhatsApp Image 2025-12-30 at 18.48.2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792" y="1825624"/>
            <a:ext cx="7126113" cy="4480213"/>
          </a:xfrm>
        </p:spPr>
      </p:pic>
    </p:spTree>
    <p:extLst>
      <p:ext uri="{BB962C8B-B14F-4D97-AF65-F5344CB8AC3E}">
        <p14:creationId xmlns:p14="http://schemas.microsoft.com/office/powerpoint/2010/main" val="41770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317480" cy="12861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sz="4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 İşyerine </a:t>
            </a:r>
            <a:r>
              <a:rPr lang="tr-TR" sz="4500" b="1" dirty="0">
                <a:latin typeface="Times New Roman" pitchFamily="18" charset="0"/>
                <a:cs typeface="Times New Roman" pitchFamily="18" charset="0"/>
              </a:rPr>
              <a:t>olan muhtemel etkileri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19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İşyerinin genel verimliliği olumsuz etkilenir.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Çalışma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ilişkileri ve barışı bozulur, çalışan ve yöneticiler arasında uyumsuzluklar başlar. </a:t>
            </a:r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İş devamsızlıklarında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, izinlerde ve sağlık raporlarında artış görülür.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Örgütsel bağlılığın azalmasına/yok olmasına yol açar.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Yeterlilik ve tecrübe sahibi çalışanların kaybedilmesine yol açar.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Konunun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işyeri dışına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yansıması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halinde kurumun saygınlığı ve marka değeri zarar görür. </a:t>
            </a:r>
          </a:p>
        </p:txBody>
      </p:sp>
    </p:spTree>
    <p:extLst>
      <p:ext uri="{BB962C8B-B14F-4D97-AF65-F5344CB8AC3E}">
        <p14:creationId xmlns:p14="http://schemas.microsoft.com/office/powerpoint/2010/main" val="100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7239" y="139246"/>
            <a:ext cx="10661905" cy="1553586"/>
          </a:xfrm>
        </p:spPr>
        <p:txBody>
          <a:bodyPr>
            <a:normAutofit/>
          </a:bodyPr>
          <a:lstStyle/>
          <a:p>
            <a:r>
              <a:rPr lang="fi-FI" sz="4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i-FI" sz="4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4500" b="1" dirty="0">
                <a:latin typeface="Times New Roman" pitchFamily="18" charset="0"/>
                <a:cs typeface="Times New Roman" pitchFamily="18" charset="0"/>
              </a:rPr>
              <a:t>Mağdurun ailesine olan muhtemel etkileri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7239" y="2088611"/>
            <a:ext cx="7903773" cy="3617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Mağdurun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işyerinde yaşadığı sorunlar, karı-koca ve ebeveyn-çocuk ilişkilerini, hatta çocukların psikolojik gelişimlerini de olumsuz etkilemektedir. 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52" y="2621280"/>
            <a:ext cx="2807208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5423" y="286603"/>
            <a:ext cx="10160257" cy="1450757"/>
          </a:xfrm>
        </p:spPr>
        <p:txBody>
          <a:bodyPr>
            <a:normAutofit/>
          </a:bodyPr>
          <a:lstStyle/>
          <a:p>
            <a:r>
              <a:rPr lang="tr-TR" sz="4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4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4500" b="1" dirty="0">
                <a:latin typeface="Times New Roman" pitchFamily="18" charset="0"/>
                <a:cs typeface="Times New Roman" pitchFamily="18" charset="0"/>
              </a:rPr>
              <a:t>Topluma olan muhtemel etkileri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4910328"/>
            <a:ext cx="10515600" cy="13609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Toplum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içinde mutsuz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bireyler oluşur,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Mağdurun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toplumla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ilişkisi zedelenir.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30" y="1917192"/>
            <a:ext cx="5802440" cy="28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8680" y="286603"/>
            <a:ext cx="10287000" cy="1450757"/>
          </a:xfrm>
        </p:spPr>
        <p:txBody>
          <a:bodyPr>
            <a:noAutofit/>
          </a:bodyPr>
          <a:lstStyle/>
          <a:p>
            <a:r>
              <a:rPr lang="tr-TR" sz="4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4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4300" b="1" dirty="0">
                <a:latin typeface="Times New Roman" pitchFamily="18" charset="0"/>
                <a:cs typeface="Times New Roman" pitchFamily="18" charset="0"/>
              </a:rPr>
              <a:t>Ülke ekonomisine olan muhtemel etkileri </a:t>
            </a:r>
            <a:endParaRPr lang="tr-TR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8680" y="1840992"/>
            <a:ext cx="10515600" cy="487116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Orta ve uzun vadede ülke ekonomisine zarar verdiği çeşitli araştırmalarda ortaya konmuştur.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Almanya’da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yapılan bir araştırmaya göre, 1.5 milyon çalışan işyerinde psikolojik tacize maruz kalmaktadır. İşyerinde yaşanan psikolojik taciz, </a:t>
            </a:r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ekonomik bakımdan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yaklaşık olarak 13 milyar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Euro’luk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zarara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sebebiyet vermektedir. </a:t>
            </a: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Uluslararası Çalışma Örgütü (ILO)’nün 2000 yılında yayımladığı rapora göre, Almanya’da her yıl psikolojik </a:t>
            </a: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sağlık problemleri nedeniyle alınan izinler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2.2 milyon dolar maliyete neden olmaktadır.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İşyerlerinde Psikolojik Tacizin Önlenmesine Yönelik Öneriler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1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73024"/>
            <a:ext cx="10317480" cy="1164336"/>
          </a:xfrm>
        </p:spPr>
        <p:txBody>
          <a:bodyPr>
            <a:noAutofit/>
          </a:bodyPr>
          <a:lstStyle/>
          <a:p>
            <a:r>
              <a:rPr lang="tr-TR" sz="4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Bireysel </a:t>
            </a:r>
            <a:r>
              <a:rPr lang="tr-TR" sz="4500" b="1" dirty="0">
                <a:latin typeface="Times New Roman" pitchFamily="18" charset="0"/>
                <a:cs typeface="Times New Roman" pitchFamily="18" charset="0"/>
              </a:rPr>
              <a:t>mücadele önerileri </a:t>
            </a:r>
            <a:br>
              <a:rPr lang="tr-TR" sz="4500" b="1" dirty="0">
                <a:latin typeface="Times New Roman" pitchFamily="18" charset="0"/>
                <a:cs typeface="Times New Roman" pitchFamily="18" charset="0"/>
              </a:rPr>
            </a:br>
            <a:endParaRPr lang="tr-TR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77568"/>
            <a:ext cx="10515600" cy="4851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Kişi,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çatışmadan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kaçınmalı/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sakin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olmalı.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Konuyu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üst yönetime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iletmeli.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Mobbing’e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dair deliller (yazışma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not, mesaj, e-posta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 saklamalı.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Varsa tanıklar tespit edilmeli.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Tıbbi ve hukuki destek alınmalı.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Psikolojik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Tacizle (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Mobbing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) Mücadele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Kurulu’na  başvuruda bulunmalı.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Konuyu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yargıya taşımalıdır. </a:t>
            </a:r>
          </a:p>
        </p:txBody>
      </p:sp>
    </p:spTree>
    <p:extLst>
      <p:ext uri="{BB962C8B-B14F-4D97-AF65-F5344CB8AC3E}">
        <p14:creationId xmlns:p14="http://schemas.microsoft.com/office/powerpoint/2010/main" val="33657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317480" cy="1450757"/>
          </a:xfrm>
        </p:spPr>
        <p:txBody>
          <a:bodyPr>
            <a:normAutofit/>
          </a:bodyPr>
          <a:lstStyle/>
          <a:p>
            <a:r>
              <a:rPr lang="tr-TR" sz="4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4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4500" b="1" dirty="0">
                <a:latin typeface="Times New Roman" pitchFamily="18" charset="0"/>
                <a:cs typeface="Times New Roman" pitchFamily="18" charset="0"/>
              </a:rPr>
              <a:t>Kurumsal mücadele </a:t>
            </a:r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önerileri</a:t>
            </a: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97024"/>
            <a:ext cx="10866120" cy="43727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Psikolojik tacizi önleyici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politikalar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geliştirilmeli.</a:t>
            </a:r>
          </a:p>
          <a:p>
            <a:pPr marL="0" indent="0" algn="just">
              <a:buNone/>
            </a:pPr>
            <a:r>
              <a:rPr lang="tr-TR" sz="3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Şikâyetler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dikkate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alınmalı ve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adil çözüm yolları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geliştirilmeli.</a:t>
            </a:r>
          </a:p>
          <a:p>
            <a:pPr marL="0" indent="0" algn="just">
              <a:buNone/>
            </a:pPr>
            <a:r>
              <a:rPr lang="tr-TR" sz="3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İddiaların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araştırılması ve soruşturulmasında “gizliliğin korunmasına” özel hassasiyet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gösterilmeli.</a:t>
            </a:r>
          </a:p>
          <a:p>
            <a:pPr marL="0" indent="0" algn="just">
              <a:buNone/>
            </a:pPr>
            <a:r>
              <a:rPr lang="tr-TR" sz="3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Psikolojik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tacize teşebbüs eden kişiler için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caydırıcı disiplin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cezaları ve rehabilitasyon önlemleri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alınmalı.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9205" y="286603"/>
            <a:ext cx="1042647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İşyerlerinde Psikolojik Tacizin Maliyetleri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endParaRPr lang="tr-TR" dirty="0"/>
          </a:p>
        </p:txBody>
      </p:sp>
      <p:pic>
        <p:nvPicPr>
          <p:cNvPr id="4" name="3 İçerik Yer Tutucusu" descr="WhatsApp Image 2025-12-30 at 18.55.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77" y="1085088"/>
            <a:ext cx="6781712" cy="5228116"/>
          </a:xfrm>
        </p:spPr>
      </p:pic>
    </p:spTree>
    <p:extLst>
      <p:ext uri="{BB962C8B-B14F-4D97-AF65-F5344CB8AC3E}">
        <p14:creationId xmlns:p14="http://schemas.microsoft.com/office/powerpoint/2010/main" val="15393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8638" y="286603"/>
            <a:ext cx="9988026" cy="1450757"/>
          </a:xfrm>
        </p:spPr>
        <p:txBody>
          <a:bodyPr>
            <a:normAutofit/>
          </a:bodyPr>
          <a:lstStyle/>
          <a:p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Tanımı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5487" y="1613536"/>
            <a:ext cx="7661515" cy="34705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İşyerlerinde bir veya birden fazla kişi tarafından diğer kişi </a:t>
            </a:r>
            <a:r>
              <a:rPr lang="tr-TR" sz="2500" dirty="0" smtClean="0">
                <a:latin typeface="Times New Roman" pitchFamily="18" charset="0"/>
                <a:cs typeface="Times New Roman" pitchFamily="18" charset="0"/>
              </a:rPr>
              <a:t>yada kişilere 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yönelik gerçekleştirilen, belirli bir süre sistematik biçimde devam eden, yıldırma, </a:t>
            </a:r>
            <a:r>
              <a:rPr lang="tr-TR" sz="2500" dirty="0" err="1">
                <a:latin typeface="Times New Roman" pitchFamily="18" charset="0"/>
                <a:cs typeface="Times New Roman" pitchFamily="18" charset="0"/>
              </a:rPr>
              <a:t>pasifize</a:t>
            </a:r>
            <a:r>
              <a:rPr lang="tr-TR" sz="2500" dirty="0">
                <a:latin typeface="Times New Roman" pitchFamily="18" charset="0"/>
                <a:cs typeface="Times New Roman" pitchFamily="18" charset="0"/>
              </a:rPr>
              <a:t> etme veya işten uzaklaştırmayı amaçlayan; mağdur ya da mağdurların kişilik değerlerine, mesleki durumlarına, sosyal ilişkilerine veya sağlıklarına zarar veren; </a:t>
            </a: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32077" y="6003305"/>
            <a:ext cx="3860292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100" dirty="0"/>
              <a:t>İşyerlerinde Psikolojik Taciz (</a:t>
            </a:r>
            <a:r>
              <a:rPr lang="tr-TR" sz="1100" dirty="0" err="1"/>
              <a:t>Mobbing</a:t>
            </a:r>
            <a:r>
              <a:rPr lang="tr-TR" sz="1100" dirty="0"/>
              <a:t>) Bilgilendirme Rehberi. </a:t>
            </a:r>
          </a:p>
          <a:p>
            <a:r>
              <a:rPr lang="tr-TR" sz="1100" dirty="0"/>
              <a:t>T.C. Çalışma ve Sosyal Güvenlik </a:t>
            </a:r>
            <a:r>
              <a:rPr lang="tr-TR" sz="1100" dirty="0" smtClean="0"/>
              <a:t>Bakanlığı</a:t>
            </a:r>
          </a:p>
          <a:p>
            <a:r>
              <a:rPr lang="tr-TR" sz="1100" dirty="0" smtClean="0"/>
              <a:t>Çalışma </a:t>
            </a:r>
            <a:r>
              <a:rPr lang="tr-TR" sz="1100" dirty="0"/>
              <a:t>Genel Müdürlüğü İstihdam Politikaları Daire </a:t>
            </a:r>
            <a:r>
              <a:rPr lang="tr-TR" sz="1100" dirty="0" smtClean="0"/>
              <a:t>Başkanlığı. </a:t>
            </a:r>
          </a:p>
          <a:p>
            <a:r>
              <a:rPr lang="tr-TR" sz="1100" dirty="0" smtClean="0"/>
              <a:t>ISBN</a:t>
            </a:r>
            <a:r>
              <a:rPr lang="tr-TR" sz="1100" dirty="0"/>
              <a:t>: 978-975-455-285-0. 2017, Ankara 4. Baskı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77" y="170688"/>
            <a:ext cx="3860292" cy="57167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8638" y="5084064"/>
            <a:ext cx="773343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kötü niyetli, kasıtlı, olumsuz tutum ve davranışlar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bütünü.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903" y="2622631"/>
            <a:ext cx="4129393" cy="34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MEVZUAT</a:t>
            </a:r>
            <a:endParaRPr lang="tr-TR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50766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Mart 2025 tarihli, 32833 sayılı Resmi Gazetede yayımlanan “İş Yerlerinde Psikolojik Tacizin (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Mobbing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) Önlenmesi” konulu 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enelge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Çukurova Üniversitesi Psikolojik Tacizle (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Mobbing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Mücadele Kurulu Yönergesi </a:t>
            </a:r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46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Vakalar</a:t>
            </a:r>
            <a:endParaRPr lang="tr-TR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490"/>
          </a:xfrm>
        </p:spPr>
        <p:txBody>
          <a:bodyPr>
            <a:normAutofit/>
          </a:bodyPr>
          <a:lstStyle/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 evli bir kadın olan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Kişisi);</a:t>
            </a: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İstanbul’da aralıksız bir şekilde avukat olarak çalıştığı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işyerinde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ilerleyen zamanda; Adana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farklı illerde kısa sürelerle 9 ay boyunca ve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toplamda 30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 yer değiştirmek suretiyle görevlendirildiği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anlaşılan ilgilinin,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tacize uğradığını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iddiası.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835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49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 evli bir kadın olan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Kişisi);</a:t>
            </a: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İstanbul’da aralıksız bir şekilde avukat olarak çalıştığı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işyerinde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ilerleyen zamanda; Adana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farklı illerde kısa sürelerle 9 ay boyunca ve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toplamda 30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 yer değiştirmek suretiyle görevlendirildiği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anlaşılan ilgilinin,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tacize uğradığını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iddiası.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Avukatın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 kaldığı bu durum, psikolojik taciz mahiyetinde olup, bu yolla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avukatın (X Kişisi)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istifa ya da emekliliği tercih etmesi sağlanarak, işyerinden ayrılması amaçlanmaktadır.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918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84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 evli bir kadın olan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Kişisi);</a:t>
            </a: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İstanbul’da aralıksız bir şekilde avukat olarak çalıştığı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işyerinde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ilerleyen zamanda; Adana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farklı illerde kısa sürelerle 9 ay boyunca ve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toplamda 30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 yer değiştirmek suretiyle görevlendirildiği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anlaşılan ilgilinin,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tacize uğradığını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iddiası.</a:t>
            </a:r>
          </a:p>
          <a:p>
            <a:pPr algn="just"/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Avukatın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 kaldığı bu durum, psikolojik taciz mahiyetinde olup, bu yolla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avukatın (X Kişisi)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istifa ya da emekliliği tercih etmesi sağlanarak, işyerinden ayrılması amaçlanmaktadır.</a:t>
            </a:r>
          </a:p>
          <a:p>
            <a:pPr algn="just"/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Sonuç: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sikolojik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taciz olgusunun somut olayda gerçekleştiğinin kabulü gerekmektedir.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063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temsilcisi olarak 22.07.2010 tarihinde işe başladığını,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sürekli hakarete maruz kalması sebebiyle 08.10.2012 tarihinde işten ayrılacağına dair dilekçe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verdiği ve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16.11.2012 tarihi itibariyle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 ile ilişiğinin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kesildiği,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tacize uğradığı iddiası.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201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temsilcisi olarak 22.07.2010 tarihinde işe başladığını,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sürekli hakarete maruz kalması sebebiyle 08.10.2012 tarihinde işten ayrılacağına dair dilekçe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verdiği ve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16.11.2012 tarihi itibariyle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 ile ilişiğinin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kesildiği,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tacize uğradığı iddiası.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Tanık beyanları ve dosya kapsamı değerlendirilir. İddialar soyut niteliktedir.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bahsedilen olay,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niteliklerine uygun boyutta değildir.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17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VAKA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atış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temsilcisi olarak 22.07.2010 tarihinde işe başladığını,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sürekli hakarete maruz kalması sebebiyle 08.10.2012 tarihinde işten ayrılacağına dair dilekçe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verdiği ve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16.11.2012 tarihi itibariyle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işyeri ile ilişiğinin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kesildiği,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tacize uğradığı iddiası.</a:t>
            </a: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Tanık beyanları ve dosya kapsamı değerlendirilir. İddialar soyut niteliktedir.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bahsedilen olay,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niteliklerine uygun boyutta değildir.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İlgili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iddiasını ispatlayamamıştır.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962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10459" y="2967335"/>
            <a:ext cx="9371091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İLGİNİZ İÇİN TEŞEKKÜRLER</a:t>
            </a:r>
          </a:p>
          <a:p>
            <a:pPr algn="ctr"/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Unsurları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9011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İşyerinde gerçekleşmeli.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Üstler tarafından astlarına /astları tarafından üstlerine /eşitler arasında.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Sistemli bir şekilde.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Süreklilik kazanmış bir sıklıkla tekrarlanmalı.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Kasıtlı yapılmalı.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Yıldırma /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pasifize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etme / işten uzaklaştırma amacında olmalı.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Mağdurun kişiliğinde / mesleki durumunda / sağlığında zarar ortaya çıkmalı.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Kişiye yönelik olumsuz tutum ve davranışlar gizli / açık olabilir</a:t>
            </a:r>
            <a:r>
              <a:rPr lang="tr-TR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Psikolojik Taciz Olmayan Durumlar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065190"/>
            <a:ext cx="10058400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Fiziksel şiddet,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cinsel taciz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ve/veya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hakaret niteliğindeki davranışlar, </a:t>
            </a:r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Geçici (arızi),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tek seferlik ya da birden çok tekrarlansa bile strese ve doğal iş yoğunluğuna bağlanabilecek süreklilik arz etmeyen olumsuz tutum, davranış, tartışma ve çekişmeler, </a:t>
            </a:r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İşyeri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dışında gerçekleşen tutum ve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davranışlar.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125" y="365126"/>
            <a:ext cx="10791645" cy="1402714"/>
          </a:xfrm>
        </p:spPr>
        <p:txBody>
          <a:bodyPr>
            <a:noAutofit/>
          </a:bodyPr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İşyerlerinde Psikolojik Tacizle Benzerlik Gösteren Kavram Ve Durumlar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5170" y="2445301"/>
            <a:ext cx="10515600" cy="260517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İşyerinde çatışma.</a:t>
            </a:r>
          </a:p>
          <a:p>
            <a:pPr marL="514350" indent="-514350" algn="just">
              <a:buAutoNum type="arabicPeriod" startAt="2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İşyerinde şiddet.</a:t>
            </a:r>
          </a:p>
          <a:p>
            <a:pPr marL="514350" indent="-514350" algn="just">
              <a:buAutoNum type="arabicPeriod" startAt="2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İşyerinde kabalık.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İşyerinde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cinsel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taciz.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" y="244302"/>
            <a:ext cx="10058400" cy="1249589"/>
          </a:xfrm>
        </p:spPr>
        <p:txBody>
          <a:bodyPr>
            <a:noAutofit/>
          </a:bodyPr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İşyerlerinde Psikolojik Taciz Türleri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544" y="1906438"/>
            <a:ext cx="10515600" cy="44598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Dikey (Hiyerarşik) Psikolojik Taciz</a:t>
            </a:r>
            <a:r>
              <a:rPr lang="tr-TR" b="1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tr-TR" sz="3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tr-TR" sz="3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Yatay (Eşitler Arası) Psikolojik Taciz</a:t>
            </a:r>
          </a:p>
          <a:p>
            <a:pPr marL="0" indent="0">
              <a:buNone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5" y="2450463"/>
            <a:ext cx="5623560" cy="177086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47" y="4823245"/>
            <a:ext cx="5762625" cy="15430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91" y="5425405"/>
            <a:ext cx="388348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659" y="286603"/>
            <a:ext cx="10624021" cy="1450757"/>
          </a:xfrm>
        </p:spPr>
        <p:txBody>
          <a:bodyPr>
            <a:normAutofit/>
          </a:bodyPr>
          <a:lstStyle/>
          <a:p>
            <a:pPr algn="ctr"/>
            <a:r>
              <a:rPr lang="tr-TR" b="1" i="1" dirty="0" smtClean="0"/>
              <a:t> </a:t>
            </a:r>
            <a:r>
              <a:rPr lang="tr-TR" sz="4500" b="1" dirty="0" smtClean="0">
                <a:latin typeface="Times New Roman" panose="02020603050405020304" pitchFamily="18" charset="0"/>
                <a:cs typeface="Times New Roman" pitchFamily="18" charset="0"/>
              </a:rPr>
              <a:t>İşyerlerinde Psikolojik Taciz Davranışları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659" y="2011631"/>
            <a:ext cx="7466293" cy="397722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Kişinin Kendini Göstermesini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İletişimini Olumsuz Etkilemek.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Kişinin Sosyal İlişkilerine Saldırılar.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Kişinin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İtibarına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Saldırılar.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Kişinin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Yaşam Kalitesi ve Mesleki Durumuna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Saldırılar.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Kişinin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Sağlığına Dokunan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Saldırılar.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159" y="2145792"/>
            <a:ext cx="3177452" cy="38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992" y="11591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İşyerlerinde Psikolojik Taciz Süreci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43200" y="2320506"/>
            <a:ext cx="4754880" cy="3856456"/>
          </a:xfrm>
        </p:spPr>
        <p:txBody>
          <a:bodyPr>
            <a:normAutofit lnSpcReduction="10000"/>
          </a:bodyPr>
          <a:lstStyle/>
          <a:p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Kritik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olaylar </a:t>
            </a:r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Bireyi damgalama </a:t>
            </a:r>
          </a:p>
          <a:p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Yönetimin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devreye girmesi </a:t>
            </a:r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 İşten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ayrılma </a:t>
            </a:r>
          </a:p>
        </p:txBody>
      </p:sp>
      <p:sp>
        <p:nvSpPr>
          <p:cNvPr id="4" name="Aşağı Ok 3"/>
          <p:cNvSpPr/>
          <p:nvPr/>
        </p:nvSpPr>
        <p:spPr>
          <a:xfrm>
            <a:off x="3925824" y="2909306"/>
            <a:ext cx="390144" cy="41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21" y="3991935"/>
            <a:ext cx="445047" cy="5135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20" y="4995263"/>
            <a:ext cx="445047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317480" cy="1450757"/>
          </a:xfrm>
        </p:spPr>
        <p:txBody>
          <a:bodyPr>
            <a:noAutofit/>
          </a:bodyPr>
          <a:lstStyle/>
          <a:p>
            <a:pPr algn="ctr"/>
            <a:r>
              <a:rPr lang="tr-TR" sz="4500" b="1" dirty="0" smtClean="0">
                <a:latin typeface="Times New Roman" pitchFamily="18" charset="0"/>
                <a:cs typeface="Times New Roman" pitchFamily="18" charset="0"/>
              </a:rPr>
              <a:t>İşyerlerinde Uygulanan Psikolojik Tacizin Tarafları </a:t>
            </a:r>
            <a:endParaRPr lang="tr-TR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22429"/>
            <a:ext cx="10515600" cy="355453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Psikolojik </a:t>
            </a: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taciz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mağdurları.</a:t>
            </a:r>
          </a:p>
          <a:p>
            <a:pPr marL="514350" indent="-514350" algn="just">
              <a:buAutoNum type="arabicPeriod"/>
            </a:pP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Psikolojik taciz uygulayıcıları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(zorba).</a:t>
            </a:r>
          </a:p>
          <a:p>
            <a:pPr marL="514350" indent="-514350" algn="just">
              <a:buAutoNum type="arabicPeriod"/>
            </a:pPr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Psikolojik taciz 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izleyicileri.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581</TotalTime>
  <Words>1252</Words>
  <Application>Microsoft Office PowerPoint</Application>
  <PresentationFormat>Geniş ekran</PresentationFormat>
  <Paragraphs>141</Paragraphs>
  <Slides>29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Geçmişe bakış</vt:lpstr>
      <vt:lpstr>İşyerlerinde Psikolojik Taciz Av. Ümmühan AYDOĞDU YILDIZ Çukurova Üniversitesi Psikolojik Tacizle (Mobbing) Mücadele Kurul Üyesi</vt:lpstr>
      <vt:lpstr>Tanımı</vt:lpstr>
      <vt:lpstr>Unsurları </vt:lpstr>
      <vt:lpstr>Psikolojik Taciz Olmayan Durumlar</vt:lpstr>
      <vt:lpstr>İşyerlerinde Psikolojik Tacizle Benzerlik Gösteren Kavram Ve Durumlar</vt:lpstr>
      <vt:lpstr>İşyerlerinde Psikolojik Taciz Türleri</vt:lpstr>
      <vt:lpstr> İşyerlerinde Psikolojik Taciz Davranışları</vt:lpstr>
      <vt:lpstr>İşyerlerinde Psikolojik Taciz Süreci</vt:lpstr>
      <vt:lpstr>İşyerlerinde Uygulanan Psikolojik Tacizin Tarafları </vt:lpstr>
      <vt:lpstr>İşyerlerinde Psikolojik Tacizin Etkileri</vt:lpstr>
      <vt:lpstr>Mağdura olan muhtemel etkileri </vt:lpstr>
      <vt:lpstr>2. İşyerine olan muhtemel etkileri </vt:lpstr>
      <vt:lpstr>3. Mağdurun ailesine olan muhtemel etkileri </vt:lpstr>
      <vt:lpstr>4. Topluma olan muhtemel etkileri </vt:lpstr>
      <vt:lpstr>5. Ülke ekonomisine olan muhtemel etkileri </vt:lpstr>
      <vt:lpstr>İşyerlerinde Psikolojik Tacizin Önlenmesine Yönelik Öneriler</vt:lpstr>
      <vt:lpstr>1. Bireysel mücadele önerileri  </vt:lpstr>
      <vt:lpstr>2. Kurumsal mücadele önerileri  </vt:lpstr>
      <vt:lpstr>İşyerlerinde Psikolojik Tacizin Maliyetleri </vt:lpstr>
      <vt:lpstr>                             MEVZUAT</vt:lpstr>
      <vt:lpstr>MEVZUAT</vt:lpstr>
      <vt:lpstr>Örnek Vakalar</vt:lpstr>
      <vt:lpstr>VAKA 1</vt:lpstr>
      <vt:lpstr>VAKA 1</vt:lpstr>
      <vt:lpstr>VAKA 1</vt:lpstr>
      <vt:lpstr>VAKA 2</vt:lpstr>
      <vt:lpstr>VAKA 2</vt:lpstr>
      <vt:lpstr>VAKA 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İşyerlerinde Psikolojik Taciz(Mobbing)</dc:title>
  <dc:creator>Ümmihan</dc:creator>
  <cp:lastModifiedBy>Ümmihan</cp:lastModifiedBy>
  <cp:revision>94</cp:revision>
  <dcterms:created xsi:type="dcterms:W3CDTF">2025-12-29T11:28:22Z</dcterms:created>
  <dcterms:modified xsi:type="dcterms:W3CDTF">2026-01-07T18:01:07Z</dcterms:modified>
</cp:coreProperties>
</file>