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80" r:id="rId1"/>
  </p:sldMasterIdLst>
  <p:notesMasterIdLst>
    <p:notesMasterId r:id="rId103"/>
  </p:notesMasterIdLst>
  <p:sldIdLst>
    <p:sldId id="492" r:id="rId2"/>
    <p:sldId id="813" r:id="rId3"/>
    <p:sldId id="848" r:id="rId4"/>
    <p:sldId id="851" r:id="rId5"/>
    <p:sldId id="852" r:id="rId6"/>
    <p:sldId id="853" r:id="rId7"/>
    <p:sldId id="854" r:id="rId8"/>
    <p:sldId id="855" r:id="rId9"/>
    <p:sldId id="944" r:id="rId10"/>
    <p:sldId id="856" r:id="rId11"/>
    <p:sldId id="857" r:id="rId12"/>
    <p:sldId id="858" r:id="rId13"/>
    <p:sldId id="860" r:id="rId14"/>
    <p:sldId id="943" r:id="rId15"/>
    <p:sldId id="863" r:id="rId16"/>
    <p:sldId id="862" r:id="rId17"/>
    <p:sldId id="945" r:id="rId18"/>
    <p:sldId id="865" r:id="rId19"/>
    <p:sldId id="864" r:id="rId20"/>
    <p:sldId id="866" r:id="rId21"/>
    <p:sldId id="867" r:id="rId22"/>
    <p:sldId id="869" r:id="rId23"/>
    <p:sldId id="870" r:id="rId24"/>
    <p:sldId id="871" r:id="rId25"/>
    <p:sldId id="873" r:id="rId26"/>
    <p:sldId id="872" r:id="rId27"/>
    <p:sldId id="946" r:id="rId28"/>
    <p:sldId id="874" r:id="rId29"/>
    <p:sldId id="875" r:id="rId30"/>
    <p:sldId id="876" r:id="rId31"/>
    <p:sldId id="947" r:id="rId32"/>
    <p:sldId id="877" r:id="rId33"/>
    <p:sldId id="878" r:id="rId34"/>
    <p:sldId id="880" r:id="rId35"/>
    <p:sldId id="948" r:id="rId36"/>
    <p:sldId id="879" r:id="rId37"/>
    <p:sldId id="881" r:id="rId38"/>
    <p:sldId id="949" r:id="rId39"/>
    <p:sldId id="882" r:id="rId40"/>
    <p:sldId id="883" r:id="rId41"/>
    <p:sldId id="894" r:id="rId42"/>
    <p:sldId id="895" r:id="rId43"/>
    <p:sldId id="950" r:id="rId44"/>
    <p:sldId id="884" r:id="rId45"/>
    <p:sldId id="885" r:id="rId46"/>
    <p:sldId id="886" r:id="rId47"/>
    <p:sldId id="887" r:id="rId48"/>
    <p:sldId id="897" r:id="rId49"/>
    <p:sldId id="902" r:id="rId50"/>
    <p:sldId id="888" r:id="rId51"/>
    <p:sldId id="889" r:id="rId52"/>
    <p:sldId id="898" r:id="rId53"/>
    <p:sldId id="903" r:id="rId54"/>
    <p:sldId id="890" r:id="rId55"/>
    <p:sldId id="904" r:id="rId56"/>
    <p:sldId id="905" r:id="rId57"/>
    <p:sldId id="891" r:id="rId58"/>
    <p:sldId id="892" r:id="rId59"/>
    <p:sldId id="901" r:id="rId60"/>
    <p:sldId id="951" r:id="rId61"/>
    <p:sldId id="906" r:id="rId62"/>
    <p:sldId id="911" r:id="rId63"/>
    <p:sldId id="912" r:id="rId64"/>
    <p:sldId id="907" r:id="rId65"/>
    <p:sldId id="908" r:id="rId66"/>
    <p:sldId id="913" r:id="rId67"/>
    <p:sldId id="952" r:id="rId68"/>
    <p:sldId id="909" r:id="rId69"/>
    <p:sldId id="914" r:id="rId70"/>
    <p:sldId id="910" r:id="rId71"/>
    <p:sldId id="915" r:id="rId72"/>
    <p:sldId id="916" r:id="rId73"/>
    <p:sldId id="917" r:id="rId74"/>
    <p:sldId id="918" r:id="rId75"/>
    <p:sldId id="922" r:id="rId76"/>
    <p:sldId id="919" r:id="rId77"/>
    <p:sldId id="920" r:id="rId78"/>
    <p:sldId id="921" r:id="rId79"/>
    <p:sldId id="953" r:id="rId80"/>
    <p:sldId id="923" r:id="rId81"/>
    <p:sldId id="924" r:id="rId82"/>
    <p:sldId id="925" r:id="rId83"/>
    <p:sldId id="954" r:id="rId84"/>
    <p:sldId id="926" r:id="rId85"/>
    <p:sldId id="927" r:id="rId86"/>
    <p:sldId id="930" r:id="rId87"/>
    <p:sldId id="931" r:id="rId88"/>
    <p:sldId id="929" r:id="rId89"/>
    <p:sldId id="955" r:id="rId90"/>
    <p:sldId id="939" r:id="rId91"/>
    <p:sldId id="940" r:id="rId92"/>
    <p:sldId id="941" r:id="rId93"/>
    <p:sldId id="942" r:id="rId94"/>
    <p:sldId id="956" r:id="rId95"/>
    <p:sldId id="932" r:id="rId96"/>
    <p:sldId id="933" r:id="rId97"/>
    <p:sldId id="937" r:id="rId98"/>
    <p:sldId id="938" r:id="rId99"/>
    <p:sldId id="934" r:id="rId100"/>
    <p:sldId id="935" r:id="rId101"/>
    <p:sldId id="936" r:id="rId102"/>
  </p:sldIdLst>
  <p:sldSz cx="12192000" cy="6858000"/>
  <p:notesSz cx="6799263" cy="9929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1C"/>
    <a:srgbClr val="0000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Koyu Stil 1 - Vurgu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Koyu Stil 2 - Vurgu 1/Vurgu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Koyu Stil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65" autoAdjust="0"/>
    <p:restoredTop sz="95266" autoAdjust="0"/>
  </p:normalViewPr>
  <p:slideViewPr>
    <p:cSldViewPr snapToGrid="0">
      <p:cViewPr varScale="1">
        <p:scale>
          <a:sx n="67" d="100"/>
          <a:sy n="67" d="100"/>
        </p:scale>
        <p:origin x="692" y="56"/>
      </p:cViewPr>
      <p:guideLst>
        <p:guide orient="horz" pos="2160"/>
        <p:guide pos="3840"/>
      </p:guideLst>
    </p:cSldViewPr>
  </p:slideViewPr>
  <p:notesTextViewPr>
    <p:cViewPr>
      <p:scale>
        <a:sx n="3" d="2"/>
        <a:sy n="3" d="2"/>
      </p:scale>
      <p:origin x="0" y="0"/>
    </p:cViewPr>
  </p:notesTextViewPr>
  <p:sorterViewPr>
    <p:cViewPr>
      <p:scale>
        <a:sx n="87" d="100"/>
        <a:sy n="87" d="100"/>
      </p:scale>
      <p:origin x="0" y="-5544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F580F72D-EE70-4A61-ABD0-403E857E5658}" type="datetimeFigureOut">
              <a:rPr lang="tr-TR" smtClean="0"/>
              <a:t>05.11.2025</a:t>
            </a:fld>
            <a:endParaRPr lang="tr-TR"/>
          </a:p>
        </p:txBody>
      </p:sp>
      <p:sp>
        <p:nvSpPr>
          <p:cNvPr id="4" name="Slayt Görüntüsü Yer Tutucusu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B1225CEB-14A9-4A2C-BB78-500E1982D1B6}" type="slidenum">
              <a:rPr lang="tr-TR" smtClean="0"/>
              <a:t>‹#›</a:t>
            </a:fld>
            <a:endParaRPr lang="tr-TR"/>
          </a:p>
        </p:txBody>
      </p:sp>
    </p:spTree>
    <p:extLst>
      <p:ext uri="{BB962C8B-B14F-4D97-AF65-F5344CB8AC3E}">
        <p14:creationId xmlns:p14="http://schemas.microsoft.com/office/powerpoint/2010/main" val="3906102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1225CEB-14A9-4A2C-BB78-500E1982D1B6}" type="slidenum">
              <a:rPr lang="tr-TR" smtClean="0"/>
              <a:t>2</a:t>
            </a:fld>
            <a:endParaRPr lang="tr-TR"/>
          </a:p>
        </p:txBody>
      </p:sp>
    </p:spTree>
    <p:extLst>
      <p:ext uri="{BB962C8B-B14F-4D97-AF65-F5344CB8AC3E}">
        <p14:creationId xmlns:p14="http://schemas.microsoft.com/office/powerpoint/2010/main" val="347346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1225CEB-14A9-4A2C-BB78-500E1982D1B6}" type="slidenum">
              <a:rPr lang="tr-TR" smtClean="0"/>
              <a:t>18</a:t>
            </a:fld>
            <a:endParaRPr lang="tr-TR"/>
          </a:p>
        </p:txBody>
      </p:sp>
    </p:spTree>
    <p:extLst>
      <p:ext uri="{BB962C8B-B14F-4D97-AF65-F5344CB8AC3E}">
        <p14:creationId xmlns:p14="http://schemas.microsoft.com/office/powerpoint/2010/main" val="3939737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1225CEB-14A9-4A2C-BB78-500E1982D1B6}" type="slidenum">
              <a:rPr lang="tr-TR" smtClean="0"/>
              <a:t>89</a:t>
            </a:fld>
            <a:endParaRPr lang="tr-TR"/>
          </a:p>
        </p:txBody>
      </p:sp>
    </p:spTree>
    <p:extLst>
      <p:ext uri="{BB962C8B-B14F-4D97-AF65-F5344CB8AC3E}">
        <p14:creationId xmlns:p14="http://schemas.microsoft.com/office/powerpoint/2010/main" val="3795712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1225CEB-14A9-4A2C-BB78-500E1982D1B6}" type="slidenum">
              <a:rPr lang="tr-TR" smtClean="0"/>
              <a:t>94</a:t>
            </a:fld>
            <a:endParaRPr lang="tr-TR"/>
          </a:p>
        </p:txBody>
      </p:sp>
    </p:spTree>
    <p:extLst>
      <p:ext uri="{BB962C8B-B14F-4D97-AF65-F5344CB8AC3E}">
        <p14:creationId xmlns:p14="http://schemas.microsoft.com/office/powerpoint/2010/main" val="4190241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3080966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414325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7009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2233449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07264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3238182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29850270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653693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3577282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D31686-1E1B-4F99-8B5E-4126A4896288}" type="datetimeFigureOut">
              <a:rPr lang="tr-TR" smtClean="0"/>
              <a:t>05.11.2025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418006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5D31686-1E1B-4F99-8B5E-4126A4896288}" type="datetimeFigureOut">
              <a:rPr lang="tr-TR" smtClean="0"/>
              <a:t>05.11.2025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905191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5D31686-1E1B-4F99-8B5E-4126A4896288}" type="datetimeFigureOut">
              <a:rPr lang="tr-TR" smtClean="0"/>
              <a:t>05.11.2025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81295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5D31686-1E1B-4F99-8B5E-4126A4896288}" type="datetimeFigureOut">
              <a:rPr lang="tr-TR" smtClean="0"/>
              <a:t>05.11.2025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794930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31686-1E1B-4F99-8B5E-4126A4896288}" type="datetimeFigureOut">
              <a:rPr lang="tr-TR" smtClean="0"/>
              <a:t>05.11.2025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1090756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5D31686-1E1B-4F99-8B5E-4126A4896288}" type="datetimeFigureOut">
              <a:rPr lang="tr-TR" smtClean="0"/>
              <a:t>05.11.2025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892829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5D31686-1E1B-4F99-8B5E-4126A4896288}" type="datetimeFigureOut">
              <a:rPr lang="tr-TR" smtClean="0"/>
              <a:t>05.11.2025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A37D6FF-16A1-405C-B95C-9240DE7688C9}" type="slidenum">
              <a:rPr lang="tr-TR" smtClean="0"/>
              <a:t>‹#›</a:t>
            </a:fld>
            <a:endParaRPr lang="tr-TR"/>
          </a:p>
        </p:txBody>
      </p:sp>
    </p:spTree>
    <p:extLst>
      <p:ext uri="{BB962C8B-B14F-4D97-AF65-F5344CB8AC3E}">
        <p14:creationId xmlns:p14="http://schemas.microsoft.com/office/powerpoint/2010/main" val="3488309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5D31686-1E1B-4F99-8B5E-4126A4896288}" type="datetimeFigureOut">
              <a:rPr lang="tr-TR" smtClean="0"/>
              <a:t>05.11.2025</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A37D6FF-16A1-405C-B95C-9240DE7688C9}" type="slidenum">
              <a:rPr lang="tr-TR" smtClean="0"/>
              <a:t>‹#›</a:t>
            </a:fld>
            <a:endParaRPr lang="tr-TR"/>
          </a:p>
        </p:txBody>
      </p:sp>
    </p:spTree>
    <p:extLst>
      <p:ext uri="{BB962C8B-B14F-4D97-AF65-F5344CB8AC3E}">
        <p14:creationId xmlns:p14="http://schemas.microsoft.com/office/powerpoint/2010/main" val="2775049397"/>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 id="2147483893" r:id="rId13"/>
    <p:sldLayoutId id="2147483894" r:id="rId14"/>
    <p:sldLayoutId id="2147483895" r:id="rId15"/>
    <p:sldLayoutId id="214748389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95315" y="375914"/>
            <a:ext cx="1801370" cy="1801370"/>
          </a:xfrm>
          <a:prstGeom prst="rect">
            <a:avLst/>
          </a:prstGeom>
        </p:spPr>
      </p:pic>
      <p:sp>
        <p:nvSpPr>
          <p:cNvPr id="6" name="3 Başlık"/>
          <p:cNvSpPr txBox="1">
            <a:spLocks/>
          </p:cNvSpPr>
          <p:nvPr/>
        </p:nvSpPr>
        <p:spPr>
          <a:xfrm>
            <a:off x="1409700" y="2364412"/>
            <a:ext cx="8762999" cy="32839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spcBef>
                <a:spcPts val="600"/>
              </a:spcBef>
              <a:spcAft>
                <a:spcPts val="600"/>
              </a:spcAft>
            </a:pPr>
            <a:endParaRPr lang="tr-TR"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lnSpc>
                <a:spcPct val="150000"/>
              </a:lnSpc>
              <a:spcBef>
                <a:spcPts val="600"/>
              </a:spcBef>
              <a:spcAft>
                <a:spcPts val="600"/>
              </a:spcAft>
            </a:pPr>
            <a:endParaRPr lang="tr-TR" sz="36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lnSpc>
                <a:spcPct val="150000"/>
              </a:lnSpc>
              <a:spcBef>
                <a:spcPts val="600"/>
              </a:spcBef>
              <a:spcAft>
                <a:spcPts val="600"/>
              </a:spcAft>
            </a:pPr>
            <a:r>
              <a:rPr lang="tr-TR" b="1" dirty="0" smtClean="0">
                <a:solidFill>
                  <a:schemeClr val="accent6">
                    <a:lumMod val="50000"/>
                  </a:schemeClr>
                </a:solidFill>
                <a:effectLst>
                  <a:outerShdw blurRad="38100" dist="38100" dir="2700000" algn="tl">
                    <a:srgbClr val="000000">
                      <a:alpha val="43137"/>
                    </a:srgbClr>
                  </a:outerShdw>
                </a:effectLst>
                <a:cs typeface="Arial" panose="020B0604020202020204" pitchFamily="34" charset="0"/>
              </a:rPr>
              <a:t>5018 SAYILI KAMU MALİ YÖNETİMİ VE KONTROL KANUNU SUNUMU</a:t>
            </a:r>
            <a:endParaRPr lang="tr-TR" b="1" dirty="0">
              <a:solidFill>
                <a:schemeClr val="accent6">
                  <a:lumMod val="50000"/>
                </a:schemeClr>
              </a:solidFill>
              <a:effectLst>
                <a:outerShdw blurRad="38100" dist="38100" dir="2700000" algn="tl">
                  <a:srgbClr val="000000">
                    <a:alpha val="43137"/>
                  </a:srgbClr>
                </a:outerShdw>
              </a:effectLst>
              <a:cs typeface="Arial" panose="020B0604020202020204" pitchFamily="34" charset="0"/>
            </a:endParaRPr>
          </a:p>
          <a:p>
            <a:pPr algn="ctr">
              <a:lnSpc>
                <a:spcPct val="150000"/>
              </a:lnSpc>
              <a:spcBef>
                <a:spcPts val="600"/>
              </a:spcBef>
              <a:spcAft>
                <a:spcPts val="600"/>
              </a:spcAft>
            </a:pPr>
            <a:r>
              <a:rPr lang="tr-TR" sz="3600" b="1" dirty="0">
                <a:solidFill>
                  <a:srgbClr val="C00000"/>
                </a:solidFill>
              </a:rPr>
              <a:t/>
            </a:r>
            <a:br>
              <a:rPr lang="tr-TR" sz="3600" b="1" dirty="0">
                <a:solidFill>
                  <a:srgbClr val="C00000"/>
                </a:solidFill>
              </a:rPr>
            </a:br>
            <a:endParaRPr lang="tr-TR" sz="3600" b="1" dirty="0">
              <a:solidFill>
                <a:srgbClr val="C00000"/>
              </a:solidFill>
            </a:endParaRPr>
          </a:p>
        </p:txBody>
      </p:sp>
    </p:spTree>
    <p:extLst>
      <p:ext uri="{BB962C8B-B14F-4D97-AF65-F5344CB8AC3E}">
        <p14:creationId xmlns:p14="http://schemas.microsoft.com/office/powerpoint/2010/main" val="23492315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727563"/>
          </a:xfrm>
        </p:spPr>
        <p:txBody>
          <a:bodyPr>
            <a:normAutofit fontScale="90000"/>
          </a:bodyPr>
          <a:lstStyle/>
          <a:p>
            <a:pPr algn="ctr"/>
            <a:r>
              <a:rPr lang="tr-TR" sz="3100" b="1" dirty="0">
                <a:solidFill>
                  <a:schemeClr val="accent2">
                    <a:lumMod val="50000"/>
                  </a:schemeClr>
                </a:solidFill>
              </a:rPr>
              <a:t>Genel </a:t>
            </a:r>
            <a:r>
              <a:rPr lang="tr-TR" sz="3100" b="1" dirty="0" smtClean="0">
                <a:solidFill>
                  <a:schemeClr val="accent2">
                    <a:lumMod val="50000"/>
                  </a:schemeClr>
                </a:solidFill>
              </a:rPr>
              <a:t>Hükümler</a:t>
            </a:r>
            <a:r>
              <a:rPr lang="tr-TR" b="1" dirty="0" smtClean="0">
                <a:solidFill>
                  <a:schemeClr val="accent2">
                    <a:lumMod val="50000"/>
                  </a:schemeClr>
                </a:solidFill>
              </a:rPr>
              <a:t>/ </a:t>
            </a:r>
            <a:r>
              <a:rPr lang="tr-TR" sz="2700" b="1" dirty="0" smtClean="0">
                <a:solidFill>
                  <a:schemeClr val="accent2">
                    <a:lumMod val="50000"/>
                  </a:schemeClr>
                </a:solidFill>
              </a:rPr>
              <a:t>Kamu Kaynağının Kullanılmasının Genel Esasları</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228725"/>
            <a:ext cx="11096625" cy="4812638"/>
          </a:xfrm>
        </p:spPr>
        <p:txBody>
          <a:bodyPr>
            <a:normAutofit lnSpcReduction="10000"/>
          </a:bodyPr>
          <a:lstStyle/>
          <a:p>
            <a:pPr marL="0" indent="0" algn="just">
              <a:buNone/>
            </a:pPr>
            <a:r>
              <a:rPr lang="tr-TR" sz="2400" b="1" dirty="0"/>
              <a:t>	</a:t>
            </a:r>
            <a:r>
              <a:rPr lang="tr-TR" sz="2400" b="1" dirty="0">
                <a:solidFill>
                  <a:srgbClr val="C00000"/>
                </a:solidFill>
              </a:rPr>
              <a:t>Malî saydamlık </a:t>
            </a:r>
            <a:endParaRPr lang="tr-TR" sz="2400" dirty="0">
              <a:solidFill>
                <a:srgbClr val="C00000"/>
              </a:solidFill>
            </a:endParaRPr>
          </a:p>
          <a:p>
            <a:pPr marL="0" indent="0" algn="just">
              <a:buNone/>
            </a:pPr>
            <a:r>
              <a:rPr lang="tr-TR" sz="2400" dirty="0" smtClean="0"/>
              <a:t>	a</a:t>
            </a:r>
            <a:r>
              <a:rPr lang="tr-TR" sz="2400" dirty="0"/>
              <a:t>) Görev, yetki ve sorumlulukların açık olarak tanımlanması, </a:t>
            </a:r>
          </a:p>
          <a:p>
            <a:pPr marL="0" indent="0" algn="just">
              <a:buNone/>
            </a:pPr>
            <a:r>
              <a:rPr lang="tr-TR" sz="2400" dirty="0" smtClean="0"/>
              <a:t>	b</a:t>
            </a:r>
            <a:r>
              <a:rPr lang="tr-TR" sz="2400" dirty="0"/>
              <a:t>) Hükümet politikaları, kalkınma planları, yıllık programlar, stratejik </a:t>
            </a:r>
            <a:r>
              <a:rPr lang="tr-TR" sz="2400" dirty="0" smtClean="0"/>
              <a:t>	planlar </a:t>
            </a:r>
            <a:r>
              <a:rPr lang="tr-TR" sz="2400" dirty="0"/>
              <a:t>ile bütçelerin hazırlanması, yetkili organlarda görüşülmesi, </a:t>
            </a:r>
            <a:r>
              <a:rPr lang="tr-TR" sz="2400" dirty="0" smtClean="0"/>
              <a:t>	uygulanması </a:t>
            </a:r>
            <a:r>
              <a:rPr lang="tr-TR" sz="2400" dirty="0"/>
              <a:t>ve uygulama sonuçları ile raporların kamuoyuna açık ve </a:t>
            </a:r>
            <a:r>
              <a:rPr lang="tr-TR" sz="2400" dirty="0" smtClean="0"/>
              <a:t>	ulaşılabilir </a:t>
            </a:r>
            <a:r>
              <a:rPr lang="tr-TR" sz="2400" dirty="0"/>
              <a:t>olması, </a:t>
            </a:r>
          </a:p>
          <a:p>
            <a:pPr marL="0" indent="0" algn="just">
              <a:buNone/>
            </a:pPr>
            <a:r>
              <a:rPr lang="tr-TR" sz="2400" dirty="0" smtClean="0"/>
              <a:t>	c</a:t>
            </a:r>
            <a:r>
              <a:rPr lang="tr-TR" sz="2400" dirty="0"/>
              <a:t>) Genel yönetim kapsamındaki kamu idareleri tarafından sağlanan teşvik </a:t>
            </a:r>
            <a:r>
              <a:rPr lang="tr-TR" sz="2400" dirty="0" smtClean="0"/>
              <a:t>	ve </a:t>
            </a:r>
            <a:r>
              <a:rPr lang="tr-TR" sz="2400" dirty="0"/>
              <a:t>desteklemelerin bir yılı geçmemek üzere belirli dönemler itibarıyla </a:t>
            </a:r>
            <a:r>
              <a:rPr lang="tr-TR" sz="2400" dirty="0" smtClean="0"/>
              <a:t>	kamuoyuna </a:t>
            </a:r>
            <a:r>
              <a:rPr lang="tr-TR" sz="2400" dirty="0"/>
              <a:t>açıklanması, </a:t>
            </a:r>
          </a:p>
          <a:p>
            <a:pPr marL="0" indent="0" algn="just">
              <a:buNone/>
            </a:pPr>
            <a:r>
              <a:rPr lang="tr-TR" sz="2400" dirty="0" smtClean="0"/>
              <a:t>	d</a:t>
            </a:r>
            <a:r>
              <a:rPr lang="tr-TR" sz="2400" dirty="0"/>
              <a:t>) Kamu hesaplarının standart bir muhasebe sistemi ve genel kabul görmüş </a:t>
            </a:r>
            <a:r>
              <a:rPr lang="tr-TR" sz="2400" dirty="0" smtClean="0"/>
              <a:t>	muhasebe </a:t>
            </a:r>
            <a:r>
              <a:rPr lang="tr-TR" sz="2400" dirty="0"/>
              <a:t>prensiplerine uygun bir muhasebe düzenine göre oluşturulması, </a:t>
            </a:r>
          </a:p>
          <a:p>
            <a:pPr marL="0" indent="0" algn="just">
              <a:buNone/>
            </a:pPr>
            <a:r>
              <a:rPr lang="tr-TR" sz="2400" dirty="0" smtClean="0"/>
              <a:t>	zorunludur</a:t>
            </a:r>
            <a:r>
              <a:rPr lang="tr-TR" sz="2400" dirty="0"/>
              <a:t>. </a:t>
            </a:r>
          </a:p>
          <a:p>
            <a:endParaRPr lang="tr-TR" dirty="0"/>
          </a:p>
        </p:txBody>
      </p:sp>
    </p:spTree>
    <p:extLst>
      <p:ext uri="{BB962C8B-B14F-4D97-AF65-F5344CB8AC3E}">
        <p14:creationId xmlns:p14="http://schemas.microsoft.com/office/powerpoint/2010/main" val="3019183403"/>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Yaptırımlar ve Yetkili Merciler</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buNone/>
            </a:pPr>
            <a:r>
              <a:rPr lang="tr-TR" sz="2400" b="1" dirty="0"/>
              <a:t>	 </a:t>
            </a:r>
            <a:r>
              <a:rPr lang="tr-TR" sz="2800" b="1" dirty="0">
                <a:solidFill>
                  <a:srgbClr val="C00000"/>
                </a:solidFill>
              </a:rPr>
              <a:t>Para cezaları ve yetkili </a:t>
            </a:r>
            <a:r>
              <a:rPr lang="tr-TR" sz="2800" b="1" dirty="0" smtClean="0">
                <a:solidFill>
                  <a:srgbClr val="C00000"/>
                </a:solidFill>
              </a:rPr>
              <a:t>merciler</a:t>
            </a:r>
          </a:p>
          <a:p>
            <a:pPr marL="0" indent="0">
              <a:buNone/>
            </a:pPr>
            <a:r>
              <a:rPr lang="tr-TR" sz="2400" b="1" dirty="0" smtClean="0"/>
              <a:t> </a:t>
            </a:r>
            <a:endParaRPr lang="tr-TR" sz="2400" dirty="0"/>
          </a:p>
          <a:p>
            <a:pPr algn="just"/>
            <a:r>
              <a:rPr lang="tr-TR" sz="2400" dirty="0" smtClean="0"/>
              <a:t>5018 sayılı Kanunda </a:t>
            </a:r>
            <a:r>
              <a:rPr lang="tr-TR" sz="2400" dirty="0"/>
              <a:t>belirtilen para cezaları, ilgili kamu idaresinin </a:t>
            </a:r>
            <a:r>
              <a:rPr lang="tr-TR" sz="2400" dirty="0">
                <a:solidFill>
                  <a:srgbClr val="00B0F0"/>
                </a:solidFill>
              </a:rPr>
              <a:t>üst yöneticisi tarafından verilir.</a:t>
            </a:r>
            <a:r>
              <a:rPr lang="tr-TR" sz="2400" dirty="0"/>
              <a:t> Para cezaları, karar verilmesini izleyen ay başından başlamak üzere ve herhangi bir hüküm almaya gerek kalmaksızın; ilgililerine yapılan her türlü aylık, ödenek, zam, tazminat dahil </a:t>
            </a:r>
            <a:r>
              <a:rPr lang="tr-TR" sz="2400" dirty="0">
                <a:solidFill>
                  <a:srgbClr val="00B0F0"/>
                </a:solidFill>
              </a:rPr>
              <a:t>bir aylık net ödemelerin dörtte biri oranında kesilerek</a:t>
            </a:r>
            <a:r>
              <a:rPr lang="tr-TR" sz="2400" dirty="0"/>
              <a:t> tahsil olunur. </a:t>
            </a:r>
          </a:p>
          <a:p>
            <a:pPr marL="0" indent="0" algn="just">
              <a:buNone/>
            </a:pPr>
            <a:endParaRPr lang="tr-TR" sz="2800" b="1" dirty="0" smtClean="0"/>
          </a:p>
        </p:txBody>
      </p:sp>
    </p:spTree>
    <p:extLst>
      <p:ext uri="{BB962C8B-B14F-4D97-AF65-F5344CB8AC3E}">
        <p14:creationId xmlns:p14="http://schemas.microsoft.com/office/powerpoint/2010/main" val="3258715732"/>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Yaptırımlar ve Yetkili Merciler</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buNone/>
            </a:pPr>
            <a:r>
              <a:rPr lang="tr-TR" sz="2400" b="1" dirty="0"/>
              <a:t>	</a:t>
            </a:r>
            <a:r>
              <a:rPr lang="tr-TR" sz="2400" b="1" dirty="0" smtClean="0"/>
              <a:t> </a:t>
            </a:r>
            <a:r>
              <a:rPr lang="tr-TR" sz="2800" b="1" dirty="0">
                <a:solidFill>
                  <a:srgbClr val="C00000"/>
                </a:solidFill>
              </a:rPr>
              <a:t>Zamanaşımı</a:t>
            </a:r>
            <a:r>
              <a:rPr lang="tr-TR" sz="2400" b="1" dirty="0"/>
              <a:t> </a:t>
            </a:r>
            <a:endParaRPr lang="tr-TR" sz="2400" b="1" dirty="0" smtClean="0"/>
          </a:p>
          <a:p>
            <a:pPr marL="0" indent="0">
              <a:buNone/>
            </a:pPr>
            <a:endParaRPr lang="tr-TR" sz="2400" dirty="0"/>
          </a:p>
          <a:p>
            <a:pPr algn="just"/>
            <a:r>
              <a:rPr lang="tr-TR" sz="2400" dirty="0" smtClean="0"/>
              <a:t>Kamu </a:t>
            </a:r>
            <a:r>
              <a:rPr lang="tr-TR" sz="2400" dirty="0"/>
              <a:t>zararının meydana geldiği ve bu Kanunda belirtilen para cezalarının verilmesini gerektiren fiilin işlendiği yılı izleyen malî yılın başından başlamak üzere zamanaşımını kesen ve durduran genel hükümler saklı kalmak kaydıyla </a:t>
            </a:r>
            <a:r>
              <a:rPr lang="tr-TR" sz="2400" dirty="0">
                <a:solidFill>
                  <a:srgbClr val="00B0F0"/>
                </a:solidFill>
              </a:rPr>
              <a:t>onuncu yılın sonuna kadar tespit ve tahsil edilemeyen kamu zararları ile para cezaları</a:t>
            </a:r>
            <a:r>
              <a:rPr lang="tr-TR" sz="2400" dirty="0"/>
              <a:t> zamanaşımına uğrar</a:t>
            </a:r>
            <a:endParaRPr lang="tr-TR" sz="2400" b="1" dirty="0" smtClean="0"/>
          </a:p>
          <a:p>
            <a:pPr marL="0" indent="0" algn="just">
              <a:buNone/>
            </a:pPr>
            <a:endParaRPr lang="tr-TR" sz="2800" b="1" dirty="0" smtClean="0"/>
          </a:p>
        </p:txBody>
      </p:sp>
    </p:spTree>
    <p:extLst>
      <p:ext uri="{BB962C8B-B14F-4D97-AF65-F5344CB8AC3E}">
        <p14:creationId xmlns:p14="http://schemas.microsoft.com/office/powerpoint/2010/main" val="1125969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6"/>
            <a:ext cx="10162116" cy="674810"/>
          </a:xfrm>
        </p:spPr>
        <p:txBody>
          <a:bodyPr>
            <a:normAutofit fontScale="90000"/>
          </a:bodyPr>
          <a:lstStyle/>
          <a:p>
            <a:pPr algn="ctr"/>
            <a:r>
              <a:rPr lang="tr-TR" sz="3100" b="1" dirty="0">
                <a:solidFill>
                  <a:srgbClr val="54A021">
                    <a:lumMod val="50000"/>
                  </a:srgbClr>
                </a:solidFill>
              </a:rPr>
              <a:t>Genel Hükümler</a:t>
            </a:r>
            <a:r>
              <a:rPr lang="tr-TR" b="1" dirty="0">
                <a:solidFill>
                  <a:srgbClr val="54A021">
                    <a:lumMod val="50000"/>
                  </a:srgbClr>
                </a:solidFill>
              </a:rPr>
              <a:t>/ </a:t>
            </a:r>
            <a:r>
              <a:rPr lang="tr-TR" sz="2700" b="1" dirty="0">
                <a:solidFill>
                  <a:srgbClr val="54A021">
                    <a:lumMod val="50000"/>
                  </a:srgbClr>
                </a:solidFill>
              </a:rPr>
              <a:t>Kamu Kaynağının Kullanılmasının Genel Esasları</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923925" y="1228724"/>
            <a:ext cx="10629900" cy="5210175"/>
          </a:xfrm>
        </p:spPr>
        <p:txBody>
          <a:bodyPr>
            <a:normAutofit/>
          </a:bodyPr>
          <a:lstStyle/>
          <a:p>
            <a:pPr marL="0" indent="0" algn="just">
              <a:buNone/>
            </a:pPr>
            <a:r>
              <a:rPr lang="tr-TR" sz="2400" b="1" dirty="0"/>
              <a:t>	</a:t>
            </a:r>
            <a:r>
              <a:rPr lang="tr-TR" sz="2400" b="1" dirty="0" smtClean="0">
                <a:solidFill>
                  <a:srgbClr val="C00000"/>
                </a:solidFill>
              </a:rPr>
              <a:t>Hesap </a:t>
            </a:r>
            <a:r>
              <a:rPr lang="tr-TR" sz="2400" b="1" dirty="0">
                <a:solidFill>
                  <a:srgbClr val="C00000"/>
                </a:solidFill>
              </a:rPr>
              <a:t>verme sorumluluğu </a:t>
            </a:r>
            <a:endParaRPr lang="tr-TR" sz="2400" dirty="0">
              <a:solidFill>
                <a:srgbClr val="C00000"/>
              </a:solidFill>
            </a:endParaRPr>
          </a:p>
          <a:p>
            <a:pPr marL="0" indent="0" algn="just">
              <a:buNone/>
            </a:pPr>
            <a:r>
              <a:rPr lang="tr-TR" sz="2400" dirty="0" smtClean="0"/>
              <a:t>	Her </a:t>
            </a:r>
            <a:r>
              <a:rPr lang="tr-TR" sz="2400" dirty="0"/>
              <a:t>türlü kamu kaynağının </a:t>
            </a:r>
            <a:r>
              <a:rPr lang="tr-TR" sz="2400" i="1" u="sng" dirty="0"/>
              <a:t>elde edilmesi ve kullanılmasında </a:t>
            </a:r>
            <a:r>
              <a:rPr lang="tr-TR" sz="2400" dirty="0"/>
              <a:t>görevli ve </a:t>
            </a:r>
            <a:r>
              <a:rPr lang="tr-TR" sz="2400" dirty="0" smtClean="0"/>
              <a:t>	yetkili </a:t>
            </a:r>
            <a:r>
              <a:rPr lang="tr-TR" sz="2400" dirty="0"/>
              <a:t>olanlar</a:t>
            </a:r>
            <a:r>
              <a:rPr lang="tr-TR" sz="2400" dirty="0" smtClean="0"/>
              <a:t>,</a:t>
            </a:r>
          </a:p>
          <a:p>
            <a:pPr marL="0" indent="0" algn="just">
              <a:buNone/>
            </a:pPr>
            <a:r>
              <a:rPr lang="tr-TR" sz="2400" dirty="0" smtClean="0"/>
              <a:t> 	</a:t>
            </a:r>
            <a:r>
              <a:rPr lang="tr-TR" sz="2400" dirty="0" smtClean="0">
                <a:solidFill>
                  <a:srgbClr val="00B0F0"/>
                </a:solidFill>
              </a:rPr>
              <a:t>kaynakların </a:t>
            </a:r>
            <a:r>
              <a:rPr lang="tr-TR" sz="2400" dirty="0">
                <a:solidFill>
                  <a:srgbClr val="00B0F0"/>
                </a:solidFill>
              </a:rPr>
              <a:t>etkili, ekonomik, verimli ve hukuka uygun </a:t>
            </a:r>
            <a:r>
              <a:rPr lang="tr-TR" sz="2400" dirty="0" smtClean="0">
                <a:solidFill>
                  <a:srgbClr val="00B0F0"/>
                </a:solidFill>
              </a:rPr>
              <a:t>olarak;</a:t>
            </a:r>
          </a:p>
          <a:p>
            <a:pPr lvl="1" algn="just">
              <a:buFont typeface="Wingdings" panose="05000000000000000000" pitchFamily="2" charset="2"/>
              <a:buChar char="§"/>
            </a:pPr>
            <a:r>
              <a:rPr lang="tr-TR" sz="2200" dirty="0" smtClean="0"/>
              <a:t>elde 	edilmesinden,</a:t>
            </a:r>
          </a:p>
          <a:p>
            <a:pPr lvl="1" algn="just">
              <a:buFont typeface="Wingdings" panose="05000000000000000000" pitchFamily="2" charset="2"/>
              <a:buChar char="§"/>
            </a:pPr>
            <a:r>
              <a:rPr lang="tr-TR" sz="2200" dirty="0" smtClean="0"/>
              <a:t>kullanılmasından,</a:t>
            </a:r>
          </a:p>
          <a:p>
            <a:pPr lvl="1" algn="just">
              <a:buFont typeface="Wingdings" panose="05000000000000000000" pitchFamily="2" charset="2"/>
              <a:buChar char="§"/>
            </a:pPr>
            <a:r>
              <a:rPr lang="tr-TR" sz="2200" dirty="0" smtClean="0"/>
              <a:t>muhasebeleştirilmesinden,</a:t>
            </a:r>
          </a:p>
          <a:p>
            <a:pPr lvl="1" algn="just">
              <a:buFont typeface="Wingdings" panose="05000000000000000000" pitchFamily="2" charset="2"/>
              <a:buChar char="§"/>
            </a:pPr>
            <a:r>
              <a:rPr lang="tr-TR" sz="2200" dirty="0" smtClean="0"/>
              <a:t>raporlanmasından,</a:t>
            </a:r>
          </a:p>
          <a:p>
            <a:pPr lvl="1" algn="just">
              <a:buFont typeface="Wingdings" panose="05000000000000000000" pitchFamily="2" charset="2"/>
              <a:buChar char="§"/>
            </a:pPr>
            <a:r>
              <a:rPr lang="tr-TR" sz="2200" dirty="0" smtClean="0"/>
              <a:t>kötüye </a:t>
            </a:r>
            <a:r>
              <a:rPr lang="tr-TR" sz="2200" dirty="0"/>
              <a:t>kullanılmaması için gerekli </a:t>
            </a:r>
            <a:r>
              <a:rPr lang="tr-TR" sz="2200" dirty="0" smtClean="0"/>
              <a:t>önlemlerin alınmasından</a:t>
            </a:r>
          </a:p>
          <a:p>
            <a:pPr marL="457200" lvl="1" indent="0" algn="just">
              <a:buNone/>
            </a:pPr>
            <a:r>
              <a:rPr lang="tr-TR" sz="2200" dirty="0" smtClean="0"/>
              <a:t> </a:t>
            </a:r>
            <a:r>
              <a:rPr lang="tr-TR" sz="2200" dirty="0"/>
              <a:t>sorumludur ve yetkili kılınmış mercilere hesap </a:t>
            </a:r>
            <a:r>
              <a:rPr lang="tr-TR" sz="2200" dirty="0" smtClean="0"/>
              <a:t>vermek zorundadır</a:t>
            </a:r>
            <a:r>
              <a:rPr lang="tr-TR" sz="2200" dirty="0"/>
              <a:t>. </a:t>
            </a:r>
            <a:endParaRPr lang="tr-TR" dirty="0"/>
          </a:p>
        </p:txBody>
      </p:sp>
    </p:spTree>
    <p:extLst>
      <p:ext uri="{BB962C8B-B14F-4D97-AF65-F5344CB8AC3E}">
        <p14:creationId xmlns:p14="http://schemas.microsoft.com/office/powerpoint/2010/main" val="2829524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648433"/>
          </a:xfrm>
        </p:spPr>
        <p:txBody>
          <a:bodyPr>
            <a:normAutofit fontScale="90000"/>
          </a:bodyPr>
          <a:lstStyle/>
          <a:p>
            <a:pPr algn="ctr"/>
            <a:r>
              <a:rPr lang="tr-TR" sz="3100" b="1" dirty="0">
                <a:solidFill>
                  <a:srgbClr val="54A021">
                    <a:lumMod val="50000"/>
                  </a:srgbClr>
                </a:solidFill>
              </a:rPr>
              <a:t>Genel Hükümler</a:t>
            </a:r>
            <a:r>
              <a:rPr lang="tr-TR" b="1" dirty="0">
                <a:solidFill>
                  <a:srgbClr val="54A021">
                    <a:lumMod val="50000"/>
                  </a:srgbClr>
                </a:solidFill>
              </a:rPr>
              <a:t>/ </a:t>
            </a:r>
            <a:r>
              <a:rPr lang="tr-TR" sz="2700" b="1" dirty="0">
                <a:solidFill>
                  <a:srgbClr val="54A021">
                    <a:lumMod val="50000"/>
                  </a:srgbClr>
                </a:solidFill>
              </a:rPr>
              <a:t>Kamu Kaynağının Kullanılmasının Genel Esasları</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195755"/>
            <a:ext cx="11096625" cy="4845608"/>
          </a:xfrm>
        </p:spPr>
        <p:txBody>
          <a:bodyPr>
            <a:normAutofit/>
          </a:bodyPr>
          <a:lstStyle/>
          <a:p>
            <a:pPr marL="0" indent="0" algn="just">
              <a:buNone/>
            </a:pPr>
            <a:r>
              <a:rPr lang="tr-TR" sz="2400" b="1" dirty="0"/>
              <a:t>	</a:t>
            </a:r>
            <a:r>
              <a:rPr lang="tr-TR" sz="2400" b="1" dirty="0">
                <a:solidFill>
                  <a:srgbClr val="C00000"/>
                </a:solidFill>
              </a:rPr>
              <a:t>Stratejik planlama ve performans esaslı </a:t>
            </a:r>
            <a:r>
              <a:rPr lang="tr-TR" sz="2400" b="1" u="sng" dirty="0">
                <a:solidFill>
                  <a:srgbClr val="C00000"/>
                </a:solidFill>
              </a:rPr>
              <a:t>program</a:t>
            </a:r>
            <a:r>
              <a:rPr lang="tr-TR" sz="2400" b="1" dirty="0">
                <a:solidFill>
                  <a:srgbClr val="C00000"/>
                </a:solidFill>
              </a:rPr>
              <a:t> bütçe</a:t>
            </a:r>
            <a:endParaRPr lang="tr-TR" sz="2400" b="1" dirty="0" smtClean="0">
              <a:solidFill>
                <a:srgbClr val="C00000"/>
              </a:solidFill>
            </a:endParaRPr>
          </a:p>
          <a:p>
            <a:pPr algn="just">
              <a:buFont typeface="Wingdings" panose="05000000000000000000" pitchFamily="2" charset="2"/>
              <a:buChar char="Ø"/>
            </a:pPr>
            <a:r>
              <a:rPr lang="tr-TR" sz="2400" dirty="0" smtClean="0">
                <a:solidFill>
                  <a:srgbClr val="00B0F0"/>
                </a:solidFill>
              </a:rPr>
              <a:t>Kamu </a:t>
            </a:r>
            <a:r>
              <a:rPr lang="tr-TR" sz="2400" dirty="0">
                <a:solidFill>
                  <a:srgbClr val="00B0F0"/>
                </a:solidFill>
              </a:rPr>
              <a:t>idareleri</a:t>
            </a:r>
            <a:r>
              <a:rPr lang="tr-TR" sz="2400" dirty="0"/>
              <a:t>; kalkınma planları, </a:t>
            </a:r>
            <a:r>
              <a:rPr lang="tr-TR" sz="2400" dirty="0">
                <a:solidFill>
                  <a:schemeClr val="tx1"/>
                </a:solidFill>
              </a:rPr>
              <a:t>Cumhurbaşkanı tarafından belirlenen </a:t>
            </a:r>
            <a:r>
              <a:rPr lang="tr-TR" sz="2400" dirty="0" smtClean="0">
                <a:solidFill>
                  <a:schemeClr val="tx1"/>
                </a:solidFill>
              </a:rPr>
              <a:t>politikalar</a:t>
            </a:r>
            <a:r>
              <a:rPr lang="tr-TR" sz="2400" dirty="0">
                <a:solidFill>
                  <a:schemeClr val="tx1"/>
                </a:solidFill>
              </a:rPr>
              <a:t>, </a:t>
            </a:r>
            <a:r>
              <a:rPr lang="tr-TR" sz="2400" dirty="0"/>
              <a:t>programlar, ilgili mevzuat ve benimsedikleri temel ilkeler </a:t>
            </a:r>
            <a:r>
              <a:rPr lang="tr-TR" sz="2400" dirty="0" smtClean="0"/>
              <a:t>çerçevesinde </a:t>
            </a:r>
            <a:r>
              <a:rPr lang="tr-TR" sz="2400" dirty="0">
                <a:solidFill>
                  <a:srgbClr val="00421C"/>
                </a:solidFill>
              </a:rPr>
              <a:t>geleceğe ilişkin misyon ve vizyonlarını oluşturmak, stratejik </a:t>
            </a:r>
            <a:r>
              <a:rPr lang="tr-TR" sz="2400" dirty="0" smtClean="0">
                <a:solidFill>
                  <a:srgbClr val="00421C"/>
                </a:solidFill>
              </a:rPr>
              <a:t>amaçlar </a:t>
            </a:r>
            <a:r>
              <a:rPr lang="tr-TR" sz="2400" dirty="0">
                <a:solidFill>
                  <a:srgbClr val="00421C"/>
                </a:solidFill>
              </a:rPr>
              <a:t>ve ölçülebilir hedefler saptamak, performanslarını önceden </a:t>
            </a:r>
            <a:r>
              <a:rPr lang="tr-TR" sz="2400" dirty="0" smtClean="0">
                <a:solidFill>
                  <a:srgbClr val="00421C"/>
                </a:solidFill>
              </a:rPr>
              <a:t>belirlenmiş </a:t>
            </a:r>
            <a:r>
              <a:rPr lang="tr-TR" sz="2400" dirty="0">
                <a:solidFill>
                  <a:srgbClr val="00421C"/>
                </a:solidFill>
              </a:rPr>
              <a:t>olan göstergeler doğrultusunda ölçmek </a:t>
            </a:r>
            <a:r>
              <a:rPr lang="tr-TR" sz="2400" dirty="0"/>
              <a:t>ve bu sürecin izleme ve </a:t>
            </a:r>
            <a:r>
              <a:rPr lang="tr-TR" sz="2400" dirty="0" smtClean="0"/>
              <a:t>değerlendirmesini </a:t>
            </a:r>
            <a:r>
              <a:rPr lang="tr-TR" sz="2400" dirty="0"/>
              <a:t>yapmak amacıyla katılımcı yöntemlerle </a:t>
            </a:r>
            <a:r>
              <a:rPr lang="tr-TR" sz="2400" u="sng" dirty="0">
                <a:solidFill>
                  <a:srgbClr val="00B0F0"/>
                </a:solidFill>
              </a:rPr>
              <a:t>stratejik plan </a:t>
            </a:r>
            <a:r>
              <a:rPr lang="tr-TR" sz="2400" u="sng" dirty="0" smtClean="0">
                <a:solidFill>
                  <a:srgbClr val="00B0F0"/>
                </a:solidFill>
              </a:rPr>
              <a:t>hazırlarlar.</a:t>
            </a:r>
          </a:p>
          <a:p>
            <a:pPr algn="just">
              <a:buFont typeface="Wingdings" panose="05000000000000000000" pitchFamily="2" charset="2"/>
              <a:buChar char="Ø"/>
            </a:pPr>
            <a:r>
              <a:rPr lang="tr-TR" sz="2400" dirty="0" smtClean="0"/>
              <a:t>Kamu </a:t>
            </a:r>
            <a:r>
              <a:rPr lang="tr-TR" sz="2400" dirty="0"/>
              <a:t>idareleri, kamu hizmetlerinin istenilen düzeyde ve kalitede </a:t>
            </a:r>
            <a:r>
              <a:rPr lang="tr-TR" sz="2400" dirty="0" smtClean="0"/>
              <a:t>sunulabilmesi </a:t>
            </a:r>
            <a:r>
              <a:rPr lang="tr-TR" sz="2400" dirty="0"/>
              <a:t>için bütçeleri ile program ve proje bazında kaynak </a:t>
            </a:r>
            <a:r>
              <a:rPr lang="tr-TR" sz="2400" dirty="0" smtClean="0"/>
              <a:t>tahsislerini</a:t>
            </a:r>
            <a:r>
              <a:rPr lang="tr-TR" sz="2400" dirty="0"/>
              <a:t>; stratejik planlarına, yıllık amaç ve hedefleri ile performans </a:t>
            </a:r>
            <a:r>
              <a:rPr lang="tr-TR" sz="2400" dirty="0" smtClean="0"/>
              <a:t>	göstergelerine </a:t>
            </a:r>
            <a:r>
              <a:rPr lang="tr-TR" sz="2400" dirty="0"/>
              <a:t>dayandırmak zorundadırlar. </a:t>
            </a:r>
          </a:p>
          <a:p>
            <a:endParaRPr lang="tr-TR" dirty="0"/>
          </a:p>
        </p:txBody>
      </p:sp>
    </p:spTree>
    <p:extLst>
      <p:ext uri="{BB962C8B-B14F-4D97-AF65-F5344CB8AC3E}">
        <p14:creationId xmlns:p14="http://schemas.microsoft.com/office/powerpoint/2010/main" val="19904908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6"/>
            <a:ext cx="10162116" cy="674810"/>
          </a:xfrm>
        </p:spPr>
        <p:txBody>
          <a:bodyPr>
            <a:normAutofit fontScale="90000"/>
          </a:bodyPr>
          <a:lstStyle/>
          <a:p>
            <a:pPr algn="ctr"/>
            <a:r>
              <a:rPr lang="tr-TR" sz="3100" b="1" dirty="0">
                <a:solidFill>
                  <a:srgbClr val="54A021">
                    <a:lumMod val="50000"/>
                  </a:srgbClr>
                </a:solidFill>
              </a:rPr>
              <a:t>Genel Hükümler</a:t>
            </a:r>
            <a:r>
              <a:rPr lang="tr-TR" b="1" dirty="0">
                <a:solidFill>
                  <a:srgbClr val="54A021">
                    <a:lumMod val="50000"/>
                  </a:srgbClr>
                </a:solidFill>
              </a:rPr>
              <a:t>/ </a:t>
            </a:r>
            <a:r>
              <a:rPr lang="tr-TR" sz="2700" b="1" dirty="0">
                <a:solidFill>
                  <a:srgbClr val="54A021">
                    <a:lumMod val="50000"/>
                  </a:srgbClr>
                </a:solidFill>
              </a:rPr>
              <a:t>Kamu Kaynağının Kullanılmasının Genel </a:t>
            </a:r>
            <a:r>
              <a:rPr lang="tr-TR" sz="2700" b="1" dirty="0" smtClean="0">
                <a:solidFill>
                  <a:srgbClr val="54A021">
                    <a:lumMod val="50000"/>
                  </a:srgbClr>
                </a:solidFill>
              </a:rPr>
              <a:t>Esasları</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591408"/>
            <a:ext cx="11096625" cy="3701561"/>
          </a:xfrm>
        </p:spPr>
        <p:txBody>
          <a:bodyPr>
            <a:normAutofit/>
          </a:bodyPr>
          <a:lstStyle/>
          <a:p>
            <a:pPr marL="0" indent="0" algn="just">
              <a:buNone/>
            </a:pPr>
            <a:r>
              <a:rPr lang="tr-TR" sz="2400" b="1" dirty="0"/>
              <a:t>	</a:t>
            </a:r>
            <a:r>
              <a:rPr lang="tr-TR" sz="2400" b="1" dirty="0">
                <a:solidFill>
                  <a:srgbClr val="C00000"/>
                </a:solidFill>
              </a:rPr>
              <a:t>Stratejik planlama ve performans esaslı </a:t>
            </a:r>
            <a:r>
              <a:rPr lang="tr-TR" sz="2400" b="1" u="sng" dirty="0">
                <a:solidFill>
                  <a:srgbClr val="C00000"/>
                </a:solidFill>
              </a:rPr>
              <a:t>program</a:t>
            </a:r>
            <a:r>
              <a:rPr lang="tr-TR" sz="2400" b="1" dirty="0">
                <a:solidFill>
                  <a:srgbClr val="C00000"/>
                </a:solidFill>
              </a:rPr>
              <a:t> </a:t>
            </a:r>
            <a:r>
              <a:rPr lang="tr-TR" sz="2400" b="1" dirty="0" smtClean="0">
                <a:solidFill>
                  <a:srgbClr val="C00000"/>
                </a:solidFill>
              </a:rPr>
              <a:t>bütçe</a:t>
            </a:r>
          </a:p>
          <a:p>
            <a:pPr marL="0" indent="0" algn="just">
              <a:buNone/>
            </a:pPr>
            <a:endParaRPr lang="tr-TR" sz="2400" b="1" dirty="0" smtClean="0">
              <a:solidFill>
                <a:srgbClr val="C00000"/>
              </a:solidFill>
            </a:endParaRPr>
          </a:p>
          <a:p>
            <a:pPr algn="just"/>
            <a:r>
              <a:rPr lang="tr-TR" sz="2200" dirty="0" smtClean="0">
                <a:solidFill>
                  <a:srgbClr val="00B0F0"/>
                </a:solidFill>
              </a:rPr>
              <a:t>Kamu </a:t>
            </a:r>
            <a:r>
              <a:rPr lang="tr-TR" sz="2200" dirty="0">
                <a:solidFill>
                  <a:srgbClr val="00B0F0"/>
                </a:solidFill>
              </a:rPr>
              <a:t>idareleri</a:t>
            </a:r>
            <a:r>
              <a:rPr lang="tr-TR" sz="2200" dirty="0"/>
              <a:t>, </a:t>
            </a:r>
            <a:r>
              <a:rPr lang="tr-TR" sz="2200" dirty="0">
                <a:solidFill>
                  <a:schemeClr val="tx1"/>
                </a:solidFill>
              </a:rPr>
              <a:t>program bütçeye uygun olarak yürütecekleri faaliyetler ile bunların kaynak ihtiyacını, amaç, hedef ve performans göstergelerini içeren </a:t>
            </a:r>
            <a:r>
              <a:rPr lang="tr-TR" sz="2200" dirty="0">
                <a:solidFill>
                  <a:srgbClr val="00B0F0"/>
                </a:solidFill>
              </a:rPr>
              <a:t>performans programı hazırlar</a:t>
            </a:r>
            <a:r>
              <a:rPr lang="tr-TR" sz="2200" dirty="0" smtClean="0">
                <a:solidFill>
                  <a:srgbClr val="00B0F0"/>
                </a:solidFill>
              </a:rPr>
              <a:t>.</a:t>
            </a:r>
          </a:p>
          <a:p>
            <a:pPr algn="just"/>
            <a:endParaRPr lang="tr-TR" sz="2200" dirty="0">
              <a:solidFill>
                <a:srgbClr val="00B0F0"/>
              </a:solidFill>
            </a:endParaRPr>
          </a:p>
          <a:p>
            <a:pPr algn="just"/>
            <a:r>
              <a:rPr lang="tr-TR" sz="2200" dirty="0" smtClean="0">
                <a:solidFill>
                  <a:srgbClr val="00B0F0"/>
                </a:solidFill>
              </a:rPr>
              <a:t>Kamu </a:t>
            </a:r>
            <a:r>
              <a:rPr lang="tr-TR" sz="2200" dirty="0">
                <a:solidFill>
                  <a:srgbClr val="00B0F0"/>
                </a:solidFill>
              </a:rPr>
              <a:t>idareleri bütçelerini</a:t>
            </a:r>
            <a:r>
              <a:rPr lang="tr-TR" sz="2200" dirty="0"/>
              <a:t>, </a:t>
            </a:r>
            <a:r>
              <a:rPr lang="tr-TR" sz="2200" dirty="0">
                <a:solidFill>
                  <a:srgbClr val="00421C"/>
                </a:solidFill>
              </a:rPr>
              <a:t>kalkınma planı, Cumhurbaşkanlığı programı, orta vadeli program, </a:t>
            </a:r>
            <a:r>
              <a:rPr lang="tr-TR" sz="2200" dirty="0" smtClean="0">
                <a:solidFill>
                  <a:srgbClr val="00421C"/>
                </a:solidFill>
              </a:rPr>
              <a:t>Cumhurbaşkanlığı </a:t>
            </a:r>
            <a:r>
              <a:rPr lang="tr-TR" sz="2200" dirty="0">
                <a:solidFill>
                  <a:srgbClr val="00421C"/>
                </a:solidFill>
              </a:rPr>
              <a:t>yıllık programı, stratejik planları ile </a:t>
            </a:r>
            <a:r>
              <a:rPr lang="tr-TR" sz="2200" dirty="0"/>
              <a:t>program yapısına uyumlu şekilde ve performans esasına dayalı olarak </a:t>
            </a:r>
            <a:r>
              <a:rPr lang="tr-TR" sz="2200" dirty="0">
                <a:solidFill>
                  <a:srgbClr val="00B0F0"/>
                </a:solidFill>
              </a:rPr>
              <a:t>hazırlar</a:t>
            </a:r>
            <a:r>
              <a:rPr lang="tr-TR" sz="2200" dirty="0"/>
              <a:t>. </a:t>
            </a:r>
            <a:endParaRPr lang="tr-TR" sz="2200" dirty="0" smtClean="0"/>
          </a:p>
          <a:p>
            <a:pPr algn="just"/>
            <a:endParaRPr lang="tr-TR" dirty="0"/>
          </a:p>
        </p:txBody>
      </p:sp>
    </p:spTree>
    <p:extLst>
      <p:ext uri="{BB962C8B-B14F-4D97-AF65-F5344CB8AC3E}">
        <p14:creationId xmlns:p14="http://schemas.microsoft.com/office/powerpoint/2010/main" val="3902669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6"/>
            <a:ext cx="10162116" cy="674810"/>
          </a:xfrm>
        </p:spPr>
        <p:txBody>
          <a:bodyPr>
            <a:normAutofit fontScale="90000"/>
          </a:bodyPr>
          <a:lstStyle/>
          <a:p>
            <a:pPr algn="ctr"/>
            <a:r>
              <a:rPr lang="tr-TR" sz="3100" b="1" dirty="0">
                <a:solidFill>
                  <a:srgbClr val="54A021">
                    <a:lumMod val="50000"/>
                  </a:srgbClr>
                </a:solidFill>
              </a:rPr>
              <a:t>Genel Hükümler</a:t>
            </a:r>
            <a:r>
              <a:rPr lang="tr-TR" b="1" dirty="0">
                <a:solidFill>
                  <a:srgbClr val="54A021">
                    <a:lumMod val="50000"/>
                  </a:srgbClr>
                </a:solidFill>
              </a:rPr>
              <a:t>/ </a:t>
            </a:r>
            <a:r>
              <a:rPr lang="tr-TR" sz="2700" b="1" dirty="0">
                <a:solidFill>
                  <a:srgbClr val="54A021">
                    <a:lumMod val="50000"/>
                  </a:srgbClr>
                </a:solidFill>
              </a:rPr>
              <a:t>Kamu Kaynağının Kullanılmasının Genel </a:t>
            </a:r>
            <a:r>
              <a:rPr lang="tr-TR" sz="2700" b="1" dirty="0" smtClean="0">
                <a:solidFill>
                  <a:srgbClr val="54A021">
                    <a:lumMod val="50000"/>
                  </a:srgbClr>
                </a:solidFill>
              </a:rPr>
              <a:t>Esasları</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890346"/>
            <a:ext cx="11096625" cy="4672379"/>
          </a:xfrm>
        </p:spPr>
        <p:txBody>
          <a:bodyPr>
            <a:normAutofit/>
          </a:bodyPr>
          <a:lstStyle/>
          <a:p>
            <a:pPr marL="0" indent="0" algn="just">
              <a:buNone/>
            </a:pPr>
            <a:r>
              <a:rPr lang="tr-TR" sz="2400" b="1" dirty="0"/>
              <a:t>	</a:t>
            </a:r>
            <a:r>
              <a:rPr lang="tr-TR" sz="2400" b="1" dirty="0">
                <a:solidFill>
                  <a:srgbClr val="C00000"/>
                </a:solidFill>
              </a:rPr>
              <a:t>Stratejik planlama ve performans esaslı </a:t>
            </a:r>
            <a:r>
              <a:rPr lang="tr-TR" sz="2400" b="1" u="sng" dirty="0">
                <a:solidFill>
                  <a:srgbClr val="C00000"/>
                </a:solidFill>
              </a:rPr>
              <a:t>program</a:t>
            </a:r>
            <a:r>
              <a:rPr lang="tr-TR" sz="2400" b="1" dirty="0">
                <a:solidFill>
                  <a:srgbClr val="C00000"/>
                </a:solidFill>
              </a:rPr>
              <a:t> </a:t>
            </a:r>
            <a:r>
              <a:rPr lang="tr-TR" sz="2400" b="1" dirty="0" smtClean="0">
                <a:solidFill>
                  <a:srgbClr val="C00000"/>
                </a:solidFill>
              </a:rPr>
              <a:t>bütçe</a:t>
            </a:r>
          </a:p>
          <a:p>
            <a:pPr marL="0" indent="0" algn="just">
              <a:buNone/>
            </a:pPr>
            <a:endParaRPr lang="tr-TR" sz="2400" b="1" dirty="0" smtClean="0">
              <a:solidFill>
                <a:srgbClr val="C00000"/>
              </a:solidFill>
            </a:endParaRPr>
          </a:p>
          <a:p>
            <a:pPr algn="just"/>
            <a:r>
              <a:rPr lang="tr-TR" sz="2200" dirty="0" smtClean="0"/>
              <a:t>Kamu </a:t>
            </a:r>
            <a:r>
              <a:rPr lang="tr-TR" sz="2200" dirty="0"/>
              <a:t>idareleri, bütçeleri ile stratejik plan ve performans programlarını </a:t>
            </a:r>
            <a:r>
              <a:rPr lang="tr-TR" sz="2200" dirty="0">
                <a:solidFill>
                  <a:srgbClr val="00B0F0"/>
                </a:solidFill>
              </a:rPr>
              <a:t>izlemek ve değerlendirmek amacıyla </a:t>
            </a:r>
            <a:r>
              <a:rPr lang="tr-TR" sz="2200" dirty="0"/>
              <a:t>nesnel, sistematik ve düzenli olarak veri toplar ve analiz eder. İzleme ve değerlendirme sonuçları idare faaliyet raporlarında gösterilir</a:t>
            </a:r>
            <a:r>
              <a:rPr lang="tr-TR" sz="2200" dirty="0" smtClean="0"/>
              <a:t>.</a:t>
            </a:r>
          </a:p>
          <a:p>
            <a:pPr algn="just"/>
            <a:endParaRPr lang="tr-TR" sz="2200" dirty="0"/>
          </a:p>
          <a:p>
            <a:pPr algn="just"/>
            <a:r>
              <a:rPr lang="tr-TR" sz="2200" dirty="0"/>
              <a:t>Cumhurbaşkanı tarafından ilgili kamu idaresi için uygun görülen </a:t>
            </a:r>
            <a:r>
              <a:rPr lang="tr-TR" sz="2200" dirty="0">
                <a:solidFill>
                  <a:srgbClr val="00B0F0"/>
                </a:solidFill>
              </a:rPr>
              <a:t>performans göstergeleri,</a:t>
            </a:r>
            <a:r>
              <a:rPr lang="tr-TR" sz="2200" dirty="0"/>
              <a:t> kuruluşların bütçelerinde yer alır. Performans denetimleri bu göstergeler çerçevesinde gerçekleştirilir.</a:t>
            </a:r>
          </a:p>
          <a:p>
            <a:pPr algn="just"/>
            <a:endParaRPr lang="tr-TR" dirty="0"/>
          </a:p>
        </p:txBody>
      </p:sp>
    </p:spTree>
    <p:extLst>
      <p:ext uri="{BB962C8B-B14F-4D97-AF65-F5344CB8AC3E}">
        <p14:creationId xmlns:p14="http://schemas.microsoft.com/office/powerpoint/2010/main" val="3351730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6523" y="257176"/>
            <a:ext cx="11237301" cy="753940"/>
          </a:xfrm>
        </p:spPr>
        <p:txBody>
          <a:bodyPr>
            <a:normAutofit fontScale="90000"/>
          </a:bodyPr>
          <a:lstStyle/>
          <a:p>
            <a:pPr algn="ctr"/>
            <a:r>
              <a:rPr lang="tr-TR" sz="2900" b="1" dirty="0">
                <a:solidFill>
                  <a:schemeClr val="accent2">
                    <a:lumMod val="50000"/>
                  </a:schemeClr>
                </a:solidFill>
              </a:rPr>
              <a:t>Genel </a:t>
            </a:r>
            <a:r>
              <a:rPr lang="tr-TR" sz="2900" b="1" dirty="0" smtClean="0">
                <a:solidFill>
                  <a:schemeClr val="accent2">
                    <a:lumMod val="50000"/>
                  </a:schemeClr>
                </a:solidFill>
              </a:rPr>
              <a:t>Hükümler</a:t>
            </a:r>
            <a:r>
              <a:rPr lang="tr-TR" sz="2700" b="1" dirty="0" smtClean="0">
                <a:solidFill>
                  <a:schemeClr val="accent2">
                    <a:lumMod val="50000"/>
                  </a:schemeClr>
                </a:solidFill>
              </a:rPr>
              <a:t>/ </a:t>
            </a:r>
            <a:r>
              <a:rPr lang="tr-TR" sz="2700" b="1" dirty="0">
                <a:solidFill>
                  <a:schemeClr val="accent2">
                    <a:lumMod val="50000"/>
                  </a:schemeClr>
                </a:solidFill>
              </a:rPr>
              <a:t>Bakanların ve Üst Yöneticilerin Hesap Verme Sorumluluğu</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081454"/>
            <a:ext cx="11096625" cy="5481271"/>
          </a:xfrm>
        </p:spPr>
        <p:txBody>
          <a:bodyPr>
            <a:normAutofit/>
          </a:bodyPr>
          <a:lstStyle/>
          <a:p>
            <a:pPr marL="0" indent="0" algn="just">
              <a:buNone/>
            </a:pPr>
            <a:r>
              <a:rPr lang="tr-TR" sz="2400" b="1" dirty="0"/>
              <a:t>	</a:t>
            </a:r>
            <a:r>
              <a:rPr lang="tr-TR" sz="2200" b="1" dirty="0"/>
              <a:t> </a:t>
            </a:r>
            <a:r>
              <a:rPr lang="tr-TR" sz="2400" b="1" dirty="0">
                <a:solidFill>
                  <a:srgbClr val="C00000"/>
                </a:solidFill>
              </a:rPr>
              <a:t>Bakanlar</a:t>
            </a:r>
            <a:endParaRPr lang="tr-TR" sz="2400" b="1" dirty="0" smtClean="0">
              <a:solidFill>
                <a:srgbClr val="C00000"/>
              </a:solidFill>
            </a:endParaRPr>
          </a:p>
          <a:p>
            <a:pPr algn="just"/>
            <a:r>
              <a:rPr lang="tr-TR" sz="2200" dirty="0" smtClean="0"/>
              <a:t>Bakanlar</a:t>
            </a:r>
            <a:r>
              <a:rPr lang="tr-TR" sz="2200" dirty="0"/>
              <a:t>, Cumhurbaşkanı tarafından belirlenen politikaların uygulanması ile bakanlıkların ve bakanlıklara bağlı, ilgili ve ilişkili kuruluşların </a:t>
            </a:r>
            <a:r>
              <a:rPr lang="tr-TR" sz="2200" dirty="0" smtClean="0"/>
              <a:t>bu </a:t>
            </a:r>
            <a:r>
              <a:rPr lang="tr-TR" sz="2200" dirty="0" err="1" smtClean="0"/>
              <a:t>çe</a:t>
            </a:r>
            <a:r>
              <a:rPr lang="tr-TR" sz="2200" dirty="0" err="1">
                <a:solidFill>
                  <a:srgbClr val="00B0F0"/>
                </a:solidFill>
              </a:rPr>
              <a:t>stratejik</a:t>
            </a:r>
            <a:r>
              <a:rPr lang="tr-TR" sz="2200" dirty="0">
                <a:solidFill>
                  <a:srgbClr val="00B0F0"/>
                </a:solidFill>
              </a:rPr>
              <a:t> planları ile bütçelerinin kalkınma planlarına, yıllık programlara uygun olarak hazırlanması ve </a:t>
            </a:r>
            <a:r>
              <a:rPr lang="tr-TR" sz="2200" dirty="0" err="1">
                <a:solidFill>
                  <a:srgbClr val="00B0F0"/>
                </a:solidFill>
              </a:rPr>
              <a:t>uygulanmasından,</a:t>
            </a:r>
            <a:r>
              <a:rPr lang="tr-TR" sz="2200" dirty="0" err="1" smtClean="0"/>
              <a:t>rçevede</a:t>
            </a:r>
            <a:r>
              <a:rPr lang="tr-TR" sz="2200" dirty="0" smtClean="0"/>
              <a:t> </a:t>
            </a:r>
            <a:r>
              <a:rPr lang="tr-TR" sz="2200" dirty="0"/>
              <a:t>diğer bakanlıklarla koordinasyon ve işbirliğini sağlamaktan sorumludur. Bu sorumluluk, Yükseköğretim Kurulu, Ölçme, Seçme ve Yerleştirme Merkezi Başkanlığı, </a:t>
            </a:r>
            <a:r>
              <a:rPr lang="tr-TR" sz="2200" dirty="0">
                <a:solidFill>
                  <a:srgbClr val="00B0F0"/>
                </a:solidFill>
              </a:rPr>
              <a:t>üniversiteler ve yüksek teknoloji enstitüleri için Millî Eğitim Bakanına</a:t>
            </a:r>
            <a:r>
              <a:rPr lang="tr-TR" sz="2200" dirty="0"/>
              <a:t>, mahallî idareler için Çevre ve Şehircilik Bakanına aittir.</a:t>
            </a:r>
          </a:p>
          <a:p>
            <a:pPr algn="just"/>
            <a:r>
              <a:rPr lang="tr-TR" sz="2200" dirty="0" smtClean="0"/>
              <a:t>Bakanlar</a:t>
            </a:r>
            <a:r>
              <a:rPr lang="tr-TR" sz="2200" dirty="0"/>
              <a:t>, kamu kaynaklarının etkili, ekonomik ve verimli kullanılması ile hukuki ve mali konularda Cumhurbaşkanına karşı sorumludurlar.</a:t>
            </a:r>
          </a:p>
          <a:p>
            <a:pPr algn="just"/>
            <a:r>
              <a:rPr lang="tr-TR" sz="2200" dirty="0"/>
              <a:t>Bakanlar; idarelerinin amaçları, hedefleri, stratejileri, varlıkları, yükümlülükleri ve yıllık performans programları konusunda her malî yılın ilk ayı içinde kamuoyunu bilgilendirirler.</a:t>
            </a:r>
          </a:p>
          <a:p>
            <a:endParaRPr lang="tr-TR" sz="2200" dirty="0"/>
          </a:p>
        </p:txBody>
      </p:sp>
    </p:spTree>
    <p:extLst>
      <p:ext uri="{BB962C8B-B14F-4D97-AF65-F5344CB8AC3E}">
        <p14:creationId xmlns:p14="http://schemas.microsoft.com/office/powerpoint/2010/main" val="19306136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6"/>
            <a:ext cx="11165904" cy="683602"/>
          </a:xfrm>
        </p:spPr>
        <p:txBody>
          <a:bodyPr>
            <a:normAutofit fontScale="90000"/>
          </a:bodyPr>
          <a:lstStyle/>
          <a:p>
            <a:pPr algn="ctr"/>
            <a:r>
              <a:rPr lang="tr-TR" sz="2900" b="1" dirty="0">
                <a:solidFill>
                  <a:srgbClr val="54A021">
                    <a:lumMod val="50000"/>
                  </a:srgbClr>
                </a:solidFill>
              </a:rPr>
              <a:t>Genel Hükümler</a:t>
            </a:r>
            <a:r>
              <a:rPr lang="tr-TR" sz="2700" b="1" dirty="0">
                <a:solidFill>
                  <a:srgbClr val="54A021">
                    <a:lumMod val="50000"/>
                  </a:srgbClr>
                </a:solidFill>
              </a:rPr>
              <a:t>/ Bakanların ve Üst Yöneticilerin Hesap Verme Sorumluluğu</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389185"/>
            <a:ext cx="11096625" cy="3842238"/>
          </a:xfrm>
        </p:spPr>
        <p:txBody>
          <a:bodyPr>
            <a:normAutofit/>
          </a:bodyPr>
          <a:lstStyle/>
          <a:p>
            <a:pPr marL="0" indent="0" algn="just">
              <a:buNone/>
            </a:pPr>
            <a:r>
              <a:rPr lang="tr-TR" sz="2400" b="1" dirty="0"/>
              <a:t>	 </a:t>
            </a:r>
            <a:r>
              <a:rPr lang="tr-TR" sz="2400" b="1" dirty="0">
                <a:solidFill>
                  <a:srgbClr val="C00000"/>
                </a:solidFill>
              </a:rPr>
              <a:t>Üst yöneticiler </a:t>
            </a:r>
            <a:endParaRPr lang="tr-TR" sz="2400" b="1" dirty="0" smtClean="0">
              <a:solidFill>
                <a:srgbClr val="C00000"/>
              </a:solidFill>
            </a:endParaRPr>
          </a:p>
          <a:p>
            <a:pPr lvl="1" algn="just">
              <a:buFont typeface="Wingdings" panose="05000000000000000000" pitchFamily="2" charset="2"/>
              <a:buChar char="Ø"/>
            </a:pPr>
            <a:r>
              <a:rPr lang="tr-TR" sz="2600" dirty="0"/>
              <a:t>Bakanlıklarda ve diğer kamu idarelerinde en üst </a:t>
            </a:r>
            <a:r>
              <a:rPr lang="tr-TR" sz="2600" dirty="0" smtClean="0"/>
              <a:t>yönetici,</a:t>
            </a:r>
          </a:p>
          <a:p>
            <a:pPr lvl="1" algn="just">
              <a:buFont typeface="Wingdings" panose="05000000000000000000" pitchFamily="2" charset="2"/>
              <a:buChar char="Ø"/>
            </a:pPr>
            <a:r>
              <a:rPr lang="tr-TR" sz="2400" dirty="0" smtClean="0"/>
              <a:t>İl </a:t>
            </a:r>
            <a:r>
              <a:rPr lang="tr-TR" sz="2400" dirty="0"/>
              <a:t>özel idarelerinde </a:t>
            </a:r>
            <a:r>
              <a:rPr lang="tr-TR" sz="2400" dirty="0" smtClean="0"/>
              <a:t>vali</a:t>
            </a:r>
          </a:p>
          <a:p>
            <a:pPr lvl="1" algn="just">
              <a:buFont typeface="Wingdings" panose="05000000000000000000" pitchFamily="2" charset="2"/>
              <a:buChar char="Ø"/>
            </a:pPr>
            <a:r>
              <a:rPr lang="tr-TR" sz="2400" dirty="0" smtClean="0"/>
              <a:t>Belediyelerde </a:t>
            </a:r>
            <a:r>
              <a:rPr lang="tr-TR" sz="2400" dirty="0"/>
              <a:t>belediye </a:t>
            </a:r>
            <a:r>
              <a:rPr lang="tr-TR" sz="2400" dirty="0" smtClean="0"/>
              <a:t>başkanı</a:t>
            </a:r>
          </a:p>
          <a:p>
            <a:pPr marL="0" indent="0" algn="just">
              <a:buNone/>
            </a:pPr>
            <a:r>
              <a:rPr lang="tr-TR" sz="2600" dirty="0" smtClean="0"/>
              <a:t> </a:t>
            </a:r>
            <a:r>
              <a:rPr lang="tr-TR" sz="2600" dirty="0"/>
              <a:t>üst yöneticidir. </a:t>
            </a:r>
            <a:endParaRPr lang="tr-TR" sz="2600" dirty="0" smtClean="0"/>
          </a:p>
          <a:p>
            <a:pPr lvl="1" algn="just"/>
            <a:r>
              <a:rPr lang="tr-TR" sz="2400" dirty="0" smtClean="0"/>
              <a:t>Bakanlıklarda </a:t>
            </a:r>
            <a:r>
              <a:rPr lang="tr-TR" sz="2400" dirty="0"/>
              <a:t>en üst yönetici Cumhurbaşkanı tarafından belirlenir.</a:t>
            </a:r>
          </a:p>
          <a:p>
            <a:endParaRPr lang="tr-TR" dirty="0"/>
          </a:p>
        </p:txBody>
      </p:sp>
    </p:spTree>
    <p:extLst>
      <p:ext uri="{BB962C8B-B14F-4D97-AF65-F5344CB8AC3E}">
        <p14:creationId xmlns:p14="http://schemas.microsoft.com/office/powerpoint/2010/main" val="12882590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6"/>
            <a:ext cx="11165904" cy="683602"/>
          </a:xfrm>
        </p:spPr>
        <p:txBody>
          <a:bodyPr>
            <a:normAutofit fontScale="90000"/>
          </a:bodyPr>
          <a:lstStyle/>
          <a:p>
            <a:pPr algn="ctr"/>
            <a:r>
              <a:rPr lang="tr-TR" sz="2900" b="1" dirty="0">
                <a:solidFill>
                  <a:srgbClr val="54A021">
                    <a:lumMod val="50000"/>
                  </a:srgbClr>
                </a:solidFill>
              </a:rPr>
              <a:t>Genel Hükümler</a:t>
            </a:r>
            <a:r>
              <a:rPr lang="tr-TR" sz="2700" b="1" dirty="0">
                <a:solidFill>
                  <a:srgbClr val="54A021">
                    <a:lumMod val="50000"/>
                  </a:srgbClr>
                </a:solidFill>
              </a:rPr>
              <a:t>/ Bakanların ve Üst Yöneticilerin Hesap Verme Sorumluluğu</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940779"/>
            <a:ext cx="11096625" cy="5517172"/>
          </a:xfrm>
        </p:spPr>
        <p:txBody>
          <a:bodyPr>
            <a:normAutofit lnSpcReduction="10000"/>
          </a:bodyPr>
          <a:lstStyle/>
          <a:p>
            <a:pPr marL="0" indent="0" algn="just">
              <a:buNone/>
            </a:pPr>
            <a:r>
              <a:rPr lang="tr-TR" sz="2400" b="1" dirty="0"/>
              <a:t>	 </a:t>
            </a:r>
            <a:r>
              <a:rPr lang="tr-TR" sz="2400" b="1" dirty="0">
                <a:solidFill>
                  <a:srgbClr val="C00000"/>
                </a:solidFill>
              </a:rPr>
              <a:t>Üst </a:t>
            </a:r>
            <a:r>
              <a:rPr lang="tr-TR" sz="2400" b="1" dirty="0" smtClean="0">
                <a:solidFill>
                  <a:srgbClr val="C00000"/>
                </a:solidFill>
              </a:rPr>
              <a:t>yöneticiler</a:t>
            </a:r>
          </a:p>
          <a:p>
            <a:pPr marL="0" indent="0" algn="just">
              <a:buNone/>
            </a:pPr>
            <a:r>
              <a:rPr lang="tr-TR" sz="2600" b="1" dirty="0" smtClean="0"/>
              <a:t> </a:t>
            </a:r>
          </a:p>
          <a:p>
            <a:pPr algn="just"/>
            <a:r>
              <a:rPr lang="tr-TR" sz="2400" dirty="0" smtClean="0"/>
              <a:t>Üst </a:t>
            </a:r>
            <a:r>
              <a:rPr lang="tr-TR" sz="2400" dirty="0"/>
              <a:t>yöneticiler, </a:t>
            </a:r>
            <a:r>
              <a:rPr lang="tr-TR" sz="2400" dirty="0">
                <a:solidFill>
                  <a:srgbClr val="00B0F0"/>
                </a:solidFill>
              </a:rPr>
              <a:t>idarelerinin stratejik planlarının ve bütçelerinin </a:t>
            </a:r>
            <a:r>
              <a:rPr lang="tr-TR" sz="2400" dirty="0"/>
              <a:t>kalkınma planına, yıllık programlara, kurumun stratejik plan ve performans hedefleri ile hizmet gereklerine uygun olarak hazırlanması ve uygulanmasından, sorumlulukları altındaki kaynakların etkili, ekonomik ve verimli şekilde elde edilmesi ve kullanımını sağlamaktan, kayıp ve kötüye kullanımının önlenmesinden, malî yönetim ve kontrol sisteminin işleyişinin gözetilmesi, izlenmesi ve kanunlar ile Cumhurbaşkanlığı kararnamelerinde belirtilen görev ve sorumlulukların </a:t>
            </a:r>
            <a:r>
              <a:rPr lang="tr-TR" sz="2400" dirty="0" smtClean="0"/>
              <a:t>yerine </a:t>
            </a:r>
            <a:r>
              <a:rPr lang="tr-TR" sz="2400" dirty="0"/>
              <a:t>getirilmesinden Bakana; mahallî idarelerde ise meclislerine karşı sorumludurlar</a:t>
            </a:r>
            <a:r>
              <a:rPr lang="tr-TR" sz="2400" dirty="0" smtClean="0"/>
              <a:t>.</a:t>
            </a:r>
          </a:p>
          <a:p>
            <a:pPr algn="just"/>
            <a:endParaRPr lang="tr-TR" sz="2400" dirty="0"/>
          </a:p>
          <a:p>
            <a:pPr algn="just"/>
            <a:r>
              <a:rPr lang="tr-TR" sz="2400" dirty="0"/>
              <a:t>Üst yöneticiler, bu sorumluluğun gereklerini harcama yetkilileri, malî hizmetler birimi ve iç denetçiler aracılığıyla yerine getirirler</a:t>
            </a:r>
            <a:r>
              <a:rPr lang="tr-TR" sz="2400" dirty="0" smtClean="0"/>
              <a:t> </a:t>
            </a:r>
            <a:endParaRPr lang="tr-TR" sz="2400" dirty="0"/>
          </a:p>
          <a:p>
            <a:endParaRPr lang="tr-TR" dirty="0"/>
          </a:p>
        </p:txBody>
      </p:sp>
    </p:spTree>
    <p:extLst>
      <p:ext uri="{BB962C8B-B14F-4D97-AF65-F5344CB8AC3E}">
        <p14:creationId xmlns:p14="http://schemas.microsoft.com/office/powerpoint/2010/main" val="37392936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up 9"/>
          <p:cNvGrpSpPr/>
          <p:nvPr/>
        </p:nvGrpSpPr>
        <p:grpSpPr>
          <a:xfrm>
            <a:off x="-5241" y="730729"/>
            <a:ext cx="12197241" cy="6008868"/>
            <a:chOff x="-5241" y="730729"/>
            <a:chExt cx="12197241" cy="6008868"/>
          </a:xfrm>
        </p:grpSpPr>
        <p:grpSp>
          <p:nvGrpSpPr>
            <p:cNvPr id="8" name="Grup 7"/>
            <p:cNvGrpSpPr/>
            <p:nvPr/>
          </p:nvGrpSpPr>
          <p:grpSpPr>
            <a:xfrm>
              <a:off x="-5241" y="6071536"/>
              <a:ext cx="12197241" cy="668061"/>
              <a:chOff x="-5241" y="6071536"/>
              <a:chExt cx="12197241" cy="668061"/>
            </a:xfrm>
          </p:grpSpPr>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482" y="6071536"/>
                <a:ext cx="3023608" cy="668061"/>
              </a:xfrm>
              <a:prstGeom prst="rect">
                <a:avLst/>
              </a:prstGeom>
            </p:spPr>
          </p:pic>
          <p:pic>
            <p:nvPicPr>
              <p:cNvPr id="5" name="Resim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47090" y="6253654"/>
                <a:ext cx="8544910" cy="346842"/>
              </a:xfrm>
              <a:prstGeom prst="rect">
                <a:avLst/>
              </a:prstGeom>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41" y="6264165"/>
                <a:ext cx="628723" cy="346842"/>
              </a:xfrm>
              <a:prstGeom prst="rect">
                <a:avLst/>
              </a:prstGeom>
            </p:spPr>
          </p:pic>
          <p:sp>
            <p:nvSpPr>
              <p:cNvPr id="7" name="Metin kutusu 6"/>
              <p:cNvSpPr txBox="1"/>
              <p:nvPr/>
            </p:nvSpPr>
            <p:spPr>
              <a:xfrm>
                <a:off x="9538138" y="6220900"/>
                <a:ext cx="2228193" cy="369332"/>
              </a:xfrm>
              <a:prstGeom prst="rect">
                <a:avLst/>
              </a:prstGeom>
              <a:noFill/>
            </p:spPr>
            <p:txBody>
              <a:bodyPr wrap="square" rtlCol="0">
                <a:spAutoFit/>
              </a:bodyPr>
              <a:lstStyle/>
              <a:p>
                <a:r>
                  <a:rPr lang="tr-TR" dirty="0">
                    <a:solidFill>
                      <a:schemeClr val="bg1"/>
                    </a:solidFill>
                    <a:latin typeface="Corbel" panose="020B0503020204020204" pitchFamily="34" charset="0"/>
                  </a:rPr>
                  <a:t>www.cukurova.edu.tr</a:t>
                </a:r>
              </a:p>
            </p:txBody>
          </p:sp>
        </p:grpSp>
        <p:pic>
          <p:nvPicPr>
            <p:cNvPr id="9" name="Resi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730729"/>
              <a:ext cx="12192000" cy="45719"/>
            </a:xfrm>
            <a:prstGeom prst="rect">
              <a:avLst/>
            </a:prstGeom>
          </p:spPr>
        </p:pic>
      </p:grpSp>
      <p:sp>
        <p:nvSpPr>
          <p:cNvPr id="13" name="Alt Başlık 5"/>
          <p:cNvSpPr txBox="1">
            <a:spLocks/>
          </p:cNvSpPr>
          <p:nvPr/>
        </p:nvSpPr>
        <p:spPr>
          <a:xfrm>
            <a:off x="330926" y="1302776"/>
            <a:ext cx="10467703" cy="352839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sz="4000" b="1" dirty="0">
              <a:solidFill>
                <a:schemeClr val="accent3">
                  <a:lumMod val="50000"/>
                </a:schemeClr>
              </a:solidFill>
            </a:endParaRPr>
          </a:p>
          <a:p>
            <a:endParaRPr lang="tr-TR" sz="4000" b="1" dirty="0">
              <a:solidFill>
                <a:schemeClr val="accent3">
                  <a:lumMod val="50000"/>
                </a:schemeClr>
              </a:solidFill>
            </a:endParaRPr>
          </a:p>
          <a:p>
            <a:r>
              <a:rPr lang="tr-TR" sz="5400" b="1" dirty="0" smtClean="0">
                <a:solidFill>
                  <a:schemeClr val="accent3">
                    <a:lumMod val="50000"/>
                  </a:schemeClr>
                </a:solidFill>
              </a:rPr>
              <a:t>İKİNCİ </a:t>
            </a:r>
            <a:r>
              <a:rPr lang="tr-TR" sz="5400" b="1" dirty="0">
                <a:solidFill>
                  <a:schemeClr val="accent3">
                    <a:lumMod val="50000"/>
                  </a:schemeClr>
                </a:solidFill>
              </a:rPr>
              <a:t>KISIM</a:t>
            </a:r>
          </a:p>
          <a:p>
            <a:endParaRPr lang="tr-TR" sz="5400" b="1" dirty="0">
              <a:solidFill>
                <a:schemeClr val="accent3">
                  <a:lumMod val="50000"/>
                </a:schemeClr>
              </a:solidFill>
            </a:endParaRPr>
          </a:p>
          <a:p>
            <a:r>
              <a:rPr lang="tr-TR" sz="5400" b="1" dirty="0" smtClean="0">
                <a:solidFill>
                  <a:schemeClr val="accent3">
                    <a:lumMod val="50000"/>
                  </a:schemeClr>
                </a:solidFill>
              </a:rPr>
              <a:t>Kamu İdare Bütçeleri</a:t>
            </a:r>
            <a:endParaRPr lang="tr-TR" sz="5400" u="sng" dirty="0">
              <a:solidFill>
                <a:schemeClr val="accent3">
                  <a:lumMod val="50000"/>
                </a:schemeClr>
              </a:solidFill>
            </a:endParaRPr>
          </a:p>
        </p:txBody>
      </p:sp>
    </p:spTree>
    <p:extLst>
      <p:ext uri="{BB962C8B-B14F-4D97-AF65-F5344CB8AC3E}">
        <p14:creationId xmlns:p14="http://schemas.microsoft.com/office/powerpoint/2010/main" val="26336196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50000"/>
                  </a:schemeClr>
                </a:solidFill>
              </a:rPr>
              <a:t>Kamu İdare Bütçeleri / Genel Hükümler</a:t>
            </a:r>
            <a:endParaRPr lang="tr-TR" dirty="0"/>
          </a:p>
        </p:txBody>
      </p:sp>
      <p:sp>
        <p:nvSpPr>
          <p:cNvPr id="3" name="İçerik Yer Tutucusu 2"/>
          <p:cNvSpPr>
            <a:spLocks noGrp="1"/>
          </p:cNvSpPr>
          <p:nvPr>
            <p:ph idx="1"/>
          </p:nvPr>
        </p:nvSpPr>
        <p:spPr>
          <a:xfrm>
            <a:off x="457200" y="1543049"/>
            <a:ext cx="11096625" cy="4914901"/>
          </a:xfrm>
        </p:spPr>
        <p:txBody>
          <a:bodyPr>
            <a:normAutofit/>
          </a:bodyPr>
          <a:lstStyle/>
          <a:p>
            <a:pPr marL="0" indent="0" algn="just">
              <a:buNone/>
            </a:pPr>
            <a:r>
              <a:rPr lang="tr-TR" sz="2400" b="1" dirty="0"/>
              <a:t>	 </a:t>
            </a:r>
            <a:r>
              <a:rPr lang="tr-TR" sz="2800" b="1" dirty="0">
                <a:solidFill>
                  <a:srgbClr val="C00000"/>
                </a:solidFill>
              </a:rPr>
              <a:t>Bütçe türleri ve </a:t>
            </a:r>
            <a:r>
              <a:rPr lang="tr-TR" sz="2800" b="1" dirty="0" smtClean="0">
                <a:solidFill>
                  <a:srgbClr val="C00000"/>
                </a:solidFill>
              </a:rPr>
              <a:t>kapsamı</a:t>
            </a:r>
          </a:p>
          <a:p>
            <a:pPr marL="0" indent="0" algn="just">
              <a:buNone/>
            </a:pPr>
            <a:endParaRPr lang="tr-TR" sz="2600" b="1" dirty="0" smtClean="0"/>
          </a:p>
          <a:p>
            <a:pPr marL="0" indent="0" algn="just">
              <a:buNone/>
            </a:pPr>
            <a:r>
              <a:rPr lang="tr-TR" sz="2400" dirty="0" smtClean="0"/>
              <a:t>	Genel </a:t>
            </a:r>
            <a:r>
              <a:rPr lang="tr-TR" sz="2400" dirty="0"/>
              <a:t>yönetim kapsamındaki idarelerin bütçeleri</a:t>
            </a:r>
            <a:r>
              <a:rPr lang="tr-TR" sz="2400" dirty="0" smtClean="0"/>
              <a:t>;</a:t>
            </a:r>
          </a:p>
          <a:p>
            <a:pPr lvl="1" algn="just">
              <a:buFont typeface="Wingdings" panose="05000000000000000000" pitchFamily="2" charset="2"/>
              <a:buChar char="ü"/>
            </a:pPr>
            <a:r>
              <a:rPr lang="tr-TR" sz="2400" dirty="0" smtClean="0"/>
              <a:t>Merkezî </a:t>
            </a:r>
            <a:r>
              <a:rPr lang="tr-TR" sz="2400" dirty="0"/>
              <a:t>yönetim bütçesi, </a:t>
            </a:r>
            <a:endParaRPr lang="tr-TR" sz="2400" dirty="0" smtClean="0"/>
          </a:p>
          <a:p>
            <a:pPr lvl="1" algn="just">
              <a:buFont typeface="Wingdings" panose="05000000000000000000" pitchFamily="2" charset="2"/>
              <a:buChar char="ü"/>
            </a:pPr>
            <a:r>
              <a:rPr lang="tr-TR" sz="2400" dirty="0"/>
              <a:t>S</a:t>
            </a:r>
            <a:r>
              <a:rPr lang="tr-TR" sz="2400" dirty="0" smtClean="0"/>
              <a:t>osyal </a:t>
            </a:r>
            <a:r>
              <a:rPr lang="tr-TR" sz="2400" dirty="0"/>
              <a:t>güvenlik kurumları bütçeleri </a:t>
            </a:r>
            <a:endParaRPr lang="tr-TR" sz="2400" dirty="0" smtClean="0"/>
          </a:p>
          <a:p>
            <a:pPr lvl="1" algn="just">
              <a:buFont typeface="Wingdings" panose="05000000000000000000" pitchFamily="2" charset="2"/>
              <a:buChar char="ü"/>
            </a:pPr>
            <a:r>
              <a:rPr lang="tr-TR" sz="2400" dirty="0"/>
              <a:t>M</a:t>
            </a:r>
            <a:r>
              <a:rPr lang="tr-TR" sz="2400" dirty="0" smtClean="0"/>
              <a:t>ahallî </a:t>
            </a:r>
            <a:r>
              <a:rPr lang="tr-TR" sz="2400" dirty="0"/>
              <a:t>idareler bütçeleri </a:t>
            </a:r>
            <a:endParaRPr lang="tr-TR" sz="2400" dirty="0" smtClean="0"/>
          </a:p>
          <a:p>
            <a:pPr marL="457200" lvl="1" indent="0" algn="just">
              <a:buNone/>
            </a:pPr>
            <a:r>
              <a:rPr lang="tr-TR" sz="2400" dirty="0" smtClean="0"/>
              <a:t>olarak </a:t>
            </a:r>
            <a:r>
              <a:rPr lang="tr-TR" sz="2400" dirty="0"/>
              <a:t>hazırlanır ve uygulanır</a:t>
            </a:r>
            <a:r>
              <a:rPr lang="tr-TR" sz="2400" dirty="0" smtClean="0"/>
              <a:t>. </a:t>
            </a:r>
          </a:p>
          <a:p>
            <a:pPr marL="457200" lvl="1" indent="0" algn="just">
              <a:buNone/>
            </a:pPr>
            <a:r>
              <a:rPr lang="tr-TR" sz="2400" dirty="0" smtClean="0"/>
              <a:t>Kamu </a:t>
            </a:r>
            <a:r>
              <a:rPr lang="tr-TR" sz="2400" dirty="0"/>
              <a:t>idarelerince bunlar dışında herhangi bir ad altında bütçe oluşturulamaz. </a:t>
            </a:r>
          </a:p>
        </p:txBody>
      </p:sp>
    </p:spTree>
    <p:extLst>
      <p:ext uri="{BB962C8B-B14F-4D97-AF65-F5344CB8AC3E}">
        <p14:creationId xmlns:p14="http://schemas.microsoft.com/office/powerpoint/2010/main" val="2509312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up 9"/>
          <p:cNvGrpSpPr/>
          <p:nvPr/>
        </p:nvGrpSpPr>
        <p:grpSpPr>
          <a:xfrm>
            <a:off x="-5241" y="730729"/>
            <a:ext cx="12197241" cy="6008868"/>
            <a:chOff x="-5241" y="730729"/>
            <a:chExt cx="12197241" cy="6008868"/>
          </a:xfrm>
        </p:grpSpPr>
        <p:grpSp>
          <p:nvGrpSpPr>
            <p:cNvPr id="8" name="Grup 7"/>
            <p:cNvGrpSpPr/>
            <p:nvPr/>
          </p:nvGrpSpPr>
          <p:grpSpPr>
            <a:xfrm>
              <a:off x="-5241" y="6071536"/>
              <a:ext cx="12197241" cy="668061"/>
              <a:chOff x="-5241" y="6071536"/>
              <a:chExt cx="12197241" cy="668061"/>
            </a:xfrm>
          </p:grpSpPr>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482" y="6071536"/>
                <a:ext cx="3023608" cy="668061"/>
              </a:xfrm>
              <a:prstGeom prst="rect">
                <a:avLst/>
              </a:prstGeom>
            </p:spPr>
          </p:pic>
          <p:pic>
            <p:nvPicPr>
              <p:cNvPr id="5" name="Resim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47090" y="6253654"/>
                <a:ext cx="8544910" cy="346842"/>
              </a:xfrm>
              <a:prstGeom prst="rect">
                <a:avLst/>
              </a:prstGeom>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41" y="6264165"/>
                <a:ext cx="628723" cy="346842"/>
              </a:xfrm>
              <a:prstGeom prst="rect">
                <a:avLst/>
              </a:prstGeom>
            </p:spPr>
          </p:pic>
          <p:sp>
            <p:nvSpPr>
              <p:cNvPr id="7" name="Metin kutusu 6"/>
              <p:cNvSpPr txBox="1"/>
              <p:nvPr/>
            </p:nvSpPr>
            <p:spPr>
              <a:xfrm>
                <a:off x="9538138" y="6220900"/>
                <a:ext cx="2228193" cy="369332"/>
              </a:xfrm>
              <a:prstGeom prst="rect">
                <a:avLst/>
              </a:prstGeom>
              <a:noFill/>
            </p:spPr>
            <p:txBody>
              <a:bodyPr wrap="square" rtlCol="0">
                <a:spAutoFit/>
              </a:bodyPr>
              <a:lstStyle/>
              <a:p>
                <a:r>
                  <a:rPr lang="tr-TR" dirty="0">
                    <a:solidFill>
                      <a:schemeClr val="bg1"/>
                    </a:solidFill>
                    <a:latin typeface="Corbel" panose="020B0503020204020204" pitchFamily="34" charset="0"/>
                  </a:rPr>
                  <a:t>www.cukurova.edu.tr</a:t>
                </a:r>
              </a:p>
            </p:txBody>
          </p:sp>
        </p:grpSp>
        <p:pic>
          <p:nvPicPr>
            <p:cNvPr id="9" name="Resi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730729"/>
              <a:ext cx="12192000" cy="45719"/>
            </a:xfrm>
            <a:prstGeom prst="rect">
              <a:avLst/>
            </a:prstGeom>
          </p:spPr>
        </p:pic>
      </p:grpSp>
      <p:sp>
        <p:nvSpPr>
          <p:cNvPr id="13" name="Alt Başlık 5"/>
          <p:cNvSpPr txBox="1">
            <a:spLocks/>
          </p:cNvSpPr>
          <p:nvPr/>
        </p:nvSpPr>
        <p:spPr>
          <a:xfrm>
            <a:off x="330926" y="1302776"/>
            <a:ext cx="10467703" cy="352839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sz="4000" b="1" dirty="0">
              <a:solidFill>
                <a:schemeClr val="accent3">
                  <a:lumMod val="50000"/>
                </a:schemeClr>
              </a:solidFill>
            </a:endParaRPr>
          </a:p>
          <a:p>
            <a:endParaRPr lang="tr-TR" sz="4000" b="1" dirty="0">
              <a:solidFill>
                <a:schemeClr val="accent3">
                  <a:lumMod val="50000"/>
                </a:schemeClr>
              </a:solidFill>
            </a:endParaRPr>
          </a:p>
          <a:p>
            <a:r>
              <a:rPr lang="tr-TR" sz="5400" b="1" dirty="0">
                <a:solidFill>
                  <a:schemeClr val="accent3">
                    <a:lumMod val="50000"/>
                  </a:schemeClr>
                </a:solidFill>
              </a:rPr>
              <a:t>BİRİNCİ KISIM</a:t>
            </a:r>
          </a:p>
          <a:p>
            <a:endParaRPr lang="tr-TR" sz="5400" b="1" dirty="0">
              <a:solidFill>
                <a:schemeClr val="accent3">
                  <a:lumMod val="50000"/>
                </a:schemeClr>
              </a:solidFill>
            </a:endParaRPr>
          </a:p>
          <a:p>
            <a:r>
              <a:rPr lang="tr-TR" sz="5400" b="1" dirty="0">
                <a:solidFill>
                  <a:schemeClr val="accent3">
                    <a:lumMod val="50000"/>
                  </a:schemeClr>
                </a:solidFill>
              </a:rPr>
              <a:t>Genel Hükümler</a:t>
            </a:r>
            <a:endParaRPr lang="tr-TR" sz="5400" u="sng" dirty="0">
              <a:solidFill>
                <a:schemeClr val="accent3">
                  <a:lumMod val="50000"/>
                </a:schemeClr>
              </a:solidFill>
            </a:endParaRPr>
          </a:p>
        </p:txBody>
      </p:sp>
    </p:spTree>
    <p:extLst>
      <p:ext uri="{BB962C8B-B14F-4D97-AF65-F5344CB8AC3E}">
        <p14:creationId xmlns:p14="http://schemas.microsoft.com/office/powerpoint/2010/main" val="3866234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50000"/>
                  </a:schemeClr>
                </a:solidFill>
              </a:rPr>
              <a:t>Kamu İdare Bütçeleri / Genel Hükümler</a:t>
            </a:r>
            <a:endParaRPr lang="tr-TR" dirty="0"/>
          </a:p>
        </p:txBody>
      </p:sp>
      <p:sp>
        <p:nvSpPr>
          <p:cNvPr id="3" name="İçerik Yer Tutucusu 2"/>
          <p:cNvSpPr>
            <a:spLocks noGrp="1"/>
          </p:cNvSpPr>
          <p:nvPr>
            <p:ph idx="1"/>
          </p:nvPr>
        </p:nvSpPr>
        <p:spPr>
          <a:xfrm>
            <a:off x="457200" y="1057275"/>
            <a:ext cx="11096625" cy="5400675"/>
          </a:xfrm>
        </p:spPr>
        <p:txBody>
          <a:bodyPr>
            <a:normAutofit/>
          </a:bodyPr>
          <a:lstStyle/>
          <a:p>
            <a:pPr marL="0" indent="0" algn="just">
              <a:buNone/>
            </a:pPr>
            <a:r>
              <a:rPr lang="tr-TR" sz="2400" b="1" dirty="0"/>
              <a:t>	 </a:t>
            </a:r>
            <a:r>
              <a:rPr lang="tr-TR" sz="2800" b="1" dirty="0">
                <a:solidFill>
                  <a:srgbClr val="C00000"/>
                </a:solidFill>
              </a:rPr>
              <a:t>Bütçe türleri ve kapsamı</a:t>
            </a:r>
            <a:endParaRPr lang="tr-TR" sz="2800" b="1" dirty="0" smtClean="0">
              <a:solidFill>
                <a:srgbClr val="C00000"/>
              </a:solidFill>
            </a:endParaRPr>
          </a:p>
          <a:p>
            <a:pPr algn="just"/>
            <a:r>
              <a:rPr lang="tr-TR" sz="2200" b="1" dirty="0"/>
              <a:t>Merkezi Yönetim Bütçesi </a:t>
            </a:r>
            <a:r>
              <a:rPr lang="tr-TR" sz="2200" dirty="0" smtClean="0">
                <a:solidFill>
                  <a:schemeClr val="tx1"/>
                </a:solidFill>
              </a:rPr>
              <a:t>5018 sayılı k</a:t>
            </a:r>
            <a:r>
              <a:rPr lang="tr-TR" sz="2200" dirty="0" smtClean="0"/>
              <a:t>anuna </a:t>
            </a:r>
            <a:r>
              <a:rPr lang="tr-TR" sz="2200" dirty="0"/>
              <a:t>ekli (I), (II) ve (III) sayılı cetvellerde yer alan kamu idarelerinin bütçelerinden oluşur</a:t>
            </a:r>
            <a:r>
              <a:rPr lang="tr-TR" sz="2200" dirty="0" smtClean="0"/>
              <a:t>. </a:t>
            </a:r>
            <a:endParaRPr lang="tr-TR" sz="2200" dirty="0"/>
          </a:p>
          <a:p>
            <a:pPr lvl="1" algn="just">
              <a:buFont typeface="Wingdings" panose="05000000000000000000" pitchFamily="2" charset="2"/>
              <a:buChar char="ü"/>
            </a:pPr>
            <a:r>
              <a:rPr lang="tr-TR" sz="2200" b="1" i="1" dirty="0" smtClean="0">
                <a:solidFill>
                  <a:schemeClr val="tx1"/>
                </a:solidFill>
              </a:rPr>
              <a:t>Genel </a:t>
            </a:r>
            <a:r>
              <a:rPr lang="tr-TR" sz="2200" b="1" i="1" dirty="0">
                <a:solidFill>
                  <a:schemeClr val="tx1"/>
                </a:solidFill>
              </a:rPr>
              <a:t>bütçe</a:t>
            </a:r>
            <a:r>
              <a:rPr lang="tr-TR" sz="2200" dirty="0">
                <a:solidFill>
                  <a:schemeClr val="tx1"/>
                </a:solidFill>
              </a:rPr>
              <a:t>, Devlet tüzel kişiliğine dahil olan ve bu Kanuna ekli (I) sayılı cetvelde yer alan kamu idarelerinin bütçesidir. </a:t>
            </a:r>
          </a:p>
          <a:p>
            <a:pPr lvl="1" algn="just">
              <a:buFont typeface="Wingdings" panose="05000000000000000000" pitchFamily="2" charset="2"/>
              <a:buChar char="ü"/>
            </a:pPr>
            <a:r>
              <a:rPr lang="tr-TR" sz="2200" b="1" i="1" dirty="0" smtClean="0">
                <a:solidFill>
                  <a:schemeClr val="tx1"/>
                </a:solidFill>
              </a:rPr>
              <a:t>Özel </a:t>
            </a:r>
            <a:r>
              <a:rPr lang="tr-TR" sz="2200" b="1" i="1" dirty="0">
                <a:solidFill>
                  <a:schemeClr val="tx1"/>
                </a:solidFill>
              </a:rPr>
              <a:t>bütçe</a:t>
            </a:r>
            <a:r>
              <a:rPr lang="tr-TR" sz="2200" dirty="0">
                <a:solidFill>
                  <a:schemeClr val="tx1"/>
                </a:solidFill>
              </a:rPr>
              <a:t>, bir bakanlığa bağlı veya ilgili olarak belirli bir kamu hizmetini yürütmek üzere kurulan, gelir tahsis edilen, bu gelirlerden harcama yapma yetkisi verilen, kuruluş ve çalışma esasları kanunla veya Cumhurbaşkanlığı kararnamesiyle düzenlenen ve bu Kanuna ekli (II) sayılı cetvelde yer alan her bir kamu idaresinin </a:t>
            </a:r>
            <a:r>
              <a:rPr lang="tr-TR" sz="2200" dirty="0" smtClean="0">
                <a:solidFill>
                  <a:schemeClr val="tx1"/>
                </a:solidFill>
              </a:rPr>
              <a:t>bütçesidir.</a:t>
            </a:r>
          </a:p>
          <a:p>
            <a:pPr lvl="1" algn="just">
              <a:buFont typeface="Wingdings" panose="05000000000000000000" pitchFamily="2" charset="2"/>
              <a:buChar char="ü"/>
            </a:pPr>
            <a:r>
              <a:rPr lang="tr-TR" sz="2200" b="1" i="1" dirty="0" smtClean="0">
                <a:solidFill>
                  <a:schemeClr val="tx1"/>
                </a:solidFill>
              </a:rPr>
              <a:t>Düzenleyici </a:t>
            </a:r>
            <a:r>
              <a:rPr lang="tr-TR" sz="2200" b="1" i="1" dirty="0">
                <a:solidFill>
                  <a:schemeClr val="tx1"/>
                </a:solidFill>
              </a:rPr>
              <a:t>ve denetleyici kurum bütçesi</a:t>
            </a:r>
            <a:r>
              <a:rPr lang="tr-TR" sz="2200" dirty="0">
                <a:solidFill>
                  <a:schemeClr val="tx1"/>
                </a:solidFill>
              </a:rPr>
              <a:t>, kanunla veya Cumhurbaşkanlığı kararnamesiyle kurul, </a:t>
            </a:r>
            <a:r>
              <a:rPr lang="tr-TR" sz="2200" dirty="0"/>
              <a:t>kurum veya üst kurul şeklinde teşkilatlanan ve bu Kanuna ekli (III) sayılı cetvelde yer alan her bir düzenleyici ve denetleyici kurumun bütçesidir.</a:t>
            </a:r>
          </a:p>
        </p:txBody>
      </p:sp>
    </p:spTree>
    <p:extLst>
      <p:ext uri="{BB962C8B-B14F-4D97-AF65-F5344CB8AC3E}">
        <p14:creationId xmlns:p14="http://schemas.microsoft.com/office/powerpoint/2010/main" val="40532549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50000"/>
                  </a:schemeClr>
                </a:solidFill>
              </a:rPr>
              <a:t>Kamu İdare Bütçeleri / Genel Hükümler</a:t>
            </a:r>
            <a:endParaRPr lang="tr-TR" dirty="0"/>
          </a:p>
        </p:txBody>
      </p:sp>
      <p:sp>
        <p:nvSpPr>
          <p:cNvPr id="3" name="İçerik Yer Tutucusu 2"/>
          <p:cNvSpPr>
            <a:spLocks noGrp="1"/>
          </p:cNvSpPr>
          <p:nvPr>
            <p:ph idx="1"/>
          </p:nvPr>
        </p:nvSpPr>
        <p:spPr>
          <a:xfrm>
            <a:off x="457200" y="1695450"/>
            <a:ext cx="11096625" cy="4762500"/>
          </a:xfrm>
        </p:spPr>
        <p:txBody>
          <a:bodyPr>
            <a:normAutofit/>
          </a:bodyPr>
          <a:lstStyle/>
          <a:p>
            <a:pPr marL="0" indent="0" algn="just">
              <a:buNone/>
            </a:pPr>
            <a:r>
              <a:rPr lang="tr-TR" sz="2400" b="1" dirty="0"/>
              <a:t>	 </a:t>
            </a:r>
            <a:r>
              <a:rPr lang="tr-TR" sz="2800" b="1" dirty="0">
                <a:solidFill>
                  <a:srgbClr val="C00000"/>
                </a:solidFill>
              </a:rPr>
              <a:t>Bütçe türleri ve </a:t>
            </a:r>
            <a:r>
              <a:rPr lang="tr-TR" sz="2800" b="1" dirty="0" smtClean="0">
                <a:solidFill>
                  <a:srgbClr val="C00000"/>
                </a:solidFill>
              </a:rPr>
              <a:t>kapsamı</a:t>
            </a:r>
          </a:p>
          <a:p>
            <a:pPr marL="0" indent="0" algn="just">
              <a:buNone/>
            </a:pPr>
            <a:endParaRPr lang="tr-TR" sz="2800" b="1" dirty="0" smtClean="0"/>
          </a:p>
          <a:p>
            <a:pPr algn="just"/>
            <a:r>
              <a:rPr lang="tr-TR" sz="2400" b="1" i="1" dirty="0"/>
              <a:t>Sosyal güvenlik kurumu bütçesi</a:t>
            </a:r>
            <a:r>
              <a:rPr lang="tr-TR" sz="2400" dirty="0"/>
              <a:t>, sosyal güvenlik hizmeti sunmak üzere, kanunla veya </a:t>
            </a:r>
            <a:r>
              <a:rPr lang="tr-TR" sz="2400" dirty="0" smtClean="0"/>
              <a:t>Cumhurbaşkanlığı </a:t>
            </a:r>
            <a:r>
              <a:rPr lang="tr-TR" sz="2400" dirty="0"/>
              <a:t>kararnamesiyle kurulan ve bu Kanuna ekli (IV) sayılı cetvelde yer alan her bir kamu idaresinin bütçesidir.</a:t>
            </a:r>
          </a:p>
          <a:p>
            <a:pPr algn="just"/>
            <a:r>
              <a:rPr lang="tr-TR" sz="2400" b="1" i="1" dirty="0"/>
              <a:t>Mahallî idare bütçesi</a:t>
            </a:r>
            <a:r>
              <a:rPr lang="tr-TR" sz="2400" dirty="0"/>
              <a:t>, mahallî idare kapsamındaki kamu idarelerinin bütçesidir. </a:t>
            </a:r>
          </a:p>
        </p:txBody>
      </p:sp>
    </p:spTree>
    <p:extLst>
      <p:ext uri="{BB962C8B-B14F-4D97-AF65-F5344CB8AC3E}">
        <p14:creationId xmlns:p14="http://schemas.microsoft.com/office/powerpoint/2010/main" val="2811126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50000"/>
                  </a:schemeClr>
                </a:solidFill>
              </a:rPr>
              <a:t>Kamu İdare Bütçeleri / Genel Hükümler</a:t>
            </a:r>
            <a:endParaRPr lang="tr-TR" dirty="0"/>
          </a:p>
        </p:txBody>
      </p:sp>
      <p:sp>
        <p:nvSpPr>
          <p:cNvPr id="3" name="İçerik Yer Tutucusu 2"/>
          <p:cNvSpPr>
            <a:spLocks noGrp="1"/>
          </p:cNvSpPr>
          <p:nvPr>
            <p:ph idx="1"/>
          </p:nvPr>
        </p:nvSpPr>
        <p:spPr>
          <a:xfrm>
            <a:off x="457200" y="1152525"/>
            <a:ext cx="11096625" cy="5305425"/>
          </a:xfrm>
        </p:spPr>
        <p:txBody>
          <a:bodyPr>
            <a:normAutofit/>
          </a:bodyPr>
          <a:lstStyle/>
          <a:p>
            <a:pPr marL="0" indent="0" algn="just">
              <a:buNone/>
            </a:pPr>
            <a:r>
              <a:rPr lang="tr-TR" sz="2400" b="1" dirty="0"/>
              <a:t>	 </a:t>
            </a:r>
            <a:r>
              <a:rPr lang="tr-TR" sz="2800" b="1" dirty="0">
                <a:solidFill>
                  <a:srgbClr val="C00000"/>
                </a:solidFill>
              </a:rPr>
              <a:t>Bütçe </a:t>
            </a:r>
            <a:r>
              <a:rPr lang="tr-TR" sz="2800" b="1" dirty="0" smtClean="0">
                <a:solidFill>
                  <a:srgbClr val="C00000"/>
                </a:solidFill>
              </a:rPr>
              <a:t>ilkeleri</a:t>
            </a:r>
          </a:p>
          <a:p>
            <a:pPr algn="just"/>
            <a:r>
              <a:rPr lang="tr-TR" sz="2400" dirty="0"/>
              <a:t>Bütçelerin hazırlanması, uygulanması ve kontrolünde aşağıdaki ilkelere uyulur: </a:t>
            </a:r>
          </a:p>
          <a:p>
            <a:pPr marL="0" indent="0" algn="just">
              <a:buNone/>
            </a:pPr>
            <a:r>
              <a:rPr lang="tr-TR" sz="2400" dirty="0" smtClean="0"/>
              <a:t>	a</a:t>
            </a:r>
            <a:r>
              <a:rPr lang="tr-TR" sz="2400" dirty="0"/>
              <a:t>) Bütçelerin hazırlanması ve uygulanmasında, </a:t>
            </a:r>
            <a:r>
              <a:rPr lang="tr-TR" sz="2400" dirty="0">
                <a:solidFill>
                  <a:srgbClr val="00B0F0"/>
                </a:solidFill>
              </a:rPr>
              <a:t>makroekonomik </a:t>
            </a:r>
            <a:r>
              <a:rPr lang="tr-TR" sz="2400" dirty="0" smtClean="0">
                <a:solidFill>
                  <a:srgbClr val="00B0F0"/>
                </a:solidFill>
              </a:rPr>
              <a:t>	istikrarla 	birlikte </a:t>
            </a:r>
            <a:r>
              <a:rPr lang="tr-TR" sz="2400" dirty="0">
                <a:solidFill>
                  <a:srgbClr val="00B0F0"/>
                </a:solidFill>
              </a:rPr>
              <a:t>sürdürülebilir kalkınmayı </a:t>
            </a:r>
            <a:r>
              <a:rPr lang="tr-TR" sz="2400" dirty="0"/>
              <a:t>sağlamak esastır.</a:t>
            </a:r>
          </a:p>
          <a:p>
            <a:pPr marL="0" indent="0" algn="just">
              <a:buNone/>
            </a:pPr>
            <a:r>
              <a:rPr lang="tr-TR" sz="2400" dirty="0" smtClean="0"/>
              <a:t>	b</a:t>
            </a:r>
            <a:r>
              <a:rPr lang="tr-TR" sz="2400" dirty="0"/>
              <a:t>) Kamu idarelerine bütçeyle verilen harcama yetkisi, kanunlarla </a:t>
            </a:r>
            <a:r>
              <a:rPr lang="tr-TR" sz="2400" dirty="0" smtClean="0"/>
              <a:t>	veya 	Cumhurbaşkanlığı </a:t>
            </a:r>
            <a:r>
              <a:rPr lang="tr-TR" sz="2400" dirty="0"/>
              <a:t>kararnameleriyle düzenlenen </a:t>
            </a:r>
            <a:r>
              <a:rPr lang="tr-TR" sz="2400" dirty="0">
                <a:solidFill>
                  <a:srgbClr val="00B0F0"/>
                </a:solidFill>
              </a:rPr>
              <a:t>görev ve </a:t>
            </a:r>
            <a:r>
              <a:rPr lang="tr-TR" sz="2400" dirty="0" smtClean="0">
                <a:solidFill>
                  <a:srgbClr val="00B0F0"/>
                </a:solidFill>
              </a:rPr>
              <a:t>	hizmetlerin 	yerine </a:t>
            </a:r>
            <a:r>
              <a:rPr lang="tr-TR" sz="2400" dirty="0">
                <a:solidFill>
                  <a:srgbClr val="00B0F0"/>
                </a:solidFill>
              </a:rPr>
              <a:t>getirilmesi</a:t>
            </a:r>
            <a:r>
              <a:rPr lang="tr-TR" sz="2400" dirty="0"/>
              <a:t> amacıyla kullanılır.</a:t>
            </a:r>
          </a:p>
          <a:p>
            <a:pPr marL="0" indent="0" algn="just">
              <a:buNone/>
            </a:pPr>
            <a:r>
              <a:rPr lang="tr-TR" sz="2400" dirty="0" smtClean="0"/>
              <a:t>	c</a:t>
            </a:r>
            <a:r>
              <a:rPr lang="tr-TR" sz="2400" dirty="0"/>
              <a:t>) Bütçeler </a:t>
            </a:r>
            <a:r>
              <a:rPr lang="tr-TR" sz="2400" dirty="0">
                <a:solidFill>
                  <a:srgbClr val="00B0F0"/>
                </a:solidFill>
              </a:rPr>
              <a:t>kalkınma planı ve programlarda </a:t>
            </a:r>
            <a:r>
              <a:rPr lang="tr-TR" sz="2400" dirty="0"/>
              <a:t>yer alan politika, hedef ve </a:t>
            </a:r>
            <a:r>
              <a:rPr lang="tr-TR" sz="2400" dirty="0" smtClean="0"/>
              <a:t>	önceliklere 	uygun </a:t>
            </a:r>
            <a:r>
              <a:rPr lang="tr-TR" sz="2400" dirty="0"/>
              <a:t>şekilde, idarelerin </a:t>
            </a:r>
            <a:r>
              <a:rPr lang="tr-TR" sz="2400" dirty="0">
                <a:solidFill>
                  <a:srgbClr val="00B0F0"/>
                </a:solidFill>
              </a:rPr>
              <a:t>stratejik planları ile performans </a:t>
            </a:r>
            <a:r>
              <a:rPr lang="tr-TR" sz="2400" dirty="0" smtClean="0">
                <a:solidFill>
                  <a:srgbClr val="00B0F0"/>
                </a:solidFill>
              </a:rPr>
              <a:t>	ölçütlerine</a:t>
            </a:r>
            <a:r>
              <a:rPr lang="tr-TR" sz="2400" dirty="0" smtClean="0"/>
              <a:t> </a:t>
            </a:r>
            <a:r>
              <a:rPr lang="tr-TR" sz="2400" dirty="0"/>
              <a:t>ve </a:t>
            </a:r>
            <a:r>
              <a:rPr lang="tr-TR" sz="2400" dirty="0" smtClean="0"/>
              <a:t>fayda-maliyet </a:t>
            </a:r>
            <a:r>
              <a:rPr lang="tr-TR" sz="2400" dirty="0"/>
              <a:t>analizine göre hazırlanır, uygulanır ve </a:t>
            </a:r>
            <a:r>
              <a:rPr lang="tr-TR" sz="2400" dirty="0" smtClean="0"/>
              <a:t>	kontrol </a:t>
            </a:r>
            <a:r>
              <a:rPr lang="tr-TR" sz="2400" dirty="0"/>
              <a:t>edilir. </a:t>
            </a:r>
          </a:p>
          <a:p>
            <a:pPr marL="0" indent="0">
              <a:buNone/>
            </a:pPr>
            <a:endParaRPr lang="tr-TR" sz="2400" dirty="0"/>
          </a:p>
        </p:txBody>
      </p:sp>
    </p:spTree>
    <p:extLst>
      <p:ext uri="{BB962C8B-B14F-4D97-AF65-F5344CB8AC3E}">
        <p14:creationId xmlns:p14="http://schemas.microsoft.com/office/powerpoint/2010/main" val="13326681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50000"/>
                  </a:schemeClr>
                </a:solidFill>
              </a:rPr>
              <a:t>Kamu İdare Bütçeleri / Genel Hükümler</a:t>
            </a:r>
            <a:endParaRPr lang="tr-TR" dirty="0"/>
          </a:p>
        </p:txBody>
      </p:sp>
      <p:sp>
        <p:nvSpPr>
          <p:cNvPr id="3" name="İçerik Yer Tutucusu 2"/>
          <p:cNvSpPr>
            <a:spLocks noGrp="1"/>
          </p:cNvSpPr>
          <p:nvPr>
            <p:ph idx="1"/>
          </p:nvPr>
        </p:nvSpPr>
        <p:spPr>
          <a:xfrm>
            <a:off x="457200" y="1152525"/>
            <a:ext cx="11096625" cy="5305425"/>
          </a:xfrm>
        </p:spPr>
        <p:txBody>
          <a:bodyPr>
            <a:normAutofit/>
          </a:bodyPr>
          <a:lstStyle/>
          <a:p>
            <a:pPr marL="0" indent="0" algn="just">
              <a:buNone/>
            </a:pPr>
            <a:r>
              <a:rPr lang="tr-TR" sz="2400" b="1" dirty="0"/>
              <a:t>	</a:t>
            </a:r>
            <a:r>
              <a:rPr lang="tr-TR" sz="2400" b="1" dirty="0">
                <a:solidFill>
                  <a:srgbClr val="C00000"/>
                </a:solidFill>
              </a:rPr>
              <a:t> </a:t>
            </a:r>
            <a:r>
              <a:rPr lang="tr-TR" sz="2800" b="1" dirty="0">
                <a:solidFill>
                  <a:srgbClr val="C00000"/>
                </a:solidFill>
              </a:rPr>
              <a:t>Bütçe </a:t>
            </a:r>
            <a:r>
              <a:rPr lang="tr-TR" sz="2800" b="1" dirty="0" smtClean="0">
                <a:solidFill>
                  <a:srgbClr val="C00000"/>
                </a:solidFill>
              </a:rPr>
              <a:t>ilkeleri</a:t>
            </a:r>
          </a:p>
          <a:p>
            <a:pPr marL="0" indent="0" algn="just">
              <a:buNone/>
            </a:pPr>
            <a:r>
              <a:rPr lang="tr-TR" sz="2400" dirty="0" smtClean="0"/>
              <a:t>	d</a:t>
            </a:r>
            <a:r>
              <a:rPr lang="tr-TR" sz="2400" dirty="0"/>
              <a:t>) Bütçeler, stratejik planlar dikkate alınarak </a:t>
            </a:r>
            <a:r>
              <a:rPr lang="tr-TR" sz="2400" dirty="0">
                <a:solidFill>
                  <a:srgbClr val="00B0F0"/>
                </a:solidFill>
              </a:rPr>
              <a:t>izleyen iki yılın </a:t>
            </a:r>
            <a:r>
              <a:rPr lang="tr-TR" sz="2400" dirty="0"/>
              <a:t>bütçe </a:t>
            </a:r>
            <a:r>
              <a:rPr lang="tr-TR" sz="2400" dirty="0" smtClean="0"/>
              <a:t>	tahminleriyle 	birlikte </a:t>
            </a:r>
            <a:r>
              <a:rPr lang="tr-TR" sz="2400" dirty="0"/>
              <a:t>görüşülür ve değerlendirilir. </a:t>
            </a:r>
          </a:p>
          <a:p>
            <a:pPr marL="0" indent="0" algn="just">
              <a:buNone/>
            </a:pPr>
            <a:r>
              <a:rPr lang="tr-TR" sz="2400" dirty="0" smtClean="0"/>
              <a:t>	e</a:t>
            </a:r>
            <a:r>
              <a:rPr lang="tr-TR" sz="2400" dirty="0"/>
              <a:t>) Bütçe, kamu malî işlemlerinin </a:t>
            </a:r>
            <a:r>
              <a:rPr lang="tr-TR" sz="2400" dirty="0">
                <a:solidFill>
                  <a:srgbClr val="00B0F0"/>
                </a:solidFill>
              </a:rPr>
              <a:t>kapsamlı ve saydam </a:t>
            </a:r>
            <a:r>
              <a:rPr lang="tr-TR" sz="2400" dirty="0"/>
              <a:t>bir şekilde </a:t>
            </a:r>
            <a:r>
              <a:rPr lang="tr-TR" sz="2400" dirty="0" smtClean="0"/>
              <a:t>	görünmesini 	sağlar</a:t>
            </a:r>
            <a:r>
              <a:rPr lang="tr-TR" sz="2400" dirty="0"/>
              <a:t>.</a:t>
            </a:r>
          </a:p>
          <a:p>
            <a:pPr marL="0" indent="0" algn="just">
              <a:buNone/>
            </a:pPr>
            <a:r>
              <a:rPr lang="tr-TR" sz="2400" dirty="0" smtClean="0"/>
              <a:t>	f</a:t>
            </a:r>
            <a:r>
              <a:rPr lang="tr-TR" sz="2400" dirty="0"/>
              <a:t>) Tüm gelir ve giderler </a:t>
            </a:r>
            <a:r>
              <a:rPr lang="tr-TR" sz="2400" dirty="0">
                <a:solidFill>
                  <a:srgbClr val="00B0F0"/>
                </a:solidFill>
              </a:rPr>
              <a:t>gayri safi olarak </a:t>
            </a:r>
            <a:r>
              <a:rPr lang="tr-TR" sz="2400" dirty="0"/>
              <a:t>bütçelerde gösterilir. </a:t>
            </a:r>
          </a:p>
          <a:p>
            <a:pPr marL="0" indent="0" algn="just">
              <a:buNone/>
            </a:pPr>
            <a:r>
              <a:rPr lang="tr-TR" sz="2400" dirty="0" smtClean="0"/>
              <a:t>	g</a:t>
            </a:r>
            <a:r>
              <a:rPr lang="tr-TR" sz="2400" dirty="0"/>
              <a:t>) Belirli gelirlerin belirli giderlere tahsis edilmemesi esastır. </a:t>
            </a:r>
          </a:p>
          <a:p>
            <a:pPr marL="0" indent="0" algn="just">
              <a:buNone/>
            </a:pPr>
            <a:r>
              <a:rPr lang="tr-TR" sz="2400" dirty="0" smtClean="0"/>
              <a:t>	h</a:t>
            </a:r>
            <a:r>
              <a:rPr lang="tr-TR" sz="2400" dirty="0"/>
              <a:t>) Bütçelerde </a:t>
            </a:r>
            <a:r>
              <a:rPr lang="tr-TR" sz="2400" dirty="0">
                <a:solidFill>
                  <a:srgbClr val="00B0F0"/>
                </a:solidFill>
              </a:rPr>
              <a:t>gelir ve gider denkliğinin </a:t>
            </a:r>
            <a:r>
              <a:rPr lang="tr-TR" sz="2400" dirty="0"/>
              <a:t>sağlanması esastır. </a:t>
            </a:r>
          </a:p>
          <a:p>
            <a:pPr marL="0" indent="0" algn="just">
              <a:buNone/>
            </a:pPr>
            <a:r>
              <a:rPr lang="tr-TR" sz="2400" dirty="0" smtClean="0"/>
              <a:t>	i</a:t>
            </a:r>
            <a:r>
              <a:rPr lang="tr-TR" sz="2400" dirty="0"/>
              <a:t>) Bütçeler, ait olduğu yıl başlamadan önce Türkiye Büyük Millet Meclisi veya </a:t>
            </a:r>
            <a:r>
              <a:rPr lang="tr-TR" sz="2400" dirty="0" smtClean="0"/>
              <a:t>	yetkili organlarca </a:t>
            </a:r>
            <a:r>
              <a:rPr lang="tr-TR" sz="2400" dirty="0">
                <a:solidFill>
                  <a:srgbClr val="00B0F0"/>
                </a:solidFill>
              </a:rPr>
              <a:t>kabul edilmedikçe veya onaylanmadıkça </a:t>
            </a:r>
            <a:r>
              <a:rPr lang="tr-TR" sz="2400" dirty="0"/>
              <a:t>uygulanamaz. </a:t>
            </a:r>
          </a:p>
          <a:p>
            <a:pPr marL="0" indent="0">
              <a:buNone/>
            </a:pPr>
            <a:endParaRPr lang="tr-TR" sz="2400" dirty="0"/>
          </a:p>
        </p:txBody>
      </p:sp>
    </p:spTree>
    <p:extLst>
      <p:ext uri="{BB962C8B-B14F-4D97-AF65-F5344CB8AC3E}">
        <p14:creationId xmlns:p14="http://schemas.microsoft.com/office/powerpoint/2010/main" val="3782797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a:bodyPr>
          <a:lstStyle/>
          <a:p>
            <a:pPr algn="ctr"/>
            <a:r>
              <a:rPr lang="tr-TR" b="1" dirty="0" smtClean="0">
                <a:solidFill>
                  <a:schemeClr val="accent2">
                    <a:lumMod val="50000"/>
                  </a:schemeClr>
                </a:solidFill>
              </a:rPr>
              <a:t>Kamu İdare Bütçeleri / Genel Hükümler</a:t>
            </a:r>
            <a:endParaRPr lang="tr-TR" dirty="0"/>
          </a:p>
        </p:txBody>
      </p:sp>
      <p:sp>
        <p:nvSpPr>
          <p:cNvPr id="3" name="İçerik Yer Tutucusu 2"/>
          <p:cNvSpPr>
            <a:spLocks noGrp="1"/>
          </p:cNvSpPr>
          <p:nvPr>
            <p:ph idx="1"/>
          </p:nvPr>
        </p:nvSpPr>
        <p:spPr>
          <a:xfrm>
            <a:off x="457200" y="1152525"/>
            <a:ext cx="11096625" cy="5610225"/>
          </a:xfrm>
        </p:spPr>
        <p:txBody>
          <a:bodyPr>
            <a:normAutofit fontScale="92500" lnSpcReduction="20000"/>
          </a:bodyPr>
          <a:lstStyle/>
          <a:p>
            <a:pPr marL="0" indent="0" algn="just">
              <a:buNone/>
            </a:pPr>
            <a:r>
              <a:rPr lang="tr-TR" sz="2400" b="1" dirty="0"/>
              <a:t>	 </a:t>
            </a:r>
            <a:r>
              <a:rPr lang="tr-TR" sz="3000" b="1" dirty="0">
                <a:solidFill>
                  <a:srgbClr val="C00000"/>
                </a:solidFill>
              </a:rPr>
              <a:t>Bütçe </a:t>
            </a:r>
            <a:r>
              <a:rPr lang="tr-TR" sz="3000" b="1" dirty="0" smtClean="0">
                <a:solidFill>
                  <a:srgbClr val="C00000"/>
                </a:solidFill>
              </a:rPr>
              <a:t>ilkeleri</a:t>
            </a:r>
          </a:p>
          <a:p>
            <a:pPr marL="0" indent="0" algn="just">
              <a:buNone/>
            </a:pPr>
            <a:r>
              <a:rPr lang="tr-TR" sz="2600" dirty="0"/>
              <a:t>	</a:t>
            </a:r>
            <a:r>
              <a:rPr lang="tr-TR" sz="2600" dirty="0" smtClean="0"/>
              <a:t>j</a:t>
            </a:r>
            <a:r>
              <a:rPr lang="tr-TR" sz="2600" dirty="0"/>
              <a:t>) Bütçelerde, </a:t>
            </a:r>
            <a:r>
              <a:rPr lang="tr-TR" sz="2600" dirty="0">
                <a:solidFill>
                  <a:srgbClr val="00B0F0"/>
                </a:solidFill>
              </a:rPr>
              <a:t>bütçeyi ilgilendirmeyen hususlara </a:t>
            </a:r>
            <a:r>
              <a:rPr lang="tr-TR" sz="2600" dirty="0"/>
              <a:t>yer verilmez. </a:t>
            </a:r>
          </a:p>
          <a:p>
            <a:pPr marL="0" indent="0" algn="just">
              <a:buNone/>
            </a:pPr>
            <a:r>
              <a:rPr lang="tr-TR" sz="2600" dirty="0" smtClean="0"/>
              <a:t>	k</a:t>
            </a:r>
            <a:r>
              <a:rPr lang="tr-TR" sz="2600" dirty="0"/>
              <a:t>) </a:t>
            </a:r>
            <a:r>
              <a:rPr lang="tr-TR" sz="2600" dirty="0" smtClean="0"/>
              <a:t>Bütçeler</a:t>
            </a:r>
            <a:r>
              <a:rPr lang="tr-TR" sz="2600" dirty="0"/>
              <a:t>, program yapısı esas alınarak kurumsal ve ekonomik sonuçların </a:t>
            </a:r>
            <a:r>
              <a:rPr lang="tr-TR" sz="2600" dirty="0" smtClean="0"/>
              <a:t>	görülmesini </a:t>
            </a:r>
            <a:r>
              <a:rPr lang="tr-TR" sz="2600" dirty="0"/>
              <a:t>sağlayacak şekilde </a:t>
            </a:r>
            <a:r>
              <a:rPr lang="tr-TR" sz="2600" dirty="0">
                <a:solidFill>
                  <a:srgbClr val="00B0F0"/>
                </a:solidFill>
              </a:rPr>
              <a:t>Cumhurbaşkanlığınca uluslararası </a:t>
            </a:r>
            <a:r>
              <a:rPr lang="tr-TR" sz="2600" dirty="0" smtClean="0">
                <a:solidFill>
                  <a:srgbClr val="00B0F0"/>
                </a:solidFill>
              </a:rPr>
              <a:t>	standartlara 	uygun </a:t>
            </a:r>
            <a:r>
              <a:rPr lang="tr-TR" sz="2600" dirty="0">
                <a:solidFill>
                  <a:srgbClr val="00B0F0"/>
                </a:solidFill>
              </a:rPr>
              <a:t>olarak belirlenen</a:t>
            </a:r>
            <a:r>
              <a:rPr lang="tr-TR" sz="2600" dirty="0"/>
              <a:t> bir sınıflandırmaya tabi tutularak </a:t>
            </a:r>
            <a:r>
              <a:rPr lang="tr-TR" sz="2600" dirty="0" smtClean="0"/>
              <a:t>	hazırlanır </a:t>
            </a:r>
            <a:r>
              <a:rPr lang="tr-TR" sz="2600" dirty="0"/>
              <a:t>ve uygulanır.</a:t>
            </a:r>
          </a:p>
          <a:p>
            <a:pPr marL="0" indent="0" algn="just">
              <a:buNone/>
            </a:pPr>
            <a:r>
              <a:rPr lang="tr-TR" sz="2600" dirty="0" smtClean="0"/>
              <a:t>	l</a:t>
            </a:r>
            <a:r>
              <a:rPr lang="tr-TR" sz="2600" dirty="0"/>
              <a:t>) Bütçe gelir ve gider tahminleri ile uygulama sonuçlarının </a:t>
            </a:r>
            <a:r>
              <a:rPr lang="tr-TR" sz="2600" dirty="0">
                <a:solidFill>
                  <a:srgbClr val="00B0F0"/>
                </a:solidFill>
              </a:rPr>
              <a:t>raporlanmasında</a:t>
            </a:r>
            <a:r>
              <a:rPr lang="tr-TR" sz="2600" dirty="0"/>
              <a:t> </a:t>
            </a:r>
            <a:r>
              <a:rPr lang="tr-TR" sz="2600" dirty="0" smtClean="0"/>
              <a:t>	açıklık</a:t>
            </a:r>
            <a:r>
              <a:rPr lang="tr-TR" sz="2600" dirty="0"/>
              <a:t>, doğruluk ve malî saydamlık esas alınır. </a:t>
            </a:r>
          </a:p>
          <a:p>
            <a:pPr marL="0" indent="0" algn="just">
              <a:buNone/>
            </a:pPr>
            <a:r>
              <a:rPr lang="tr-TR" sz="2600" dirty="0" smtClean="0"/>
              <a:t>	m</a:t>
            </a:r>
            <a:r>
              <a:rPr lang="tr-TR" sz="2600" dirty="0"/>
              <a:t>) Kamu idarelerinin </a:t>
            </a:r>
            <a:r>
              <a:rPr lang="tr-TR" sz="2600" dirty="0">
                <a:solidFill>
                  <a:srgbClr val="00B0F0"/>
                </a:solidFill>
              </a:rPr>
              <a:t>tüm gelir ve giderleri </a:t>
            </a:r>
            <a:r>
              <a:rPr lang="tr-TR" sz="2600" dirty="0"/>
              <a:t>bütçelerinde gösterilir. </a:t>
            </a:r>
          </a:p>
          <a:p>
            <a:pPr marL="0" indent="0" algn="just">
              <a:buNone/>
            </a:pPr>
            <a:r>
              <a:rPr lang="tr-TR" sz="2600" dirty="0" smtClean="0"/>
              <a:t>	n</a:t>
            </a:r>
            <a:r>
              <a:rPr lang="tr-TR" sz="2600" dirty="0"/>
              <a:t>) Kamu hizmetleri, bütçelere konulacak ödeneklerle, mevzuatla </a:t>
            </a:r>
            <a:r>
              <a:rPr lang="tr-TR" sz="2600" dirty="0" smtClean="0"/>
              <a:t>	belirlenmiş 	yöntem</a:t>
            </a:r>
            <a:r>
              <a:rPr lang="tr-TR" sz="2600" dirty="0"/>
              <a:t>, ilke ve amaçlara uygun olarak gerçekleştirilir. </a:t>
            </a:r>
          </a:p>
          <a:p>
            <a:pPr marL="0" indent="0" algn="just">
              <a:buNone/>
            </a:pPr>
            <a:r>
              <a:rPr lang="tr-TR" sz="2600" dirty="0" smtClean="0"/>
              <a:t>	o</a:t>
            </a:r>
            <a:r>
              <a:rPr lang="tr-TR" sz="2600" dirty="0"/>
              <a:t>) Bütçelerde, </a:t>
            </a:r>
            <a:r>
              <a:rPr lang="tr-TR" sz="2600" dirty="0">
                <a:solidFill>
                  <a:srgbClr val="00B0F0"/>
                </a:solidFill>
              </a:rPr>
              <a:t>ödenekler belirli amaçları </a:t>
            </a:r>
            <a:r>
              <a:rPr lang="tr-TR" sz="2600" dirty="0"/>
              <a:t>gerçekleştirmek üzere tahsis </a:t>
            </a:r>
            <a:r>
              <a:rPr lang="tr-TR" sz="2600" dirty="0" smtClean="0"/>
              <a:t>	edilir</a:t>
            </a:r>
            <a:r>
              <a:rPr lang="tr-TR" sz="2600" dirty="0"/>
              <a:t>. </a:t>
            </a:r>
          </a:p>
          <a:p>
            <a:pPr marL="0" indent="0" algn="just">
              <a:buNone/>
            </a:pPr>
            <a:r>
              <a:rPr lang="tr-TR" sz="2400" dirty="0" smtClean="0"/>
              <a:t> </a:t>
            </a:r>
            <a:endParaRPr lang="tr-TR" sz="2400" dirty="0"/>
          </a:p>
          <a:p>
            <a:pPr marL="0" indent="0">
              <a:buNone/>
            </a:pPr>
            <a:endParaRPr lang="tr-TR" sz="2400" dirty="0"/>
          </a:p>
        </p:txBody>
      </p:sp>
    </p:spTree>
    <p:extLst>
      <p:ext uri="{BB962C8B-B14F-4D97-AF65-F5344CB8AC3E}">
        <p14:creationId xmlns:p14="http://schemas.microsoft.com/office/powerpoint/2010/main" val="36398844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752666" cy="695325"/>
          </a:xfrm>
        </p:spPr>
        <p:txBody>
          <a:bodyPr>
            <a:noAutofit/>
          </a:bodyPr>
          <a:lstStyle/>
          <a:p>
            <a:pPr algn="ctr"/>
            <a:r>
              <a:rPr lang="tr-TR" sz="3200" b="1" dirty="0" smtClean="0">
                <a:solidFill>
                  <a:schemeClr val="accent2">
                    <a:lumMod val="50000"/>
                  </a:schemeClr>
                </a:solidFill>
              </a:rPr>
              <a:t>Kamu İdare Bütçeleri / Merkezi Yönetim </a:t>
            </a:r>
            <a:r>
              <a:rPr lang="tr-TR" sz="3200" b="1" dirty="0">
                <a:solidFill>
                  <a:schemeClr val="accent2">
                    <a:lumMod val="50000"/>
                  </a:schemeClr>
                </a:solidFill>
              </a:rPr>
              <a:t>B</a:t>
            </a:r>
            <a:r>
              <a:rPr lang="tr-TR" sz="3200" b="1" dirty="0" smtClean="0">
                <a:solidFill>
                  <a:schemeClr val="accent2">
                    <a:lumMod val="50000"/>
                  </a:schemeClr>
                </a:solidFill>
              </a:rPr>
              <a:t>ütçe </a:t>
            </a:r>
            <a:r>
              <a:rPr lang="tr-TR" sz="3200" b="1" dirty="0">
                <a:solidFill>
                  <a:schemeClr val="accent2">
                    <a:lumMod val="50000"/>
                  </a:schemeClr>
                </a:solidFill>
              </a:rPr>
              <a:t>K</a:t>
            </a:r>
            <a:r>
              <a:rPr lang="tr-TR" sz="3200" b="1" dirty="0" smtClean="0">
                <a:solidFill>
                  <a:schemeClr val="accent2">
                    <a:lumMod val="50000"/>
                  </a:schemeClr>
                </a:solidFill>
              </a:rPr>
              <a:t>anunu</a:t>
            </a:r>
            <a:endParaRPr lang="tr-TR" sz="3200" dirty="0"/>
          </a:p>
        </p:txBody>
      </p:sp>
      <p:sp>
        <p:nvSpPr>
          <p:cNvPr id="3" name="İçerik Yer Tutucusu 2"/>
          <p:cNvSpPr>
            <a:spLocks noGrp="1"/>
          </p:cNvSpPr>
          <p:nvPr>
            <p:ph idx="1"/>
          </p:nvPr>
        </p:nvSpPr>
        <p:spPr>
          <a:xfrm>
            <a:off x="438150" y="1076325"/>
            <a:ext cx="11096625" cy="5400675"/>
          </a:xfrm>
        </p:spPr>
        <p:txBody>
          <a:bodyPr>
            <a:normAutofit/>
          </a:bodyPr>
          <a:lstStyle/>
          <a:p>
            <a:pPr marL="0" indent="0" algn="just">
              <a:buNone/>
            </a:pPr>
            <a:r>
              <a:rPr lang="tr-TR" sz="2400" b="1" dirty="0"/>
              <a:t>	 </a:t>
            </a:r>
            <a:r>
              <a:rPr lang="tr-TR" sz="2800" b="1" dirty="0">
                <a:solidFill>
                  <a:srgbClr val="C00000"/>
                </a:solidFill>
              </a:rPr>
              <a:t>Merkezî yönetim bütçe kanununun kapsamı ve </a:t>
            </a:r>
            <a:r>
              <a:rPr lang="tr-TR" sz="2800" b="1" dirty="0" smtClean="0">
                <a:solidFill>
                  <a:srgbClr val="C00000"/>
                </a:solidFill>
              </a:rPr>
              <a:t>düzeni</a:t>
            </a:r>
          </a:p>
          <a:p>
            <a:pPr algn="just">
              <a:buFont typeface="Wingdings" panose="05000000000000000000" pitchFamily="2" charset="2"/>
              <a:buChar char="Ø"/>
            </a:pPr>
            <a:r>
              <a:rPr lang="tr-TR" sz="2600" dirty="0"/>
              <a:t>	</a:t>
            </a:r>
            <a:r>
              <a:rPr lang="tr-TR" sz="2400" dirty="0" smtClean="0"/>
              <a:t>Merkezî </a:t>
            </a:r>
            <a:r>
              <a:rPr lang="tr-TR" sz="2400" dirty="0"/>
              <a:t>yönetim bütçe kanunu, merkezî yönetim kapsamındaki kamu 	idarelerinin </a:t>
            </a:r>
            <a:r>
              <a:rPr lang="tr-TR" sz="2400" dirty="0">
                <a:solidFill>
                  <a:srgbClr val="00B0F0"/>
                </a:solidFill>
              </a:rPr>
              <a:t>gelir ve gider tahminlerini gösteren</a:t>
            </a:r>
            <a:r>
              <a:rPr lang="tr-TR" sz="2400" dirty="0"/>
              <a:t>, bunların uygulanmasına ve 	yürütülmesine </a:t>
            </a:r>
            <a:r>
              <a:rPr lang="tr-TR" sz="2400" dirty="0">
                <a:solidFill>
                  <a:srgbClr val="00B0F0"/>
                </a:solidFill>
              </a:rPr>
              <a:t>yetki ve izin </a:t>
            </a:r>
            <a:r>
              <a:rPr lang="tr-TR" sz="2400" dirty="0"/>
              <a:t>veren kanundur.</a:t>
            </a:r>
          </a:p>
          <a:p>
            <a:pPr algn="just"/>
            <a:r>
              <a:rPr lang="tr-TR" sz="2400" dirty="0" smtClean="0"/>
              <a:t>	Merkezî </a:t>
            </a:r>
            <a:r>
              <a:rPr lang="tr-TR" sz="2400" dirty="0"/>
              <a:t>yönetim bütçe kanununun </a:t>
            </a:r>
            <a:r>
              <a:rPr lang="tr-TR" sz="2400" dirty="0">
                <a:solidFill>
                  <a:srgbClr val="00B0F0"/>
                </a:solidFill>
              </a:rPr>
              <a:t>gider cetvelinin bölümleri</a:t>
            </a:r>
            <a:r>
              <a:rPr lang="tr-TR" sz="2400" dirty="0"/>
              <a:t>, analitik bütçe </a:t>
            </a:r>
            <a:r>
              <a:rPr lang="tr-TR" sz="2400" dirty="0" smtClean="0"/>
              <a:t>	sınıflandırması </a:t>
            </a:r>
            <a:r>
              <a:rPr lang="tr-TR" sz="2400" dirty="0"/>
              <a:t>esas alınarak </a:t>
            </a:r>
            <a:r>
              <a:rPr lang="tr-TR" sz="2400" dirty="0">
                <a:solidFill>
                  <a:srgbClr val="00B0F0"/>
                </a:solidFill>
              </a:rPr>
              <a:t>programlar itibarıyla </a:t>
            </a:r>
            <a:r>
              <a:rPr lang="tr-TR" sz="2400" dirty="0"/>
              <a:t>düzenlenir</a:t>
            </a:r>
            <a:r>
              <a:rPr lang="tr-TR" sz="2400" dirty="0" smtClean="0"/>
              <a:t>.</a:t>
            </a:r>
          </a:p>
          <a:p>
            <a:pPr algn="just"/>
            <a:r>
              <a:rPr lang="tr-TR" sz="2400" dirty="0" smtClean="0"/>
              <a:t>	İlgili </a:t>
            </a:r>
            <a:r>
              <a:rPr lang="tr-TR" sz="2400" dirty="0"/>
              <a:t>mevzuatta giderlere ilişkin olarak yer alan </a:t>
            </a:r>
            <a:r>
              <a:rPr lang="tr-TR" sz="2400" dirty="0">
                <a:solidFill>
                  <a:srgbClr val="00B0F0"/>
                </a:solidFill>
              </a:rPr>
              <a:t>“Tertip” </a:t>
            </a:r>
            <a:r>
              <a:rPr lang="tr-TR" sz="2400" dirty="0"/>
              <a:t>deyimi </a:t>
            </a:r>
            <a:r>
              <a:rPr lang="tr-TR" sz="2400" dirty="0">
                <a:solidFill>
                  <a:srgbClr val="00B0F0"/>
                </a:solidFill>
              </a:rPr>
              <a:t>program </a:t>
            </a:r>
            <a:r>
              <a:rPr lang="tr-TR" sz="2400" dirty="0" smtClean="0">
                <a:solidFill>
                  <a:srgbClr val="00B0F0"/>
                </a:solidFill>
              </a:rPr>
              <a:t>	sınıflandırmasının </a:t>
            </a:r>
            <a:r>
              <a:rPr lang="tr-TR" sz="2400" dirty="0">
                <a:solidFill>
                  <a:srgbClr val="00B0F0"/>
                </a:solidFill>
              </a:rPr>
              <a:t>ilk düzeyini, kurumsal ve finansman tipi sınıflandırmanın </a:t>
            </a:r>
            <a:r>
              <a:rPr lang="tr-TR" sz="2400" dirty="0" smtClean="0">
                <a:solidFill>
                  <a:srgbClr val="00B0F0"/>
                </a:solidFill>
              </a:rPr>
              <a:t>	bütün </a:t>
            </a:r>
            <a:r>
              <a:rPr lang="tr-TR" sz="2400" dirty="0">
                <a:solidFill>
                  <a:srgbClr val="00B0F0"/>
                </a:solidFill>
              </a:rPr>
              <a:t>düzeyleri ile ekonomik sınıflandırmanın ilk iki düzeyini</a:t>
            </a:r>
            <a:r>
              <a:rPr lang="tr-TR" sz="2400" dirty="0"/>
              <a:t>, borç </a:t>
            </a:r>
            <a:r>
              <a:rPr lang="tr-TR" sz="2400" dirty="0" smtClean="0"/>
              <a:t>	ödemeleri </a:t>
            </a:r>
            <a:r>
              <a:rPr lang="tr-TR" sz="2400" dirty="0"/>
              <a:t>yönünden “ilgili hizmet tertibi” deyimi borç konusu hizmetlerin </a:t>
            </a:r>
            <a:r>
              <a:rPr lang="tr-TR" sz="2400" dirty="0" smtClean="0"/>
              <a:t>	yürütüldüğü </a:t>
            </a:r>
            <a:r>
              <a:rPr lang="tr-TR" sz="2400" dirty="0"/>
              <a:t>ilgili tertipleri ifade eder.</a:t>
            </a:r>
          </a:p>
          <a:p>
            <a:pPr marL="0" indent="0">
              <a:buNone/>
            </a:pPr>
            <a:endParaRPr lang="tr-TR" sz="2400" dirty="0"/>
          </a:p>
        </p:txBody>
      </p:sp>
    </p:spTree>
    <p:extLst>
      <p:ext uri="{BB962C8B-B14F-4D97-AF65-F5344CB8AC3E}">
        <p14:creationId xmlns:p14="http://schemas.microsoft.com/office/powerpoint/2010/main" val="39970756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809816" cy="1038225"/>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362075"/>
            <a:ext cx="11096625" cy="5400675"/>
          </a:xfrm>
        </p:spPr>
        <p:txBody>
          <a:bodyPr>
            <a:normAutofit lnSpcReduction="10000"/>
          </a:bodyPr>
          <a:lstStyle/>
          <a:p>
            <a:pPr marL="0" indent="0" algn="just">
              <a:buNone/>
            </a:pPr>
            <a:r>
              <a:rPr lang="tr-TR" sz="2400" b="1" dirty="0"/>
              <a:t>	 </a:t>
            </a:r>
            <a:r>
              <a:rPr lang="tr-TR" sz="2800" b="1" dirty="0">
                <a:solidFill>
                  <a:srgbClr val="C00000"/>
                </a:solidFill>
              </a:rPr>
              <a:t>Merkezî yönetim bütçe kanununun kapsamı ve düzeni</a:t>
            </a:r>
            <a:endParaRPr lang="tr-TR" sz="2800" b="1" dirty="0" smtClean="0">
              <a:solidFill>
                <a:srgbClr val="C00000"/>
              </a:solidFill>
            </a:endParaRPr>
          </a:p>
          <a:p>
            <a:pPr marL="0" indent="0" algn="just">
              <a:buNone/>
            </a:pPr>
            <a:r>
              <a:rPr lang="tr-TR" sz="2600" dirty="0"/>
              <a:t>	</a:t>
            </a:r>
            <a:r>
              <a:rPr lang="tr-TR" sz="2400" dirty="0" smtClean="0"/>
              <a:t>	</a:t>
            </a:r>
            <a:r>
              <a:rPr lang="tr-TR" sz="2400" dirty="0" smtClean="0">
                <a:solidFill>
                  <a:srgbClr val="00B0F0"/>
                </a:solidFill>
              </a:rPr>
              <a:t>Merkezî yönetim bütçe kanununda</a:t>
            </a:r>
            <a:r>
              <a:rPr lang="tr-TR" sz="2400" dirty="0" smtClean="0"/>
              <a:t>; </a:t>
            </a:r>
          </a:p>
          <a:p>
            <a:pPr lvl="1" algn="just">
              <a:buFont typeface="Wingdings" panose="05000000000000000000" pitchFamily="2" charset="2"/>
              <a:buChar char="ü"/>
            </a:pPr>
            <a:r>
              <a:rPr lang="tr-TR" sz="2400" dirty="0" smtClean="0"/>
              <a:t>yılı ve izleyen iki yılın gelir ve gider 	tahminleri,</a:t>
            </a:r>
          </a:p>
          <a:p>
            <a:pPr lvl="1" algn="just">
              <a:buFont typeface="Wingdings" panose="05000000000000000000" pitchFamily="2" charset="2"/>
              <a:buChar char="ü"/>
            </a:pPr>
            <a:r>
              <a:rPr lang="tr-TR" sz="2400" dirty="0" smtClean="0"/>
              <a:t>varsa bütçe açığının veya fazlasının tutarı,</a:t>
            </a:r>
          </a:p>
          <a:p>
            <a:pPr lvl="1" algn="just">
              <a:buFont typeface="Wingdings" panose="05000000000000000000" pitchFamily="2" charset="2"/>
              <a:buChar char="ü"/>
            </a:pPr>
            <a:r>
              <a:rPr lang="tr-TR" sz="2400" dirty="0" smtClean="0"/>
              <a:t>açığın nasıl 	kapatılacağı veya fazlanın nasıl kullanılacağı,</a:t>
            </a:r>
          </a:p>
          <a:p>
            <a:pPr lvl="1" algn="just">
              <a:buFont typeface="Wingdings" panose="05000000000000000000" pitchFamily="2" charset="2"/>
              <a:buChar char="ü"/>
            </a:pPr>
            <a:r>
              <a:rPr lang="tr-TR" sz="2400" dirty="0" smtClean="0"/>
              <a:t>vergi muafiyeti, istisnası ve indirimleri ile benzeri uygulamalar nedeniyle vazgeçilen vergi gelirleri,</a:t>
            </a:r>
          </a:p>
          <a:p>
            <a:pPr lvl="1" algn="just">
              <a:buFont typeface="Wingdings" panose="05000000000000000000" pitchFamily="2" charset="2"/>
              <a:buChar char="ü"/>
            </a:pPr>
            <a:r>
              <a:rPr lang="tr-TR" sz="2400" dirty="0" smtClean="0"/>
              <a:t>borçlanma ve garanti sınırları,</a:t>
            </a:r>
          </a:p>
          <a:p>
            <a:pPr lvl="1" algn="just">
              <a:buFont typeface="Wingdings" panose="05000000000000000000" pitchFamily="2" charset="2"/>
              <a:buChar char="ü"/>
            </a:pPr>
            <a:r>
              <a:rPr lang="tr-TR" sz="2400" dirty="0" smtClean="0"/>
              <a:t>bütçelerin uygulanmasında tanınacak 	yetkiler,</a:t>
            </a:r>
          </a:p>
          <a:p>
            <a:pPr lvl="1" algn="just">
              <a:buFont typeface="Wingdings" panose="05000000000000000000" pitchFamily="2" charset="2"/>
              <a:buChar char="ü"/>
            </a:pPr>
            <a:r>
              <a:rPr lang="tr-TR" sz="2400" dirty="0" smtClean="0"/>
              <a:t>bağlı cetveller,</a:t>
            </a:r>
          </a:p>
          <a:p>
            <a:pPr lvl="1" algn="just">
              <a:buFont typeface="Wingdings" panose="05000000000000000000" pitchFamily="2" charset="2"/>
              <a:buChar char="ü"/>
            </a:pPr>
            <a:r>
              <a:rPr lang="tr-TR" sz="2400" dirty="0" smtClean="0"/>
              <a:t>malî yıl içinde gelir ve giderlere yönelik olarak 	uygulanacak hükümler yer alır.</a:t>
            </a:r>
            <a:r>
              <a:rPr lang="tr-TR" sz="2200" dirty="0" smtClean="0"/>
              <a:t> </a:t>
            </a:r>
            <a:endParaRPr lang="tr-TR" sz="2200" dirty="0"/>
          </a:p>
        </p:txBody>
      </p:sp>
    </p:spTree>
    <p:extLst>
      <p:ext uri="{BB962C8B-B14F-4D97-AF65-F5344CB8AC3E}">
        <p14:creationId xmlns:p14="http://schemas.microsoft.com/office/powerpoint/2010/main" val="8703017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809816" cy="1038225"/>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362076"/>
            <a:ext cx="11096625" cy="4400550"/>
          </a:xfrm>
        </p:spPr>
        <p:txBody>
          <a:bodyPr>
            <a:normAutofit/>
          </a:bodyPr>
          <a:lstStyle/>
          <a:p>
            <a:pPr marL="0" indent="0" algn="just">
              <a:buNone/>
            </a:pPr>
            <a:r>
              <a:rPr lang="tr-TR" sz="2400" b="1" dirty="0"/>
              <a:t>	 </a:t>
            </a:r>
            <a:r>
              <a:rPr lang="tr-TR" sz="2800" b="1" dirty="0">
                <a:solidFill>
                  <a:srgbClr val="C00000"/>
                </a:solidFill>
              </a:rPr>
              <a:t>Merkezî yönetim bütçe kanununun kapsamı ve düzeni</a:t>
            </a:r>
            <a:endParaRPr lang="tr-TR" sz="2800" b="1" dirty="0" smtClean="0">
              <a:solidFill>
                <a:srgbClr val="C00000"/>
              </a:solidFill>
            </a:endParaRPr>
          </a:p>
          <a:p>
            <a:pPr marL="0" indent="0" algn="just">
              <a:buNone/>
            </a:pPr>
            <a:r>
              <a:rPr lang="tr-TR" sz="2400" dirty="0"/>
              <a:t>	</a:t>
            </a:r>
          </a:p>
          <a:p>
            <a:pPr lvl="1" algn="just">
              <a:buFont typeface="Wingdings" panose="05000000000000000000" pitchFamily="2" charset="2"/>
              <a:buChar char="Ø"/>
            </a:pPr>
            <a:r>
              <a:rPr lang="tr-TR" sz="2400" dirty="0" smtClean="0"/>
              <a:t>Merkezî yönetim kapsamındaki kamu 	idarelerinin her birinin gelir-gider tahminleri, merkezî yönetim bütçe 	kanununda ayrı bölüm veya cetvellerde gösterilebilir.</a:t>
            </a:r>
            <a:endParaRPr lang="tr-TR" sz="2400" dirty="0"/>
          </a:p>
        </p:txBody>
      </p:sp>
    </p:spTree>
    <p:extLst>
      <p:ext uri="{BB962C8B-B14F-4D97-AF65-F5344CB8AC3E}">
        <p14:creationId xmlns:p14="http://schemas.microsoft.com/office/powerpoint/2010/main" val="42249798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257176"/>
            <a:ext cx="10781241" cy="914400"/>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362075"/>
            <a:ext cx="11096625" cy="5400675"/>
          </a:xfrm>
        </p:spPr>
        <p:txBody>
          <a:bodyPr>
            <a:normAutofit/>
          </a:bodyPr>
          <a:lstStyle/>
          <a:p>
            <a:pPr marL="0" indent="0" algn="just">
              <a:buNone/>
            </a:pPr>
            <a:r>
              <a:rPr lang="tr-TR" sz="2400" b="1" dirty="0"/>
              <a:t>	 </a:t>
            </a:r>
            <a:r>
              <a:rPr lang="tr-TR" sz="2800" b="1" dirty="0">
                <a:solidFill>
                  <a:srgbClr val="C00000"/>
                </a:solidFill>
              </a:rPr>
              <a:t>Orta vadeli </a:t>
            </a:r>
            <a:r>
              <a:rPr lang="tr-TR" sz="2800" b="1" dirty="0" smtClean="0">
                <a:solidFill>
                  <a:srgbClr val="C00000"/>
                </a:solidFill>
              </a:rPr>
              <a:t>program</a:t>
            </a:r>
          </a:p>
          <a:p>
            <a:pPr algn="just"/>
            <a:r>
              <a:rPr lang="tr-TR" sz="2400" dirty="0" smtClean="0"/>
              <a:t>Merkezî </a:t>
            </a:r>
            <a:r>
              <a:rPr lang="tr-TR" sz="2400" dirty="0"/>
              <a:t>yönetim bütçesinin hazırlanma süreci, Cumhurbaşkanı tarafından en geç </a:t>
            </a:r>
            <a:r>
              <a:rPr lang="tr-TR" sz="2400" dirty="0">
                <a:solidFill>
                  <a:srgbClr val="00B0F0"/>
                </a:solidFill>
              </a:rPr>
              <a:t>Eylül ayının ilk haftası sonuna </a:t>
            </a:r>
            <a:r>
              <a:rPr lang="tr-TR" sz="2400" dirty="0"/>
              <a:t>kadar orta vadeli programın Resmî </a:t>
            </a:r>
            <a:r>
              <a:rPr lang="tr-TR" sz="2400" dirty="0" err="1"/>
              <a:t>Gazete’de</a:t>
            </a:r>
            <a:r>
              <a:rPr lang="tr-TR" sz="2400" dirty="0"/>
              <a:t> yayımlanması ile başlar</a:t>
            </a:r>
            <a:r>
              <a:rPr lang="tr-TR" sz="2400" dirty="0" smtClean="0"/>
              <a:t>.</a:t>
            </a:r>
          </a:p>
          <a:p>
            <a:pPr marL="457200" lvl="1" indent="0" algn="just">
              <a:buNone/>
            </a:pPr>
            <a:r>
              <a:rPr lang="tr-TR" sz="2400" dirty="0" smtClean="0">
                <a:solidFill>
                  <a:srgbClr val="00B0F0"/>
                </a:solidFill>
              </a:rPr>
              <a:t>Orta vadeli program</a:t>
            </a:r>
            <a:r>
              <a:rPr lang="tr-TR" sz="2400" dirty="0" smtClean="0"/>
              <a:t>;</a:t>
            </a:r>
            <a:endParaRPr lang="tr-TR" sz="2400" dirty="0"/>
          </a:p>
          <a:p>
            <a:pPr algn="just">
              <a:buFont typeface="Wingdings" panose="05000000000000000000" pitchFamily="2" charset="2"/>
              <a:buChar char="ü"/>
            </a:pPr>
            <a:r>
              <a:rPr lang="tr-TR" sz="2400" dirty="0" smtClean="0"/>
              <a:t>kalkınma </a:t>
            </a:r>
            <a:r>
              <a:rPr lang="tr-TR" sz="2400" dirty="0"/>
              <a:t>planları, stratejik planlar ve genel ekonomik koşulların gerekleri doğrultusunda </a:t>
            </a:r>
            <a:r>
              <a:rPr lang="tr-TR" sz="2400" dirty="0">
                <a:solidFill>
                  <a:srgbClr val="00B0F0"/>
                </a:solidFill>
              </a:rPr>
              <a:t>makro politikaları, ilkeleri, hedef ve gösterge niteliğindeki temel ekonomik büyüklükleri</a:t>
            </a:r>
            <a:r>
              <a:rPr lang="tr-TR" sz="2400" dirty="0" smtClean="0"/>
              <a:t>,</a:t>
            </a:r>
          </a:p>
          <a:p>
            <a:pPr algn="just">
              <a:buFont typeface="Wingdings" panose="05000000000000000000" pitchFamily="2" charset="2"/>
              <a:buChar char="ü"/>
            </a:pPr>
            <a:r>
              <a:rPr lang="tr-TR" sz="2400" dirty="0" smtClean="0">
                <a:solidFill>
                  <a:schemeClr val="tx1"/>
                </a:solidFill>
              </a:rPr>
              <a:t>gelecek </a:t>
            </a:r>
            <a:r>
              <a:rPr lang="tr-TR" sz="2400" dirty="0">
                <a:solidFill>
                  <a:schemeClr val="tx1"/>
                </a:solidFill>
              </a:rPr>
              <a:t>üç yıla ilişkin toplam gelir ve gider tahminlerini</a:t>
            </a:r>
            <a:r>
              <a:rPr lang="tr-TR" sz="2400" dirty="0" smtClean="0">
                <a:solidFill>
                  <a:schemeClr val="tx1"/>
                </a:solidFill>
              </a:rPr>
              <a:t>,</a:t>
            </a:r>
          </a:p>
          <a:p>
            <a:pPr algn="just">
              <a:buFont typeface="Wingdings" panose="05000000000000000000" pitchFamily="2" charset="2"/>
              <a:buChar char="ü"/>
            </a:pPr>
            <a:r>
              <a:rPr lang="tr-TR" sz="2400" dirty="0" smtClean="0">
                <a:solidFill>
                  <a:schemeClr val="tx1"/>
                </a:solidFill>
              </a:rPr>
              <a:t>bütçe </a:t>
            </a:r>
            <a:r>
              <a:rPr lang="tr-TR" sz="2400" dirty="0">
                <a:solidFill>
                  <a:schemeClr val="tx1"/>
                </a:solidFill>
              </a:rPr>
              <a:t>dengesi ve borçlanma </a:t>
            </a:r>
            <a:r>
              <a:rPr lang="tr-TR" sz="2400" dirty="0" smtClean="0">
                <a:solidFill>
                  <a:schemeClr val="tx1"/>
                </a:solidFill>
              </a:rPr>
              <a:t>durumunu,</a:t>
            </a:r>
          </a:p>
          <a:p>
            <a:pPr algn="just">
              <a:buFont typeface="Wingdings" panose="05000000000000000000" pitchFamily="2" charset="2"/>
              <a:buChar char="ü"/>
            </a:pPr>
            <a:r>
              <a:rPr lang="tr-TR" sz="2400" dirty="0" smtClean="0">
                <a:solidFill>
                  <a:schemeClr val="tx1"/>
                </a:solidFill>
              </a:rPr>
              <a:t>kamu </a:t>
            </a:r>
            <a:r>
              <a:rPr lang="tr-TR" sz="2400" dirty="0">
                <a:solidFill>
                  <a:schemeClr val="tx1"/>
                </a:solidFill>
              </a:rPr>
              <a:t>idarelerinin ödenek teklif tavanlarını </a:t>
            </a:r>
            <a:r>
              <a:rPr lang="tr-TR" sz="2400" dirty="0" smtClean="0">
                <a:solidFill>
                  <a:schemeClr val="tx1"/>
                </a:solidFill>
              </a:rPr>
              <a:t>içerir.</a:t>
            </a:r>
            <a:endParaRPr lang="tr-TR" sz="2400" i="1" dirty="0" smtClean="0"/>
          </a:p>
          <a:p>
            <a:pPr marL="0" indent="0" algn="just">
              <a:buNone/>
            </a:pPr>
            <a:endParaRPr lang="tr-TR" sz="1400" i="1" dirty="0"/>
          </a:p>
          <a:p>
            <a:pPr marL="0" indent="0" algn="just">
              <a:buNone/>
            </a:pPr>
            <a:endParaRPr lang="tr-TR" sz="2400" dirty="0"/>
          </a:p>
          <a:p>
            <a:pPr marL="0" indent="0">
              <a:buNone/>
            </a:pPr>
            <a:endParaRPr lang="tr-TR" sz="2400" dirty="0"/>
          </a:p>
        </p:txBody>
      </p:sp>
    </p:spTree>
    <p:extLst>
      <p:ext uri="{BB962C8B-B14F-4D97-AF65-F5344CB8AC3E}">
        <p14:creationId xmlns:p14="http://schemas.microsoft.com/office/powerpoint/2010/main" val="7851321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657416" cy="847725"/>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362075"/>
            <a:ext cx="11096625" cy="5400675"/>
          </a:xfrm>
        </p:spPr>
        <p:txBody>
          <a:bodyPr>
            <a:normAutofit/>
          </a:bodyPr>
          <a:lstStyle/>
          <a:p>
            <a:pPr marL="0" indent="0" algn="just">
              <a:buNone/>
            </a:pPr>
            <a:r>
              <a:rPr lang="tr-TR" sz="2400" b="1" dirty="0"/>
              <a:t>	 </a:t>
            </a:r>
            <a:r>
              <a:rPr lang="tr-TR" sz="2800" b="1" dirty="0">
                <a:solidFill>
                  <a:srgbClr val="C00000"/>
                </a:solidFill>
              </a:rPr>
              <a:t>B</a:t>
            </a:r>
            <a:r>
              <a:rPr lang="tr-TR" sz="2800" b="1" dirty="0" smtClean="0">
                <a:solidFill>
                  <a:srgbClr val="C00000"/>
                </a:solidFill>
              </a:rPr>
              <a:t>ütçe </a:t>
            </a:r>
            <a:r>
              <a:rPr lang="tr-TR" sz="2800" b="1" dirty="0">
                <a:solidFill>
                  <a:srgbClr val="C00000"/>
                </a:solidFill>
              </a:rPr>
              <a:t>hazırlama rehberi</a:t>
            </a:r>
          </a:p>
          <a:p>
            <a:pPr marL="0" indent="0" algn="just">
              <a:buNone/>
            </a:pPr>
            <a:r>
              <a:rPr lang="tr-TR" sz="2400" dirty="0"/>
              <a:t>K</a:t>
            </a:r>
            <a:r>
              <a:rPr lang="tr-TR" sz="2400" dirty="0" smtClean="0"/>
              <a:t>amu </a:t>
            </a:r>
            <a:r>
              <a:rPr lang="tr-TR" sz="2400" dirty="0"/>
              <a:t>idarelerinin bütçe tekliflerini ve yatırım programını hazırlama sürecini yönlendirmek üzere; </a:t>
            </a:r>
            <a:r>
              <a:rPr lang="tr-TR" sz="2400" dirty="0">
                <a:solidFill>
                  <a:srgbClr val="00B0F0"/>
                </a:solidFill>
              </a:rPr>
              <a:t>Bütçe Çağrısı ve eki Bütçe Hazırlama Rehberi ile Yatırım Genelgesi ve eki Yatırım Programı Hazırlama Rehberi</a:t>
            </a:r>
            <a:r>
              <a:rPr lang="tr-TR" sz="2400" dirty="0"/>
              <a:t> Cumhurbaşkanlığı tarafından hazırlanarak en geç </a:t>
            </a:r>
            <a:r>
              <a:rPr lang="tr-TR" sz="2400" dirty="0">
                <a:solidFill>
                  <a:srgbClr val="00B0F0"/>
                </a:solidFill>
              </a:rPr>
              <a:t>Eylül ayının </a:t>
            </a:r>
            <a:r>
              <a:rPr lang="tr-TR" sz="2400" dirty="0" err="1">
                <a:solidFill>
                  <a:srgbClr val="00B0F0"/>
                </a:solidFill>
              </a:rPr>
              <a:t>onbeşine</a:t>
            </a:r>
            <a:r>
              <a:rPr lang="tr-TR" sz="2400" dirty="0">
                <a:solidFill>
                  <a:srgbClr val="00B0F0"/>
                </a:solidFill>
              </a:rPr>
              <a:t> kadar </a:t>
            </a:r>
            <a:r>
              <a:rPr lang="tr-TR" sz="2400" dirty="0"/>
              <a:t>Resmî </a:t>
            </a:r>
            <a:r>
              <a:rPr lang="tr-TR" sz="2400" dirty="0" err="1"/>
              <a:t>Gazete’de</a:t>
            </a:r>
            <a:r>
              <a:rPr lang="tr-TR" sz="2400" dirty="0"/>
              <a:t> yayımlanır.</a:t>
            </a:r>
          </a:p>
          <a:p>
            <a:pPr marL="0" indent="0" algn="just">
              <a:buNone/>
            </a:pPr>
            <a:r>
              <a:rPr lang="tr-TR" sz="2400" dirty="0" smtClean="0"/>
              <a:t>Bütçe </a:t>
            </a:r>
            <a:r>
              <a:rPr lang="tr-TR" sz="2400" dirty="0"/>
              <a:t>Hazırlama Rehberi ile Yatırım Programı Hazırlama Rehberi, bütçe tekliflerinin hazırlanmasına esas olmak üzere, kamu idarelerince uyulması gereken </a:t>
            </a:r>
            <a:r>
              <a:rPr lang="tr-TR" sz="2400" dirty="0">
                <a:solidFill>
                  <a:srgbClr val="00B0F0"/>
                </a:solidFill>
              </a:rPr>
              <a:t>genel ilkeleri, nesnel ve ölçülebilir standartları, hesaplama yöntemlerini, bunlara ilişkin olarak kullanılacak cetvel ve tablo örneklerini ve diğer bilgileri</a:t>
            </a:r>
            <a:r>
              <a:rPr lang="tr-TR" sz="2400" dirty="0"/>
              <a:t> içerir. </a:t>
            </a:r>
            <a:endParaRPr lang="tr-TR" sz="2400" b="1" dirty="0" smtClean="0"/>
          </a:p>
          <a:p>
            <a:pPr marL="0" indent="0" algn="just">
              <a:buNone/>
            </a:pPr>
            <a:r>
              <a:rPr lang="tr-TR" sz="2600" dirty="0"/>
              <a:t>	</a:t>
            </a:r>
            <a:endParaRPr lang="tr-TR" sz="2400" dirty="0"/>
          </a:p>
          <a:p>
            <a:pPr marL="0" indent="0">
              <a:buNone/>
            </a:pPr>
            <a:endParaRPr lang="tr-TR" sz="2400" dirty="0"/>
          </a:p>
        </p:txBody>
      </p:sp>
    </p:spTree>
    <p:extLst>
      <p:ext uri="{BB962C8B-B14F-4D97-AF65-F5344CB8AC3E}">
        <p14:creationId xmlns:p14="http://schemas.microsoft.com/office/powerpoint/2010/main" val="17417823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fontScale="90000"/>
          </a:bodyPr>
          <a:lstStyle/>
          <a:p>
            <a:r>
              <a:rPr lang="tr-TR" b="1" dirty="0">
                <a:solidFill>
                  <a:schemeClr val="accent2">
                    <a:lumMod val="50000"/>
                  </a:schemeClr>
                </a:solidFill>
              </a:rPr>
              <a:t>Genel </a:t>
            </a:r>
            <a:r>
              <a:rPr lang="tr-TR" b="1" dirty="0" smtClean="0">
                <a:solidFill>
                  <a:schemeClr val="accent2">
                    <a:lumMod val="50000"/>
                  </a:schemeClr>
                </a:solidFill>
              </a:rPr>
              <a:t>Hükümler/ Amaç, Kapsam ve Tanımlar</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677333" y="1228725"/>
            <a:ext cx="9885892" cy="4812638"/>
          </a:xfrm>
        </p:spPr>
        <p:txBody>
          <a:bodyPr>
            <a:normAutofit/>
          </a:bodyPr>
          <a:lstStyle/>
          <a:p>
            <a:pPr indent="0" algn="just">
              <a:buNone/>
            </a:pPr>
            <a:r>
              <a:rPr lang="tr-TR" sz="2400" b="1" dirty="0">
                <a:solidFill>
                  <a:srgbClr val="C00000"/>
                </a:solidFill>
              </a:rPr>
              <a:t>Amaç</a:t>
            </a:r>
            <a:endParaRPr lang="tr-TR" sz="2400" dirty="0">
              <a:solidFill>
                <a:srgbClr val="C00000"/>
              </a:solidFill>
            </a:endParaRPr>
          </a:p>
          <a:p>
            <a:pPr indent="0" algn="just">
              <a:buNone/>
            </a:pPr>
            <a:r>
              <a:rPr lang="tr-TR" sz="2400" dirty="0" smtClean="0">
                <a:solidFill>
                  <a:schemeClr val="tx1"/>
                </a:solidFill>
              </a:rPr>
              <a:t>Bu </a:t>
            </a:r>
            <a:r>
              <a:rPr lang="tr-TR" sz="2400" dirty="0">
                <a:solidFill>
                  <a:schemeClr val="tx1"/>
                </a:solidFill>
              </a:rPr>
              <a:t>Kanunun amacı, kalkınma planları ve programlarda yer alan politika ve hedefler doğrultusunda kamu kaynaklarının etkili, ekonomik ve verimli bir şekilde elde edilmesi ve kullanılmasını, hesap verebilirliği ve malî saydamlığı sağlamak </a:t>
            </a:r>
            <a:r>
              <a:rPr lang="tr-TR" sz="2400" dirty="0" smtClean="0">
                <a:solidFill>
                  <a:schemeClr val="tx1"/>
                </a:solidFill>
              </a:rPr>
              <a:t>üzere;</a:t>
            </a:r>
          </a:p>
          <a:p>
            <a:pPr marL="685800" algn="just">
              <a:buFont typeface="Wingdings" panose="05000000000000000000" pitchFamily="2" charset="2"/>
              <a:buChar char="§"/>
            </a:pPr>
            <a:r>
              <a:rPr lang="tr-TR" sz="2400" dirty="0" smtClean="0">
                <a:solidFill>
                  <a:srgbClr val="00B0F0"/>
                </a:solidFill>
              </a:rPr>
              <a:t>kamu </a:t>
            </a:r>
            <a:r>
              <a:rPr lang="tr-TR" sz="2400" dirty="0">
                <a:solidFill>
                  <a:srgbClr val="00B0F0"/>
                </a:solidFill>
              </a:rPr>
              <a:t>malî yönetiminin yapısını ve </a:t>
            </a:r>
            <a:r>
              <a:rPr lang="tr-TR" sz="2400" dirty="0" smtClean="0">
                <a:solidFill>
                  <a:srgbClr val="00B0F0"/>
                </a:solidFill>
              </a:rPr>
              <a:t>işleyişini,</a:t>
            </a:r>
          </a:p>
          <a:p>
            <a:pPr marL="685800" algn="just">
              <a:buFont typeface="Wingdings" panose="05000000000000000000" pitchFamily="2" charset="2"/>
              <a:buChar char="§"/>
            </a:pPr>
            <a:r>
              <a:rPr lang="tr-TR" sz="2400" dirty="0" smtClean="0">
                <a:solidFill>
                  <a:srgbClr val="00B0F0"/>
                </a:solidFill>
              </a:rPr>
              <a:t>kamu </a:t>
            </a:r>
            <a:r>
              <a:rPr lang="tr-TR" sz="2400" dirty="0">
                <a:solidFill>
                  <a:srgbClr val="00B0F0"/>
                </a:solidFill>
              </a:rPr>
              <a:t>bütçelerinin hazırlanmasını, </a:t>
            </a:r>
            <a:r>
              <a:rPr lang="tr-TR" sz="2400" dirty="0" smtClean="0">
                <a:solidFill>
                  <a:srgbClr val="00B0F0"/>
                </a:solidFill>
              </a:rPr>
              <a:t>uygulanmasını,</a:t>
            </a:r>
          </a:p>
          <a:p>
            <a:pPr marL="685800" algn="just">
              <a:buFont typeface="Wingdings" panose="05000000000000000000" pitchFamily="2" charset="2"/>
              <a:buChar char="§"/>
            </a:pPr>
            <a:r>
              <a:rPr lang="tr-TR" sz="2400" dirty="0" smtClean="0">
                <a:solidFill>
                  <a:srgbClr val="00B0F0"/>
                </a:solidFill>
              </a:rPr>
              <a:t>tüm </a:t>
            </a:r>
            <a:r>
              <a:rPr lang="tr-TR" sz="2400" dirty="0">
                <a:solidFill>
                  <a:srgbClr val="00B0F0"/>
                </a:solidFill>
              </a:rPr>
              <a:t>malî işlemlerin muhasebeleştirilmesini, </a:t>
            </a:r>
            <a:r>
              <a:rPr lang="tr-TR" sz="2400" dirty="0" smtClean="0">
                <a:solidFill>
                  <a:srgbClr val="00B0F0"/>
                </a:solidFill>
              </a:rPr>
              <a:t>raporlanmasını</a:t>
            </a:r>
          </a:p>
          <a:p>
            <a:pPr marL="685800" algn="just">
              <a:buFont typeface="Wingdings" panose="05000000000000000000" pitchFamily="2" charset="2"/>
              <a:buChar char="§"/>
            </a:pPr>
            <a:r>
              <a:rPr lang="tr-TR" sz="2400" dirty="0" smtClean="0">
                <a:solidFill>
                  <a:srgbClr val="00B0F0"/>
                </a:solidFill>
              </a:rPr>
              <a:t>malî kontrolü</a:t>
            </a:r>
          </a:p>
          <a:p>
            <a:pPr indent="0" algn="just">
              <a:buNone/>
            </a:pPr>
            <a:r>
              <a:rPr lang="tr-TR" sz="2400" dirty="0" smtClean="0">
                <a:solidFill>
                  <a:schemeClr val="tx1"/>
                </a:solidFill>
              </a:rPr>
              <a:t> </a:t>
            </a:r>
            <a:r>
              <a:rPr lang="tr-TR" sz="2400" dirty="0">
                <a:solidFill>
                  <a:schemeClr val="tx1"/>
                </a:solidFill>
              </a:rPr>
              <a:t>düzenlemektir.</a:t>
            </a:r>
          </a:p>
          <a:p>
            <a:endParaRPr lang="tr-TR" dirty="0"/>
          </a:p>
        </p:txBody>
      </p:sp>
    </p:spTree>
    <p:extLst>
      <p:ext uri="{BB962C8B-B14F-4D97-AF65-F5344CB8AC3E}">
        <p14:creationId xmlns:p14="http://schemas.microsoft.com/office/powerpoint/2010/main" val="28952575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257175"/>
            <a:ext cx="10647891" cy="1038225"/>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362075"/>
            <a:ext cx="11096625" cy="5400675"/>
          </a:xfrm>
        </p:spPr>
        <p:txBody>
          <a:bodyPr>
            <a:normAutofit/>
          </a:bodyPr>
          <a:lstStyle/>
          <a:p>
            <a:pPr marL="0" indent="0" algn="just">
              <a:buNone/>
            </a:pPr>
            <a:r>
              <a:rPr lang="tr-TR" sz="2400" b="1" dirty="0"/>
              <a:t>	 </a:t>
            </a:r>
            <a:r>
              <a:rPr lang="tr-TR" sz="2800" b="1" dirty="0">
                <a:solidFill>
                  <a:srgbClr val="C00000"/>
                </a:solidFill>
              </a:rPr>
              <a:t>Merkezî yönetim bütçesinin hazırlanması </a:t>
            </a:r>
            <a:endParaRPr lang="tr-TR" sz="2800" b="1" dirty="0" smtClean="0">
              <a:solidFill>
                <a:srgbClr val="C00000"/>
              </a:solidFill>
            </a:endParaRPr>
          </a:p>
          <a:p>
            <a:pPr marL="0" indent="0" algn="just">
              <a:buNone/>
            </a:pPr>
            <a:r>
              <a:rPr lang="tr-TR" sz="2400" dirty="0" smtClean="0"/>
              <a:t>	</a:t>
            </a:r>
          </a:p>
          <a:p>
            <a:pPr marL="0" indent="0" algn="just">
              <a:buNone/>
            </a:pPr>
            <a:r>
              <a:rPr lang="tr-TR" sz="2400" dirty="0"/>
              <a:t>	</a:t>
            </a:r>
            <a:r>
              <a:rPr lang="tr-TR" sz="2400" dirty="0" smtClean="0"/>
              <a:t>Gelir </a:t>
            </a:r>
            <a:r>
              <a:rPr lang="tr-TR" sz="2400" dirty="0"/>
              <a:t>ve gider tekliflerinin hazırlanmasında; </a:t>
            </a:r>
          </a:p>
          <a:p>
            <a:pPr marL="0" indent="0" algn="just">
              <a:buNone/>
            </a:pPr>
            <a:r>
              <a:rPr lang="tr-TR" sz="2400" dirty="0" smtClean="0"/>
              <a:t>	a</a:t>
            </a:r>
            <a:r>
              <a:rPr lang="tr-TR" sz="2400" dirty="0"/>
              <a:t>) Orta vadeli programda belirlenen </a:t>
            </a:r>
            <a:r>
              <a:rPr lang="tr-TR" sz="2400" dirty="0">
                <a:solidFill>
                  <a:srgbClr val="00B0F0"/>
                </a:solidFill>
              </a:rPr>
              <a:t>temel büyüklükler ile ilke ve esaslar</a:t>
            </a:r>
            <a:r>
              <a:rPr lang="tr-TR" sz="2400" dirty="0"/>
              <a:t>,</a:t>
            </a:r>
          </a:p>
          <a:p>
            <a:pPr marL="0" indent="0" algn="just">
              <a:buNone/>
            </a:pPr>
            <a:r>
              <a:rPr lang="tr-TR" sz="2400" dirty="0" smtClean="0"/>
              <a:t>	b</a:t>
            </a:r>
            <a:r>
              <a:rPr lang="tr-TR" sz="2400" dirty="0"/>
              <a:t>) Kalkınma planı ve yıllık program </a:t>
            </a:r>
            <a:r>
              <a:rPr lang="tr-TR" sz="2400" dirty="0">
                <a:solidFill>
                  <a:srgbClr val="00B0F0"/>
                </a:solidFill>
              </a:rPr>
              <a:t>öncelikleri</a:t>
            </a:r>
            <a:r>
              <a:rPr lang="tr-TR" sz="2400" dirty="0"/>
              <a:t> ile kurumun stratejik planları </a:t>
            </a:r>
            <a:r>
              <a:rPr lang="tr-TR" sz="2400" dirty="0" smtClean="0"/>
              <a:t>	çerçevesinde </a:t>
            </a:r>
            <a:r>
              <a:rPr lang="tr-TR" sz="2400" dirty="0"/>
              <a:t>belirlenmiş </a:t>
            </a:r>
            <a:r>
              <a:rPr lang="tr-TR" sz="2400" dirty="0">
                <a:solidFill>
                  <a:srgbClr val="00B0F0"/>
                </a:solidFill>
              </a:rPr>
              <a:t>ödenek tavanları</a:t>
            </a:r>
            <a:r>
              <a:rPr lang="tr-TR" sz="2400" dirty="0"/>
              <a:t>, </a:t>
            </a:r>
          </a:p>
          <a:p>
            <a:pPr marL="0" indent="0" algn="just">
              <a:buNone/>
            </a:pPr>
            <a:r>
              <a:rPr lang="tr-TR" sz="2400" dirty="0" smtClean="0"/>
              <a:t>	c</a:t>
            </a:r>
            <a:r>
              <a:rPr lang="tr-TR" sz="2400" dirty="0"/>
              <a:t>) Kamu idarelerinin stratejik planları ile uyumlu </a:t>
            </a:r>
            <a:r>
              <a:rPr lang="tr-TR" sz="2400" dirty="0">
                <a:solidFill>
                  <a:srgbClr val="00B0F0"/>
                </a:solidFill>
              </a:rPr>
              <a:t>çok yıllı bütçeleme </a:t>
            </a:r>
            <a:r>
              <a:rPr lang="tr-TR" sz="2400" dirty="0" smtClean="0"/>
              <a:t>	anlayışı</a:t>
            </a:r>
            <a:r>
              <a:rPr lang="tr-TR" sz="2400" dirty="0"/>
              <a:t>, </a:t>
            </a:r>
          </a:p>
          <a:p>
            <a:pPr marL="0" indent="0" algn="just">
              <a:buNone/>
            </a:pPr>
            <a:r>
              <a:rPr lang="tr-TR" sz="2400" dirty="0" smtClean="0"/>
              <a:t>	d</a:t>
            </a:r>
            <a:r>
              <a:rPr lang="tr-TR" sz="2400" dirty="0"/>
              <a:t>) İdarenin </a:t>
            </a:r>
            <a:r>
              <a:rPr lang="tr-TR" sz="2400" dirty="0">
                <a:solidFill>
                  <a:srgbClr val="00B0F0"/>
                </a:solidFill>
              </a:rPr>
              <a:t>performans hedefleri</a:t>
            </a:r>
            <a:r>
              <a:rPr lang="tr-TR" sz="2400" dirty="0"/>
              <a:t>, </a:t>
            </a:r>
          </a:p>
          <a:p>
            <a:pPr marL="0" indent="0" algn="just">
              <a:buNone/>
            </a:pPr>
            <a:r>
              <a:rPr lang="tr-TR" sz="2400" dirty="0" smtClean="0"/>
              <a:t>	dikkate </a:t>
            </a:r>
            <a:r>
              <a:rPr lang="tr-TR" sz="2400" dirty="0"/>
              <a:t>alınır. </a:t>
            </a:r>
          </a:p>
          <a:p>
            <a:pPr marL="0" indent="0" algn="just">
              <a:buNone/>
            </a:pPr>
            <a:r>
              <a:rPr lang="tr-TR" sz="2400" dirty="0" smtClean="0"/>
              <a:t>	</a:t>
            </a:r>
            <a:endParaRPr lang="tr-TR" sz="2400" dirty="0"/>
          </a:p>
        </p:txBody>
      </p:sp>
    </p:spTree>
    <p:extLst>
      <p:ext uri="{BB962C8B-B14F-4D97-AF65-F5344CB8AC3E}">
        <p14:creationId xmlns:p14="http://schemas.microsoft.com/office/powerpoint/2010/main" val="9163853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257175"/>
            <a:ext cx="10647891" cy="1038225"/>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362075"/>
            <a:ext cx="11096625" cy="5400675"/>
          </a:xfrm>
        </p:spPr>
        <p:txBody>
          <a:bodyPr>
            <a:normAutofit/>
          </a:bodyPr>
          <a:lstStyle/>
          <a:p>
            <a:pPr marL="0" indent="0" algn="just">
              <a:buNone/>
            </a:pPr>
            <a:r>
              <a:rPr lang="tr-TR" sz="2400" b="1" dirty="0"/>
              <a:t>	 </a:t>
            </a:r>
            <a:r>
              <a:rPr lang="tr-TR" sz="2800" b="1" dirty="0">
                <a:solidFill>
                  <a:srgbClr val="C00000"/>
                </a:solidFill>
              </a:rPr>
              <a:t>Merkezî yönetim bütçesinin </a:t>
            </a:r>
            <a:r>
              <a:rPr lang="tr-TR" sz="2800" b="1" dirty="0" smtClean="0">
                <a:solidFill>
                  <a:srgbClr val="C00000"/>
                </a:solidFill>
              </a:rPr>
              <a:t>hazırlanması</a:t>
            </a:r>
          </a:p>
          <a:p>
            <a:pPr marL="0" indent="0" algn="just">
              <a:buNone/>
            </a:pPr>
            <a:r>
              <a:rPr lang="tr-TR" sz="2800" b="1" dirty="0" smtClean="0"/>
              <a:t> </a:t>
            </a:r>
          </a:p>
          <a:p>
            <a:pPr marL="0" indent="0" algn="just">
              <a:buNone/>
            </a:pPr>
            <a:r>
              <a:rPr lang="tr-TR" sz="2400" dirty="0" smtClean="0"/>
              <a:t>	Kamu </a:t>
            </a:r>
            <a:r>
              <a:rPr lang="tr-TR" sz="2400" dirty="0"/>
              <a:t>idareleri, </a:t>
            </a:r>
            <a:r>
              <a:rPr lang="tr-TR" sz="2400" dirty="0">
                <a:solidFill>
                  <a:srgbClr val="00B0F0"/>
                </a:solidFill>
              </a:rPr>
              <a:t>merkez ve merkez dışı birimlerinin </a:t>
            </a:r>
            <a:r>
              <a:rPr lang="tr-TR" sz="2400" dirty="0"/>
              <a:t>ödenek taleplerini </a:t>
            </a:r>
            <a:r>
              <a:rPr lang="tr-TR" sz="2400" dirty="0" smtClean="0"/>
              <a:t>	dikkate </a:t>
            </a:r>
            <a:r>
              <a:rPr lang="tr-TR" sz="2400" dirty="0"/>
              <a:t>alarak </a:t>
            </a:r>
            <a:r>
              <a:rPr lang="tr-TR" sz="2400" dirty="0">
                <a:solidFill>
                  <a:srgbClr val="00B0F0"/>
                </a:solidFill>
              </a:rPr>
              <a:t>gider tekliflerini </a:t>
            </a:r>
            <a:r>
              <a:rPr lang="tr-TR" sz="2400" dirty="0"/>
              <a:t>hazırlar. Genel bütçe gelir teklifi </a:t>
            </a:r>
            <a:r>
              <a:rPr lang="tr-TR" sz="2400" dirty="0" smtClean="0"/>
              <a:t>	</a:t>
            </a:r>
            <a:r>
              <a:rPr lang="tr-TR" sz="2400" dirty="0" smtClean="0">
                <a:solidFill>
                  <a:srgbClr val="00B0F0"/>
                </a:solidFill>
              </a:rPr>
              <a:t>Cumhurbaşkanlığı</a:t>
            </a:r>
            <a:r>
              <a:rPr lang="tr-TR" sz="2400" dirty="0" smtClean="0"/>
              <a:t> </a:t>
            </a:r>
            <a:r>
              <a:rPr lang="tr-TR" sz="2400" dirty="0"/>
              <a:t>tarafından, diğer bütçelerin gelir teklifleri </a:t>
            </a:r>
            <a:r>
              <a:rPr lang="tr-TR" sz="2400" dirty="0">
                <a:solidFill>
                  <a:srgbClr val="00B0F0"/>
                </a:solidFill>
              </a:rPr>
              <a:t>ilgili </a:t>
            </a:r>
            <a:r>
              <a:rPr lang="tr-TR" sz="2400" dirty="0" smtClean="0">
                <a:solidFill>
                  <a:srgbClr val="00B0F0"/>
                </a:solidFill>
              </a:rPr>
              <a:t>	idarelerce</a:t>
            </a:r>
            <a:r>
              <a:rPr lang="tr-TR" sz="2400" dirty="0" smtClean="0"/>
              <a:t> hazırlanır</a:t>
            </a:r>
          </a:p>
          <a:p>
            <a:pPr marL="0" indent="0" algn="just">
              <a:buNone/>
            </a:pPr>
            <a:endParaRPr lang="tr-TR" sz="2400" dirty="0" smtClean="0"/>
          </a:p>
          <a:p>
            <a:pPr marL="0" indent="0" algn="just">
              <a:buNone/>
            </a:pPr>
            <a:r>
              <a:rPr lang="tr-TR" sz="2400" dirty="0" smtClean="0"/>
              <a:t>	Gider </a:t>
            </a:r>
            <a:r>
              <a:rPr lang="tr-TR" sz="2400" dirty="0"/>
              <a:t>ve gelir teklifleri, </a:t>
            </a:r>
            <a:r>
              <a:rPr lang="tr-TR" sz="2400" dirty="0">
                <a:solidFill>
                  <a:srgbClr val="00B0F0"/>
                </a:solidFill>
              </a:rPr>
              <a:t>ekonomik ve malî analiz yapılmasına imkân </a:t>
            </a:r>
            <a:r>
              <a:rPr lang="tr-TR" sz="2400" dirty="0" smtClean="0">
                <a:solidFill>
                  <a:srgbClr val="00B0F0"/>
                </a:solidFill>
              </a:rPr>
              <a:t>	verecek</a:t>
            </a:r>
            <a:r>
              <a:rPr lang="tr-TR" sz="2400" dirty="0">
                <a:solidFill>
                  <a:srgbClr val="00B0F0"/>
                </a:solidFill>
              </a:rPr>
              <a:t>, hesap verilebilirliği ve saydamlığı sağlayacak şekilde</a:t>
            </a:r>
            <a:r>
              <a:rPr lang="tr-TR" sz="2400" dirty="0"/>
              <a:t>, </a:t>
            </a:r>
            <a:r>
              <a:rPr lang="tr-TR" sz="2400" dirty="0" smtClean="0"/>
              <a:t>	Cumhurbaşkanlığı </a:t>
            </a:r>
            <a:r>
              <a:rPr lang="tr-TR" sz="2400" dirty="0"/>
              <a:t>tarafından uluslararası standartlara uyumlu olarak </a:t>
            </a:r>
            <a:r>
              <a:rPr lang="tr-TR" sz="2400" dirty="0" smtClean="0"/>
              <a:t>	belirlenen </a:t>
            </a:r>
            <a:r>
              <a:rPr lang="tr-TR" sz="2400" dirty="0"/>
              <a:t>sınıflandırma sistemine göre hazırlanır.	</a:t>
            </a:r>
          </a:p>
          <a:p>
            <a:pPr marL="0" indent="0" algn="just">
              <a:buNone/>
            </a:pPr>
            <a:endParaRPr lang="tr-TR" sz="2400" dirty="0"/>
          </a:p>
          <a:p>
            <a:pPr marL="0" indent="0">
              <a:buNone/>
            </a:pPr>
            <a:endParaRPr lang="tr-TR" sz="2400" dirty="0"/>
          </a:p>
        </p:txBody>
      </p:sp>
    </p:spTree>
    <p:extLst>
      <p:ext uri="{BB962C8B-B14F-4D97-AF65-F5344CB8AC3E}">
        <p14:creationId xmlns:p14="http://schemas.microsoft.com/office/powerpoint/2010/main" val="14377859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0724091" cy="1076324"/>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171576"/>
            <a:ext cx="11096625" cy="4076700"/>
          </a:xfrm>
        </p:spPr>
        <p:txBody>
          <a:bodyPr>
            <a:normAutofit/>
          </a:bodyPr>
          <a:lstStyle/>
          <a:p>
            <a:pPr marL="0" indent="0" algn="just">
              <a:buNone/>
            </a:pPr>
            <a:r>
              <a:rPr lang="tr-TR" sz="2400" b="1" dirty="0"/>
              <a:t>	 </a:t>
            </a:r>
            <a:r>
              <a:rPr lang="tr-TR" sz="2800" b="1" dirty="0">
                <a:solidFill>
                  <a:srgbClr val="C00000"/>
                </a:solidFill>
              </a:rPr>
              <a:t>Merkezî yönetim bütçesinin hazırlanması </a:t>
            </a:r>
            <a:endParaRPr lang="tr-TR" sz="2800" b="1" dirty="0" smtClean="0">
              <a:solidFill>
                <a:srgbClr val="C00000"/>
              </a:solidFill>
            </a:endParaRPr>
          </a:p>
          <a:p>
            <a:pPr marL="0" indent="0" algn="just">
              <a:buNone/>
            </a:pPr>
            <a:endParaRPr lang="tr-TR" sz="2400" dirty="0" smtClean="0"/>
          </a:p>
          <a:p>
            <a:pPr algn="just">
              <a:buFont typeface="Wingdings" panose="05000000000000000000" pitchFamily="2" charset="2"/>
              <a:buChar char="Ø"/>
            </a:pPr>
            <a:r>
              <a:rPr lang="tr-TR" sz="2400" dirty="0" smtClean="0"/>
              <a:t>Kamu </a:t>
            </a:r>
            <a:r>
              <a:rPr lang="tr-TR" sz="2400" dirty="0"/>
              <a:t>idareleri, stratejik planları ile Bütçe Hazırlama Rehberinde yer alan esaslar çerçevesinde, bütçe gelir ve gider tekliflerini gerekçeli olarak hazırlar ve </a:t>
            </a:r>
            <a:r>
              <a:rPr lang="tr-TR" sz="2400" dirty="0">
                <a:solidFill>
                  <a:srgbClr val="00B0F0"/>
                </a:solidFill>
              </a:rPr>
              <a:t>yetkilileri tarafından imzalanmış olarak en geç Eylül ayı sonuna kadar</a:t>
            </a:r>
            <a:r>
              <a:rPr lang="tr-TR" sz="2400" dirty="0"/>
              <a:t> </a:t>
            </a:r>
            <a:r>
              <a:rPr lang="tr-TR" sz="2400" dirty="0" smtClean="0"/>
              <a:t>Cumhurbaşkanlığına gönderir</a:t>
            </a:r>
          </a:p>
          <a:p>
            <a:pPr marL="0" indent="0" algn="just">
              <a:buNone/>
            </a:pPr>
            <a:r>
              <a:rPr lang="tr-TR" sz="2400" dirty="0" smtClean="0"/>
              <a:t> </a:t>
            </a:r>
          </a:p>
        </p:txBody>
      </p:sp>
    </p:spTree>
    <p:extLst>
      <p:ext uri="{BB962C8B-B14F-4D97-AF65-F5344CB8AC3E}">
        <p14:creationId xmlns:p14="http://schemas.microsoft.com/office/powerpoint/2010/main" val="40393702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714566" cy="1076324"/>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400" b="1" dirty="0" smtClean="0"/>
              <a:t> </a:t>
            </a:r>
          </a:p>
          <a:p>
            <a:pPr marL="0" indent="0" algn="just">
              <a:buNone/>
            </a:pPr>
            <a:r>
              <a:rPr lang="tr-TR" sz="2800" b="1" dirty="0" smtClean="0"/>
              <a:t>	</a:t>
            </a:r>
            <a:r>
              <a:rPr lang="tr-TR" sz="2800" b="1" dirty="0" smtClean="0">
                <a:solidFill>
                  <a:srgbClr val="C00000"/>
                </a:solidFill>
              </a:rPr>
              <a:t>Merkezî </a:t>
            </a:r>
            <a:r>
              <a:rPr lang="tr-TR" sz="2800" b="1" dirty="0">
                <a:solidFill>
                  <a:srgbClr val="C00000"/>
                </a:solidFill>
              </a:rPr>
              <a:t>yönetim bütçe kanun teklifinin </a:t>
            </a:r>
            <a:r>
              <a:rPr lang="tr-TR" sz="2800" b="1" dirty="0" smtClean="0">
                <a:solidFill>
                  <a:srgbClr val="C00000"/>
                </a:solidFill>
              </a:rPr>
              <a:t>sunulması </a:t>
            </a:r>
          </a:p>
          <a:p>
            <a:pPr marL="0" indent="0" algn="just">
              <a:buNone/>
            </a:pPr>
            <a:endParaRPr lang="tr-TR" sz="2400" dirty="0" smtClean="0"/>
          </a:p>
          <a:p>
            <a:pPr algn="just"/>
            <a:r>
              <a:rPr lang="tr-TR" sz="2400" dirty="0" smtClean="0"/>
              <a:t>Merkezî yönetim bütçe kanun teklifi malî yılbaşından </a:t>
            </a:r>
            <a:r>
              <a:rPr lang="tr-TR" sz="2400" b="1" i="1" dirty="0" smtClean="0">
                <a:solidFill>
                  <a:srgbClr val="00B0F0"/>
                </a:solidFill>
              </a:rPr>
              <a:t>en az yetmiş beş gün önce</a:t>
            </a:r>
            <a:r>
              <a:rPr lang="tr-TR" sz="2400" dirty="0" smtClean="0"/>
              <a:t> Cumhurbaşkanı tarafından Türkiye Büyük Millet Meclisine sunulur.</a:t>
            </a:r>
          </a:p>
          <a:p>
            <a:pPr marL="0" indent="0">
              <a:buNone/>
            </a:pPr>
            <a:endParaRPr lang="tr-TR" sz="2400" dirty="0" smtClean="0"/>
          </a:p>
          <a:p>
            <a:pPr algn="just"/>
            <a:r>
              <a:rPr lang="tr-TR" sz="2400" dirty="0" smtClean="0"/>
              <a:t>Türkiye </a:t>
            </a:r>
            <a:r>
              <a:rPr lang="tr-TR" sz="2400" dirty="0"/>
              <a:t>Büyük Millet Meclisi ve Sayıştay ile Düzenleyici ve denetleyici kurumlar, bütçelerini </a:t>
            </a:r>
            <a:r>
              <a:rPr lang="tr-TR" sz="2400" dirty="0">
                <a:solidFill>
                  <a:srgbClr val="00B0F0"/>
                </a:solidFill>
              </a:rPr>
              <a:t>Eylül ayı sonuna kadar doğrudan Türkiye Büyük Millet Meclisine,</a:t>
            </a:r>
            <a:r>
              <a:rPr lang="tr-TR" sz="2400" dirty="0"/>
              <a:t> bir örneğini de Cumhurbaşkanlığına gönderirler.</a:t>
            </a:r>
          </a:p>
          <a:p>
            <a:pPr marL="0" indent="0" algn="just">
              <a:buNone/>
            </a:pPr>
            <a:r>
              <a:rPr lang="tr-TR" sz="2400" dirty="0" smtClean="0"/>
              <a:t> </a:t>
            </a:r>
          </a:p>
        </p:txBody>
      </p:sp>
    </p:spTree>
    <p:extLst>
      <p:ext uri="{BB962C8B-B14F-4D97-AF65-F5344CB8AC3E}">
        <p14:creationId xmlns:p14="http://schemas.microsoft.com/office/powerpoint/2010/main" val="31919732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0762191" cy="1076324"/>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smtClean="0">
                <a:solidFill>
                  <a:srgbClr val="C00000"/>
                </a:solidFill>
              </a:rPr>
              <a:t>Merkezî </a:t>
            </a:r>
            <a:r>
              <a:rPr lang="tr-TR" sz="2800" b="1" dirty="0">
                <a:solidFill>
                  <a:srgbClr val="C00000"/>
                </a:solidFill>
              </a:rPr>
              <a:t>yönetim bütçe kanun teklifinin </a:t>
            </a:r>
            <a:r>
              <a:rPr lang="tr-TR" sz="2800" b="1" dirty="0" smtClean="0">
                <a:solidFill>
                  <a:srgbClr val="C00000"/>
                </a:solidFill>
              </a:rPr>
              <a:t>sunulması</a:t>
            </a:r>
          </a:p>
          <a:p>
            <a:pPr marL="0" indent="0" algn="just">
              <a:buNone/>
            </a:pPr>
            <a:r>
              <a:rPr lang="tr-TR" sz="2800" b="1" dirty="0" smtClean="0">
                <a:solidFill>
                  <a:srgbClr val="C00000"/>
                </a:solidFill>
              </a:rPr>
              <a:t> </a:t>
            </a:r>
          </a:p>
          <a:p>
            <a:pPr algn="just"/>
            <a:r>
              <a:rPr lang="tr-TR" sz="2400" dirty="0"/>
              <a:t>Merkezî yönetim bütçe kanun teklifine, Türkiye Büyük Millet Meclisinde görüşülmesi sırasında dikkate alınmak üzere Cumhurbaşkanlığı tarafından;</a:t>
            </a:r>
            <a:r>
              <a:rPr lang="tr-TR" sz="2400" baseline="30000" dirty="0"/>
              <a:t> </a:t>
            </a:r>
            <a:endParaRPr lang="tr-TR" sz="2400" dirty="0"/>
          </a:p>
          <a:p>
            <a:pPr marL="0" indent="0" algn="just">
              <a:buNone/>
            </a:pPr>
            <a:r>
              <a:rPr lang="tr-TR" sz="2400" dirty="0" smtClean="0"/>
              <a:t>	a</a:t>
            </a:r>
            <a:r>
              <a:rPr lang="tr-TR" sz="2400" dirty="0"/>
              <a:t>) Orta vadeli programı da içeren </a:t>
            </a:r>
            <a:r>
              <a:rPr lang="tr-TR" sz="2400" dirty="0">
                <a:solidFill>
                  <a:srgbClr val="00B0F0"/>
                </a:solidFill>
              </a:rPr>
              <a:t>bütçe gerekçesi</a:t>
            </a:r>
            <a:r>
              <a:rPr lang="tr-TR" sz="2400" dirty="0"/>
              <a:t>,</a:t>
            </a:r>
          </a:p>
          <a:p>
            <a:pPr marL="0" indent="0" algn="just">
              <a:buNone/>
            </a:pPr>
            <a:r>
              <a:rPr lang="tr-TR" sz="2400" dirty="0" smtClean="0"/>
              <a:t>	b</a:t>
            </a:r>
            <a:r>
              <a:rPr lang="tr-TR" sz="2400" dirty="0"/>
              <a:t>) Yıllık ekonomik rapor, </a:t>
            </a:r>
          </a:p>
          <a:p>
            <a:pPr marL="0" indent="0" algn="just">
              <a:buNone/>
            </a:pPr>
            <a:r>
              <a:rPr lang="tr-TR" sz="2400" dirty="0" smtClean="0"/>
              <a:t>	c</a:t>
            </a:r>
            <a:r>
              <a:rPr lang="tr-TR" sz="2400" dirty="0"/>
              <a:t>) Vergi muafiyeti, istisnası ve indirimleri ile benzeri uygulamalar nedeniyle </a:t>
            </a:r>
            <a:r>
              <a:rPr lang="tr-TR" sz="2400" dirty="0" smtClean="0"/>
              <a:t>	</a:t>
            </a:r>
            <a:r>
              <a:rPr lang="tr-TR" sz="2400" dirty="0" smtClean="0">
                <a:solidFill>
                  <a:srgbClr val="00B0F0"/>
                </a:solidFill>
              </a:rPr>
              <a:t>vazgeçilen kamu </a:t>
            </a:r>
            <a:r>
              <a:rPr lang="tr-TR" sz="2400" dirty="0">
                <a:solidFill>
                  <a:srgbClr val="00B0F0"/>
                </a:solidFill>
              </a:rPr>
              <a:t>gelirleri </a:t>
            </a:r>
            <a:r>
              <a:rPr lang="tr-TR" sz="2400" dirty="0"/>
              <a:t>cetveli, </a:t>
            </a:r>
          </a:p>
          <a:p>
            <a:pPr marL="0" indent="0" algn="just">
              <a:buNone/>
            </a:pPr>
            <a:r>
              <a:rPr lang="tr-TR" sz="2400" dirty="0" smtClean="0"/>
              <a:t>	d</a:t>
            </a:r>
            <a:r>
              <a:rPr lang="tr-TR" sz="2400" dirty="0"/>
              <a:t>) Kamu borç yönetimi raporu, </a:t>
            </a:r>
          </a:p>
          <a:p>
            <a:pPr marL="0" indent="0" algn="just">
              <a:buNone/>
            </a:pPr>
            <a:r>
              <a:rPr lang="tr-TR" sz="2400" dirty="0" smtClean="0"/>
              <a:t>	</a:t>
            </a:r>
            <a:endParaRPr lang="tr-TR" sz="2400" dirty="0"/>
          </a:p>
        </p:txBody>
      </p:sp>
    </p:spTree>
    <p:extLst>
      <p:ext uri="{BB962C8B-B14F-4D97-AF65-F5344CB8AC3E}">
        <p14:creationId xmlns:p14="http://schemas.microsoft.com/office/powerpoint/2010/main" val="1318959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0762191" cy="1076324"/>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smtClean="0">
                <a:solidFill>
                  <a:srgbClr val="C00000"/>
                </a:solidFill>
              </a:rPr>
              <a:t>Merkezî </a:t>
            </a:r>
            <a:r>
              <a:rPr lang="tr-TR" sz="2800" b="1" dirty="0">
                <a:solidFill>
                  <a:srgbClr val="C00000"/>
                </a:solidFill>
              </a:rPr>
              <a:t>yönetim bütçe kanun teklifinin </a:t>
            </a:r>
            <a:r>
              <a:rPr lang="tr-TR" sz="2800" b="1" dirty="0" smtClean="0">
                <a:solidFill>
                  <a:srgbClr val="C00000"/>
                </a:solidFill>
              </a:rPr>
              <a:t>sunulması</a:t>
            </a:r>
            <a:r>
              <a:rPr lang="tr-TR" sz="2800" b="1" dirty="0" smtClean="0"/>
              <a:t> </a:t>
            </a:r>
          </a:p>
          <a:p>
            <a:pPr marL="0" indent="0" algn="just">
              <a:buNone/>
            </a:pPr>
            <a:endParaRPr lang="tr-TR" sz="2800" b="1" dirty="0" smtClean="0"/>
          </a:p>
          <a:p>
            <a:pPr marL="0" indent="0" algn="just">
              <a:buNone/>
            </a:pPr>
            <a:r>
              <a:rPr lang="tr-TR" sz="2400" dirty="0" smtClean="0"/>
              <a:t>	e</a:t>
            </a:r>
            <a:r>
              <a:rPr lang="tr-TR" sz="2400" dirty="0"/>
              <a:t>) Genel yönetim kapsamındaki kamu idarelerinin </a:t>
            </a:r>
            <a:r>
              <a:rPr lang="tr-TR" sz="2400" dirty="0">
                <a:solidFill>
                  <a:srgbClr val="00B0F0"/>
                </a:solidFill>
              </a:rPr>
              <a:t>son iki yıla ait bütçe </a:t>
            </a:r>
            <a:r>
              <a:rPr lang="tr-TR" sz="2400" dirty="0" smtClean="0">
                <a:solidFill>
                  <a:srgbClr val="00B0F0"/>
                </a:solidFill>
              </a:rPr>
              <a:t>	gerçekleşmeleri </a:t>
            </a:r>
            <a:r>
              <a:rPr lang="tr-TR" sz="2400" dirty="0">
                <a:solidFill>
                  <a:srgbClr val="00B0F0"/>
                </a:solidFill>
              </a:rPr>
              <a:t>ile </a:t>
            </a:r>
            <a:r>
              <a:rPr lang="tr-TR" sz="2400" dirty="0" smtClean="0">
                <a:solidFill>
                  <a:srgbClr val="00B0F0"/>
                </a:solidFill>
              </a:rPr>
              <a:t>	izleyen </a:t>
            </a:r>
            <a:r>
              <a:rPr lang="tr-TR" sz="2400" dirty="0">
                <a:solidFill>
                  <a:srgbClr val="00B0F0"/>
                </a:solidFill>
              </a:rPr>
              <a:t>iki yıla ait gelir ve gider tahminleri</a:t>
            </a:r>
            <a:r>
              <a:rPr lang="tr-TR" sz="2400" dirty="0"/>
              <a:t>, </a:t>
            </a:r>
          </a:p>
          <a:p>
            <a:pPr marL="0" indent="0" algn="just">
              <a:buNone/>
            </a:pPr>
            <a:r>
              <a:rPr lang="tr-TR" sz="2400" dirty="0" smtClean="0"/>
              <a:t>	f</a:t>
            </a:r>
            <a:r>
              <a:rPr lang="tr-TR" sz="2400" dirty="0"/>
              <a:t>) Mahallî idareler ve sosyal güvenlik kurumlarının bütçe tahminleri, </a:t>
            </a:r>
          </a:p>
          <a:p>
            <a:pPr marL="0" indent="0" algn="just">
              <a:buNone/>
            </a:pPr>
            <a:r>
              <a:rPr lang="tr-TR" sz="2400" dirty="0" smtClean="0"/>
              <a:t>	h) Merkezî </a:t>
            </a:r>
            <a:r>
              <a:rPr lang="tr-TR" sz="2400" dirty="0"/>
              <a:t>yönetim kapsamında olmayıp, merkezî yönetim bütçesinden </a:t>
            </a:r>
            <a:r>
              <a:rPr lang="tr-TR" sz="2400" dirty="0" smtClean="0"/>
              <a:t>	yardım 	alan </a:t>
            </a:r>
            <a:r>
              <a:rPr lang="tr-TR" sz="2400" dirty="0"/>
              <a:t>kamu </a:t>
            </a:r>
            <a:r>
              <a:rPr lang="tr-TR" sz="2400" dirty="0" smtClean="0"/>
              <a:t>	idareleri </a:t>
            </a:r>
            <a:r>
              <a:rPr lang="tr-TR" sz="2400" dirty="0"/>
              <a:t>ile diğer kurum ve kuruluşların listesi, </a:t>
            </a:r>
          </a:p>
          <a:p>
            <a:pPr marL="0" indent="0" algn="just">
              <a:buNone/>
            </a:pPr>
            <a:r>
              <a:rPr lang="tr-TR" sz="2400" dirty="0" smtClean="0"/>
              <a:t>	eklenir.</a:t>
            </a:r>
            <a:endParaRPr lang="tr-TR" sz="2400" dirty="0"/>
          </a:p>
        </p:txBody>
      </p:sp>
    </p:spTree>
    <p:extLst>
      <p:ext uri="{BB962C8B-B14F-4D97-AF65-F5344CB8AC3E}">
        <p14:creationId xmlns:p14="http://schemas.microsoft.com/office/powerpoint/2010/main" val="223063487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657416" cy="1076324"/>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400" b="1" dirty="0">
                <a:solidFill>
                  <a:srgbClr val="C00000"/>
                </a:solidFill>
              </a:rPr>
              <a:t> </a:t>
            </a:r>
            <a:r>
              <a:rPr lang="tr-TR" sz="2800" b="1" dirty="0" smtClean="0">
                <a:solidFill>
                  <a:srgbClr val="C00000"/>
                </a:solidFill>
              </a:rPr>
              <a:t>Merkezî </a:t>
            </a:r>
            <a:r>
              <a:rPr lang="tr-TR" sz="2800" b="1" dirty="0">
                <a:solidFill>
                  <a:srgbClr val="C00000"/>
                </a:solidFill>
              </a:rPr>
              <a:t>yönetim bütçe kanun teklifinin </a:t>
            </a:r>
            <a:r>
              <a:rPr lang="tr-TR" sz="2800" b="1" dirty="0" smtClean="0">
                <a:solidFill>
                  <a:srgbClr val="C00000"/>
                </a:solidFill>
              </a:rPr>
              <a:t>görüşülmesi</a:t>
            </a:r>
          </a:p>
          <a:p>
            <a:pPr marL="0" indent="0" algn="just">
              <a:buNone/>
            </a:pPr>
            <a:endParaRPr lang="tr-TR" sz="2800" b="1" dirty="0" smtClean="0">
              <a:solidFill>
                <a:srgbClr val="C00000"/>
              </a:solidFill>
            </a:endParaRPr>
          </a:p>
          <a:p>
            <a:pPr algn="just"/>
            <a:r>
              <a:rPr lang="tr-TR" sz="2400" dirty="0"/>
              <a:t>Türkiye Büyük Millet Meclisi, merkezî yönetim bütçe kanun teklifinin </a:t>
            </a:r>
            <a:r>
              <a:rPr lang="tr-TR" sz="2400" dirty="0">
                <a:solidFill>
                  <a:srgbClr val="00B0F0"/>
                </a:solidFill>
              </a:rPr>
              <a:t>metnini maddeler, gider ve gelir cetvellerini kamu idareleri itibarıyla </a:t>
            </a:r>
            <a:r>
              <a:rPr lang="tr-TR" sz="2400" dirty="0"/>
              <a:t>görüşür ve oylar. Merkezî yönetim bütçe kanunu malî yıl başından önce Resmî Gazetede yayımlanır. </a:t>
            </a:r>
            <a:endParaRPr lang="tr-TR" sz="2400" dirty="0" smtClean="0"/>
          </a:p>
          <a:p>
            <a:pPr algn="just"/>
            <a:endParaRPr lang="tr-TR" sz="2400" dirty="0"/>
          </a:p>
          <a:p>
            <a:pPr algn="just"/>
            <a:r>
              <a:rPr lang="tr-TR" sz="2400" dirty="0">
                <a:solidFill>
                  <a:srgbClr val="00B0F0"/>
                </a:solidFill>
              </a:rPr>
              <a:t>Kamu yatırım programı</a:t>
            </a:r>
            <a:r>
              <a:rPr lang="tr-TR" sz="2400" dirty="0"/>
              <a:t>, merkezî yönetim bütçe kanununa uygun olarak </a:t>
            </a:r>
            <a:r>
              <a:rPr lang="tr-TR" sz="2400" dirty="0" smtClean="0"/>
              <a:t>bütçe Kanununun </a:t>
            </a:r>
            <a:r>
              <a:rPr lang="tr-TR" sz="2400" dirty="0"/>
              <a:t>yürürlüğe girdiği tarihten itibaren </a:t>
            </a:r>
            <a:r>
              <a:rPr lang="tr-TR" sz="2400" dirty="0">
                <a:solidFill>
                  <a:srgbClr val="00B0F0"/>
                </a:solidFill>
              </a:rPr>
              <a:t>on beş gün içinde</a:t>
            </a:r>
            <a:r>
              <a:rPr lang="tr-TR" sz="2400" dirty="0"/>
              <a:t> Cumhurbaşkanı kararıyla Resmî Gazetede yayımlanır. </a:t>
            </a:r>
            <a:endParaRPr lang="tr-TR" sz="2400" dirty="0" smtClean="0"/>
          </a:p>
          <a:p>
            <a:pPr marL="0" indent="0" algn="just">
              <a:buNone/>
            </a:pPr>
            <a:endParaRPr lang="tr-TR" sz="1500" i="1" spc="-10" dirty="0" smtClean="0">
              <a:latin typeface="Times New Roman" panose="02020603050405020304" pitchFamily="18" charset="0"/>
              <a:ea typeface="Times New Roman" panose="02020603050405020304" pitchFamily="18" charset="0"/>
            </a:endParaRPr>
          </a:p>
          <a:p>
            <a:endParaRPr lang="tr-TR" sz="2400" dirty="0" smtClean="0"/>
          </a:p>
        </p:txBody>
      </p:sp>
    </p:spTree>
    <p:extLst>
      <p:ext uri="{BB962C8B-B14F-4D97-AF65-F5344CB8AC3E}">
        <p14:creationId xmlns:p14="http://schemas.microsoft.com/office/powerpoint/2010/main" val="39706296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981266" cy="1076324"/>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smtClean="0">
                <a:solidFill>
                  <a:srgbClr val="C00000"/>
                </a:solidFill>
              </a:rPr>
              <a:t>Merkezî </a:t>
            </a:r>
            <a:r>
              <a:rPr lang="tr-TR" sz="2800" b="1" dirty="0">
                <a:solidFill>
                  <a:srgbClr val="C00000"/>
                </a:solidFill>
              </a:rPr>
              <a:t>yönetim bütçe kanun teklifinin </a:t>
            </a:r>
            <a:r>
              <a:rPr lang="tr-TR" sz="2800" b="1" dirty="0" smtClean="0">
                <a:solidFill>
                  <a:srgbClr val="C00000"/>
                </a:solidFill>
              </a:rPr>
              <a:t>görüşülmesi</a:t>
            </a:r>
          </a:p>
          <a:p>
            <a:pPr algn="just"/>
            <a:r>
              <a:rPr lang="tr-TR" sz="2400" dirty="0" smtClean="0"/>
              <a:t>Merkezî </a:t>
            </a:r>
            <a:r>
              <a:rPr lang="tr-TR" sz="2400" dirty="0"/>
              <a:t>yönetim bütçe kanununun süresinde yürürlüğe konulamaması halinde, </a:t>
            </a:r>
            <a:r>
              <a:rPr lang="tr-TR" sz="2400" dirty="0">
                <a:solidFill>
                  <a:srgbClr val="00B0F0"/>
                </a:solidFill>
              </a:rPr>
              <a:t>geçici bütçe kanunu </a:t>
            </a:r>
            <a:r>
              <a:rPr lang="tr-TR" sz="2400" dirty="0"/>
              <a:t>çıkarılır. </a:t>
            </a:r>
            <a:endParaRPr lang="tr-TR" sz="2400" dirty="0" smtClean="0"/>
          </a:p>
          <a:p>
            <a:pPr algn="just"/>
            <a:r>
              <a:rPr lang="tr-TR" sz="2400" dirty="0" smtClean="0"/>
              <a:t>Geçici </a:t>
            </a:r>
            <a:r>
              <a:rPr lang="tr-TR" sz="2400" dirty="0"/>
              <a:t>bütçe ödenekleri, </a:t>
            </a:r>
            <a:r>
              <a:rPr lang="tr-TR" sz="2400" dirty="0">
                <a:solidFill>
                  <a:srgbClr val="00B0F0"/>
                </a:solidFill>
              </a:rPr>
              <a:t>bir önceki yıl bütçe başlangıç ödeneklerinin belirli bir oranı</a:t>
            </a:r>
            <a:r>
              <a:rPr lang="tr-TR" sz="2400" dirty="0"/>
              <a:t> esas alınarak belirlenir. </a:t>
            </a:r>
            <a:endParaRPr lang="tr-TR" sz="2400" dirty="0" smtClean="0"/>
          </a:p>
          <a:p>
            <a:pPr algn="just"/>
            <a:r>
              <a:rPr lang="tr-TR" sz="2400" dirty="0" smtClean="0"/>
              <a:t>Geçici </a:t>
            </a:r>
            <a:r>
              <a:rPr lang="tr-TR" sz="2400" dirty="0"/>
              <a:t>bütçe kanununun da çıkarılamaması durumunda, yeni bütçe kanunu kabul edilinceye kadar </a:t>
            </a:r>
            <a:r>
              <a:rPr lang="tr-TR" sz="2400" dirty="0">
                <a:solidFill>
                  <a:srgbClr val="00B0F0"/>
                </a:solidFill>
              </a:rPr>
              <a:t>bir önceki yılın bütçesi yeniden değerleme oranına göre artırılarak</a:t>
            </a:r>
            <a:r>
              <a:rPr lang="tr-TR" sz="2400" dirty="0"/>
              <a:t> uygulanır. </a:t>
            </a:r>
            <a:endParaRPr lang="tr-TR" sz="2400" dirty="0" smtClean="0"/>
          </a:p>
          <a:p>
            <a:pPr algn="just"/>
            <a:r>
              <a:rPr lang="tr-TR" sz="2400" dirty="0" smtClean="0"/>
              <a:t>Cari </a:t>
            </a:r>
            <a:r>
              <a:rPr lang="tr-TR" sz="2400" dirty="0"/>
              <a:t>yıl bütçesinin yürürlüğe girmesiyle geçici bütçe veya yeniden değerleme oranına göre artırılarak belirlenen bütçe uygulaması sona erer ve o tarihe kadar yapılan harcamalar ve girişilen yüklenmeler ile tahsil olunan gelirler cari yıl bütçesine dahil edilir.</a:t>
            </a:r>
          </a:p>
          <a:p>
            <a:pPr algn="just"/>
            <a:endParaRPr lang="tr-TR" sz="2400" dirty="0" smtClean="0"/>
          </a:p>
        </p:txBody>
      </p:sp>
    </p:spTree>
    <p:extLst>
      <p:ext uri="{BB962C8B-B14F-4D97-AF65-F5344CB8AC3E}">
        <p14:creationId xmlns:p14="http://schemas.microsoft.com/office/powerpoint/2010/main" val="192031354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981266" cy="1076324"/>
          </a:xfrm>
        </p:spPr>
        <p:txBody>
          <a:bodyPr>
            <a:normAutofit fontScale="90000"/>
          </a:bodyPr>
          <a:lstStyle/>
          <a:p>
            <a:pPr algn="ctr"/>
            <a:r>
              <a:rPr lang="tr-TR" b="1" dirty="0" smtClean="0">
                <a:solidFill>
                  <a:schemeClr val="accent2">
                    <a:lumMod val="50000"/>
                  </a:schemeClr>
                </a:solidFill>
              </a:rPr>
              <a:t>Kamu İdare Bütçeleri / Merkezi Yönetim </a:t>
            </a:r>
            <a:r>
              <a:rPr lang="tr-TR" b="1" dirty="0">
                <a:solidFill>
                  <a:schemeClr val="accent2">
                    <a:lumMod val="50000"/>
                  </a:schemeClr>
                </a:solidFill>
              </a:rPr>
              <a:t>B</a:t>
            </a:r>
            <a:r>
              <a:rPr lang="tr-TR" b="1" dirty="0" smtClean="0">
                <a:solidFill>
                  <a:schemeClr val="accent2">
                    <a:lumMod val="50000"/>
                  </a:schemeClr>
                </a:solidFill>
              </a:rPr>
              <a:t>ütçe </a:t>
            </a:r>
            <a:r>
              <a:rPr lang="tr-TR" b="1" dirty="0">
                <a:solidFill>
                  <a:schemeClr val="accent2">
                    <a:lumMod val="50000"/>
                  </a:schemeClr>
                </a:solidFill>
              </a:rPr>
              <a:t>K</a:t>
            </a:r>
            <a:r>
              <a:rPr lang="tr-TR" b="1" dirty="0" smtClean="0">
                <a:solidFill>
                  <a:schemeClr val="accent2">
                    <a:lumMod val="50000"/>
                  </a:schemeClr>
                </a:solidFill>
              </a:rPr>
              <a:t>anunu</a:t>
            </a:r>
            <a:endParaRPr lang="tr-TR" dirty="0"/>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smtClean="0">
                <a:solidFill>
                  <a:srgbClr val="C00000"/>
                </a:solidFill>
              </a:rPr>
              <a:t>Merkezî </a:t>
            </a:r>
            <a:r>
              <a:rPr lang="tr-TR" sz="2800" b="1" dirty="0">
                <a:solidFill>
                  <a:srgbClr val="C00000"/>
                </a:solidFill>
              </a:rPr>
              <a:t>yönetim bütçe kanun teklifinin </a:t>
            </a:r>
            <a:r>
              <a:rPr lang="tr-TR" sz="2800" b="1" dirty="0" smtClean="0">
                <a:solidFill>
                  <a:srgbClr val="C00000"/>
                </a:solidFill>
              </a:rPr>
              <a:t>görüşülmesi</a:t>
            </a:r>
          </a:p>
          <a:p>
            <a:pPr marL="0" indent="0" algn="just">
              <a:buNone/>
            </a:pPr>
            <a:endParaRPr lang="tr-TR" sz="2800" b="1" dirty="0" smtClean="0">
              <a:solidFill>
                <a:srgbClr val="C00000"/>
              </a:solidFill>
            </a:endParaRPr>
          </a:p>
          <a:p>
            <a:pPr lvl="1" algn="just"/>
            <a:r>
              <a:rPr lang="tr-TR" sz="2400" dirty="0" smtClean="0"/>
              <a:t>Merkezî </a:t>
            </a:r>
            <a:r>
              <a:rPr lang="tr-TR" sz="2400" dirty="0"/>
              <a:t>yönetim kapsamındaki kamu idarelerinin bütçelerindeki </a:t>
            </a:r>
            <a:r>
              <a:rPr lang="tr-TR" sz="2400" dirty="0">
                <a:solidFill>
                  <a:srgbClr val="00B0F0"/>
                </a:solidFill>
              </a:rPr>
              <a:t>ödeneklerin yetersiz kalması halinde </a:t>
            </a:r>
            <a:r>
              <a:rPr lang="tr-TR" sz="2400" dirty="0"/>
              <a:t>veya </a:t>
            </a:r>
            <a:r>
              <a:rPr lang="tr-TR" sz="2400" dirty="0">
                <a:solidFill>
                  <a:srgbClr val="00B0F0"/>
                </a:solidFill>
              </a:rPr>
              <a:t>öngörülmeyen hizmetlerin </a:t>
            </a:r>
            <a:r>
              <a:rPr lang="tr-TR" sz="2400" dirty="0"/>
              <a:t>yerine getirilmesi amacıyla, karşılığı gelir gösterilmek kaydıyla, kanunla </a:t>
            </a:r>
            <a:r>
              <a:rPr lang="tr-TR" sz="2400" dirty="0">
                <a:solidFill>
                  <a:srgbClr val="00B0F0"/>
                </a:solidFill>
              </a:rPr>
              <a:t>ek bütçe </a:t>
            </a:r>
            <a:r>
              <a:rPr lang="tr-TR" sz="2400" dirty="0"/>
              <a:t>yapılabilir. </a:t>
            </a:r>
          </a:p>
          <a:p>
            <a:pPr algn="just"/>
            <a:endParaRPr lang="tr-TR" sz="2400" dirty="0" smtClean="0"/>
          </a:p>
        </p:txBody>
      </p:sp>
    </p:spTree>
    <p:extLst>
      <p:ext uri="{BB962C8B-B14F-4D97-AF65-F5344CB8AC3E}">
        <p14:creationId xmlns:p14="http://schemas.microsoft.com/office/powerpoint/2010/main" val="3241059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a:solidFill>
                  <a:srgbClr val="C00000"/>
                </a:solidFill>
              </a:rPr>
              <a:t>Ödeneklerin </a:t>
            </a:r>
            <a:r>
              <a:rPr lang="tr-TR" sz="2800" b="1" dirty="0" smtClean="0">
                <a:solidFill>
                  <a:srgbClr val="C00000"/>
                </a:solidFill>
              </a:rPr>
              <a:t>kullanılması</a:t>
            </a:r>
          </a:p>
          <a:p>
            <a:pPr marL="0" indent="0" algn="just">
              <a:buNone/>
            </a:pPr>
            <a:r>
              <a:rPr lang="tr-TR" sz="2400" dirty="0" smtClean="0"/>
              <a:t>	Bütçe </a:t>
            </a:r>
            <a:r>
              <a:rPr lang="tr-TR" sz="2400" dirty="0"/>
              <a:t>ödeneklerinin kullanılmasında aşağıda belirtilen esaslara uyulur: </a:t>
            </a:r>
          </a:p>
          <a:p>
            <a:pPr lvl="1" algn="just"/>
            <a:r>
              <a:rPr lang="tr-TR" sz="2200" dirty="0" smtClean="0">
                <a:solidFill>
                  <a:srgbClr val="00B0F0"/>
                </a:solidFill>
              </a:rPr>
              <a:t>Genel </a:t>
            </a:r>
            <a:r>
              <a:rPr lang="tr-TR" sz="2200" dirty="0">
                <a:solidFill>
                  <a:srgbClr val="00B0F0"/>
                </a:solidFill>
              </a:rPr>
              <a:t>bütçe</a:t>
            </a:r>
            <a:r>
              <a:rPr lang="tr-TR" sz="2200" dirty="0"/>
              <a:t> kapsamındaki kamu idareleri, </a:t>
            </a:r>
            <a:r>
              <a:rPr lang="tr-TR" sz="2200" dirty="0">
                <a:solidFill>
                  <a:srgbClr val="00B0F0"/>
                </a:solidFill>
              </a:rPr>
              <a:t>ayrıntılı harcama </a:t>
            </a:r>
            <a:r>
              <a:rPr lang="tr-TR" sz="2200" dirty="0" smtClean="0">
                <a:solidFill>
                  <a:srgbClr val="00B0F0"/>
                </a:solidFill>
              </a:rPr>
              <a:t>programlarını</a:t>
            </a:r>
            <a:r>
              <a:rPr lang="tr-TR" sz="2200" dirty="0" smtClean="0"/>
              <a:t> </a:t>
            </a:r>
            <a:r>
              <a:rPr lang="tr-TR" sz="2200" dirty="0"/>
              <a:t>hazırlar ve vize edilmek üzere Cumhurbaşkanlığına gönderir</a:t>
            </a:r>
            <a:r>
              <a:rPr lang="tr-TR" sz="2200" dirty="0" smtClean="0"/>
              <a:t>. Bütçe </a:t>
            </a:r>
            <a:r>
              <a:rPr lang="tr-TR" sz="2200" dirty="0"/>
              <a:t>ödenekleri</a:t>
            </a:r>
            <a:r>
              <a:rPr lang="tr-TR" sz="2200" dirty="0" smtClean="0"/>
              <a:t>, Cumhurbaşkanlığı </a:t>
            </a:r>
            <a:r>
              <a:rPr lang="tr-TR" sz="2200" dirty="0"/>
              <a:t>tarafından belirlenecek esaslar </a:t>
            </a:r>
            <a:r>
              <a:rPr lang="tr-TR" sz="2200" dirty="0" smtClean="0"/>
              <a:t>çerçevesinde</a:t>
            </a:r>
            <a:r>
              <a:rPr lang="tr-TR" sz="2200" dirty="0"/>
              <a:t>, </a:t>
            </a:r>
            <a:r>
              <a:rPr lang="tr-TR" sz="2200" dirty="0">
                <a:solidFill>
                  <a:srgbClr val="00B0F0"/>
                </a:solidFill>
              </a:rPr>
              <a:t>nakit planlaması da dikkate alınarak </a:t>
            </a:r>
            <a:r>
              <a:rPr lang="tr-TR" sz="2200" dirty="0"/>
              <a:t>vize edilen ayrıntılı </a:t>
            </a:r>
            <a:r>
              <a:rPr lang="tr-TR" sz="2200" dirty="0" smtClean="0"/>
              <a:t>	harcama programları </a:t>
            </a:r>
            <a:r>
              <a:rPr lang="tr-TR" sz="2200" dirty="0"/>
              <a:t>ve serbest bırakma oranlarına göre kullanılır.</a:t>
            </a:r>
            <a:r>
              <a:rPr lang="tr-TR" sz="2200" baseline="30000" dirty="0"/>
              <a:t> </a:t>
            </a:r>
            <a:endParaRPr lang="tr-TR" sz="2200" baseline="30000" dirty="0" smtClean="0"/>
          </a:p>
          <a:p>
            <a:pPr lvl="1" algn="just"/>
            <a:endParaRPr lang="tr-TR" sz="2200" dirty="0"/>
          </a:p>
          <a:p>
            <a:pPr lvl="1" algn="just"/>
            <a:r>
              <a:rPr lang="tr-TR" sz="2400" dirty="0" smtClean="0">
                <a:solidFill>
                  <a:srgbClr val="00B0F0"/>
                </a:solidFill>
              </a:rPr>
              <a:t>Özel </a:t>
            </a:r>
            <a:r>
              <a:rPr lang="tr-TR" sz="2400" dirty="0">
                <a:solidFill>
                  <a:srgbClr val="00B0F0"/>
                </a:solidFill>
              </a:rPr>
              <a:t>bütçeli </a:t>
            </a:r>
            <a:r>
              <a:rPr lang="tr-TR" sz="2400" dirty="0"/>
              <a:t>idareler ve sosyal güvenlik kurumları </a:t>
            </a:r>
            <a:r>
              <a:rPr lang="tr-TR" sz="2400" b="1" i="1" dirty="0">
                <a:solidFill>
                  <a:srgbClr val="00B0F0"/>
                </a:solidFill>
              </a:rPr>
              <a:t>ayrıntılı finansman </a:t>
            </a:r>
            <a:r>
              <a:rPr lang="tr-TR" sz="2400" b="1" i="1" dirty="0" smtClean="0">
                <a:solidFill>
                  <a:srgbClr val="00B0F0"/>
                </a:solidFill>
              </a:rPr>
              <a:t>programlarını</a:t>
            </a:r>
            <a:r>
              <a:rPr lang="tr-TR" sz="2400" dirty="0" smtClean="0"/>
              <a:t> </a:t>
            </a:r>
            <a:r>
              <a:rPr lang="tr-TR" sz="2400" dirty="0"/>
              <a:t>hazırlar ve harcamalarını bu programa uygun olarak </a:t>
            </a:r>
            <a:r>
              <a:rPr lang="tr-TR" sz="2400" dirty="0" smtClean="0"/>
              <a:t>yaparlar</a:t>
            </a:r>
            <a:r>
              <a:rPr lang="tr-TR" sz="2400" dirty="0"/>
              <a:t>.</a:t>
            </a:r>
          </a:p>
          <a:p>
            <a:pPr marL="0" indent="0" algn="just">
              <a:buNone/>
            </a:pPr>
            <a:r>
              <a:rPr lang="tr-TR" sz="2400" dirty="0" smtClean="0"/>
              <a:t>	</a:t>
            </a:r>
          </a:p>
        </p:txBody>
      </p:sp>
    </p:spTree>
    <p:extLst>
      <p:ext uri="{BB962C8B-B14F-4D97-AF65-F5344CB8AC3E}">
        <p14:creationId xmlns:p14="http://schemas.microsoft.com/office/powerpoint/2010/main" val="315032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fontScale="90000"/>
          </a:bodyPr>
          <a:lstStyle/>
          <a:p>
            <a:r>
              <a:rPr lang="tr-TR" b="1" dirty="0">
                <a:solidFill>
                  <a:schemeClr val="accent2">
                    <a:lumMod val="50000"/>
                  </a:schemeClr>
                </a:solidFill>
              </a:rPr>
              <a:t>Genel </a:t>
            </a:r>
            <a:r>
              <a:rPr lang="tr-TR" b="1" dirty="0" smtClean="0">
                <a:solidFill>
                  <a:schemeClr val="accent2">
                    <a:lumMod val="50000"/>
                  </a:schemeClr>
                </a:solidFill>
              </a:rPr>
              <a:t>Hükümler/ Amaç, Kapsam ve Tanımlar</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677332" y="942975"/>
            <a:ext cx="10714567" cy="5098388"/>
          </a:xfrm>
        </p:spPr>
        <p:txBody>
          <a:bodyPr>
            <a:normAutofit fontScale="92500" lnSpcReduction="10000"/>
          </a:bodyPr>
          <a:lstStyle/>
          <a:p>
            <a:pPr marL="0" indent="0" algn="just">
              <a:buNone/>
            </a:pPr>
            <a:r>
              <a:rPr lang="tr-TR" sz="2400" b="1" dirty="0" smtClean="0"/>
              <a:t>	</a:t>
            </a:r>
            <a:r>
              <a:rPr lang="tr-TR" sz="2600" b="1" dirty="0" smtClean="0">
                <a:solidFill>
                  <a:srgbClr val="C00000"/>
                </a:solidFill>
              </a:rPr>
              <a:t>Kapsam</a:t>
            </a:r>
            <a:endParaRPr lang="tr-TR" sz="2600" dirty="0">
              <a:solidFill>
                <a:srgbClr val="C00000"/>
              </a:solidFill>
            </a:endParaRPr>
          </a:p>
          <a:p>
            <a:pPr marL="0" indent="0" algn="just">
              <a:buNone/>
            </a:pPr>
            <a:r>
              <a:rPr lang="tr-TR" sz="2600" b="1" dirty="0" smtClean="0"/>
              <a:t>1- </a:t>
            </a:r>
            <a:r>
              <a:rPr lang="tr-TR" sz="2600" dirty="0" smtClean="0"/>
              <a:t>Genel Yönetim Kapsamındaki idareler;</a:t>
            </a:r>
          </a:p>
          <a:p>
            <a:pPr lvl="1" algn="just">
              <a:buFont typeface="Wingdings" panose="05000000000000000000" pitchFamily="2" charset="2"/>
              <a:buChar char="§"/>
            </a:pPr>
            <a:r>
              <a:rPr lang="tr-TR" sz="2600" dirty="0" smtClean="0"/>
              <a:t>Genel bütçeli kamu idareleri</a:t>
            </a:r>
          </a:p>
          <a:p>
            <a:pPr lvl="1" algn="just">
              <a:buFont typeface="Wingdings" panose="05000000000000000000" pitchFamily="2" charset="2"/>
              <a:buChar char="§"/>
            </a:pPr>
            <a:r>
              <a:rPr lang="tr-TR" sz="2600" dirty="0" smtClean="0"/>
              <a:t>Özel bütçeli kamu idareleri</a:t>
            </a:r>
          </a:p>
          <a:p>
            <a:pPr lvl="1" algn="just">
              <a:buFont typeface="Wingdings" panose="05000000000000000000" pitchFamily="2" charset="2"/>
              <a:buChar char="§"/>
            </a:pPr>
            <a:r>
              <a:rPr lang="tr-TR" sz="2600" dirty="0"/>
              <a:t>Düzenleyici ve denetleyici kurumlar, </a:t>
            </a:r>
            <a:r>
              <a:rPr lang="tr-TR" sz="2600" dirty="0" smtClean="0"/>
              <a:t>(sadece </a:t>
            </a:r>
            <a:r>
              <a:rPr lang="tr-TR" sz="2600" dirty="0"/>
              <a:t>3, 7, 8, 12, 15, 17, 18, 19, 25, 42, 43, 44, 47, 48, 49, 50, 51, 52, 53, 54, 68 ve 76 78 </a:t>
            </a:r>
            <a:r>
              <a:rPr lang="tr-TR" sz="2600" dirty="0" err="1"/>
              <a:t>ncı</a:t>
            </a:r>
            <a:r>
              <a:rPr lang="tr-TR" sz="2600" dirty="0"/>
              <a:t> maddelerine tâbidir</a:t>
            </a:r>
            <a:r>
              <a:rPr lang="tr-TR" sz="2600" dirty="0" smtClean="0"/>
              <a:t>.)</a:t>
            </a:r>
          </a:p>
          <a:p>
            <a:pPr lvl="1" algn="just">
              <a:buFont typeface="Wingdings" panose="05000000000000000000" pitchFamily="2" charset="2"/>
              <a:buChar char="§"/>
            </a:pPr>
            <a:r>
              <a:rPr lang="tr-TR" sz="2600" dirty="0"/>
              <a:t>S</a:t>
            </a:r>
            <a:r>
              <a:rPr lang="tr-TR" sz="2600" dirty="0" smtClean="0"/>
              <a:t>osyal </a:t>
            </a:r>
            <a:r>
              <a:rPr lang="tr-TR" sz="2600" dirty="0"/>
              <a:t>güvenlik </a:t>
            </a:r>
            <a:r>
              <a:rPr lang="tr-TR" sz="2600" dirty="0" smtClean="0"/>
              <a:t>kurumları</a:t>
            </a:r>
          </a:p>
          <a:p>
            <a:pPr lvl="1" algn="just">
              <a:buFont typeface="Wingdings" panose="05000000000000000000" pitchFamily="2" charset="2"/>
              <a:buChar char="§"/>
            </a:pPr>
            <a:r>
              <a:rPr lang="tr-TR" sz="2600" dirty="0" smtClean="0"/>
              <a:t>Mahallî idareler</a:t>
            </a:r>
          </a:p>
          <a:p>
            <a:pPr lvl="1" algn="just">
              <a:buFont typeface="Wingdings" panose="05000000000000000000" pitchFamily="2" charset="2"/>
              <a:buChar char="§"/>
            </a:pPr>
            <a:endParaRPr lang="tr-TR" sz="2600" dirty="0"/>
          </a:p>
          <a:p>
            <a:pPr marL="0" indent="0" algn="just">
              <a:buNone/>
            </a:pPr>
            <a:r>
              <a:rPr lang="tr-TR" sz="2600" b="1" dirty="0" smtClean="0"/>
              <a:t>2-</a:t>
            </a:r>
            <a:r>
              <a:rPr lang="tr-TR" sz="2600" dirty="0" smtClean="0"/>
              <a:t> Avrupa </a:t>
            </a:r>
            <a:r>
              <a:rPr lang="tr-TR" sz="2600" dirty="0"/>
              <a:t>Birliği fonları ile yurt içi ve yurt dışından kamu idarelerine sağlanan </a:t>
            </a:r>
            <a:r>
              <a:rPr lang="tr-TR" sz="2600" dirty="0" smtClean="0"/>
              <a:t>kaynaklar (uluslararası anlaşma hükümleri hariç)</a:t>
            </a:r>
          </a:p>
          <a:p>
            <a:endParaRPr lang="tr-TR" dirty="0"/>
          </a:p>
        </p:txBody>
      </p:sp>
    </p:spTree>
    <p:extLst>
      <p:ext uri="{BB962C8B-B14F-4D97-AF65-F5344CB8AC3E}">
        <p14:creationId xmlns:p14="http://schemas.microsoft.com/office/powerpoint/2010/main" val="67326476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781049"/>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876300"/>
            <a:ext cx="11096625" cy="5800726"/>
          </a:xfrm>
        </p:spPr>
        <p:txBody>
          <a:bodyPr>
            <a:normAutofit lnSpcReduction="10000"/>
          </a:bodyPr>
          <a:lstStyle/>
          <a:p>
            <a:pPr marL="0" indent="0" algn="just">
              <a:buNone/>
            </a:pPr>
            <a:r>
              <a:rPr lang="tr-TR" sz="2400" b="1" dirty="0"/>
              <a:t>	 </a:t>
            </a:r>
            <a:r>
              <a:rPr lang="tr-TR" sz="2800" b="1" dirty="0">
                <a:solidFill>
                  <a:srgbClr val="C00000"/>
                </a:solidFill>
              </a:rPr>
              <a:t>Ödeneklerin </a:t>
            </a:r>
            <a:r>
              <a:rPr lang="tr-TR" sz="2800" b="1" dirty="0" smtClean="0">
                <a:solidFill>
                  <a:srgbClr val="C00000"/>
                </a:solidFill>
              </a:rPr>
              <a:t>kullanılması</a:t>
            </a:r>
          </a:p>
          <a:p>
            <a:pPr marL="0" indent="0" algn="just">
              <a:buNone/>
            </a:pPr>
            <a:endParaRPr lang="tr-TR" sz="2800" b="1" dirty="0" smtClean="0">
              <a:solidFill>
                <a:srgbClr val="C00000"/>
              </a:solidFill>
            </a:endParaRPr>
          </a:p>
          <a:p>
            <a:pPr algn="just"/>
            <a:r>
              <a:rPr lang="tr-TR" sz="2400" dirty="0" smtClean="0"/>
              <a:t>Kamu </a:t>
            </a:r>
            <a:r>
              <a:rPr lang="tr-TR" sz="2400" dirty="0"/>
              <a:t>idareleri, bütçelerinde yer alan </a:t>
            </a:r>
            <a:r>
              <a:rPr lang="tr-TR" sz="2400" dirty="0">
                <a:solidFill>
                  <a:srgbClr val="00B0F0"/>
                </a:solidFill>
              </a:rPr>
              <a:t>ödeneklerin üzerinde harcama </a:t>
            </a:r>
            <a:r>
              <a:rPr lang="tr-TR" sz="2400" dirty="0" smtClean="0"/>
              <a:t>yapamaz.</a:t>
            </a:r>
          </a:p>
          <a:p>
            <a:pPr algn="just"/>
            <a:r>
              <a:rPr lang="tr-TR" sz="2400" dirty="0" smtClean="0"/>
              <a:t>Bütçeyle </a:t>
            </a:r>
            <a:r>
              <a:rPr lang="tr-TR" sz="2400" dirty="0"/>
              <a:t>verilen ödenekler, </a:t>
            </a:r>
            <a:r>
              <a:rPr lang="tr-TR" sz="2400" dirty="0">
                <a:solidFill>
                  <a:srgbClr val="00B0F0"/>
                </a:solidFill>
              </a:rPr>
              <a:t>tahsis edildikleri amaçlar </a:t>
            </a:r>
            <a:r>
              <a:rPr lang="tr-TR" sz="2400" dirty="0" smtClean="0">
                <a:solidFill>
                  <a:srgbClr val="00B0F0"/>
                </a:solidFill>
              </a:rPr>
              <a:t>	doğrultusunda </a:t>
            </a:r>
            <a:r>
              <a:rPr lang="tr-TR" sz="2400" dirty="0">
                <a:solidFill>
                  <a:srgbClr val="00B0F0"/>
                </a:solidFill>
              </a:rPr>
              <a:t>yılı içinde</a:t>
            </a:r>
            <a:r>
              <a:rPr lang="tr-TR" sz="2400" dirty="0"/>
              <a:t> yaptırılan iş, satın alınan mal ve hizmetler ile </a:t>
            </a:r>
            <a:r>
              <a:rPr lang="tr-TR" sz="2400" dirty="0" smtClean="0"/>
              <a:t>	diğer giderlerin karşılanmasında </a:t>
            </a:r>
            <a:r>
              <a:rPr lang="tr-TR" sz="2400" dirty="0"/>
              <a:t>kullanılır</a:t>
            </a:r>
            <a:r>
              <a:rPr lang="tr-TR" sz="2400" dirty="0" smtClean="0"/>
              <a:t>.</a:t>
            </a:r>
          </a:p>
          <a:p>
            <a:pPr algn="just"/>
            <a:r>
              <a:rPr lang="tr-TR" sz="2400" dirty="0" smtClean="0"/>
              <a:t>Ait </a:t>
            </a:r>
            <a:r>
              <a:rPr lang="tr-TR" sz="2400" dirty="0"/>
              <a:t>olduğu malî </a:t>
            </a:r>
            <a:r>
              <a:rPr lang="tr-TR" sz="2400" dirty="0" smtClean="0"/>
              <a:t>yılda ödenemeyen </a:t>
            </a:r>
            <a:r>
              <a:rPr lang="tr-TR" sz="2400" dirty="0"/>
              <a:t>ve </a:t>
            </a:r>
            <a:r>
              <a:rPr lang="tr-TR" sz="2400" dirty="0">
                <a:solidFill>
                  <a:srgbClr val="00B0F0"/>
                </a:solidFill>
              </a:rPr>
              <a:t>emanet hesabına </a:t>
            </a:r>
            <a:r>
              <a:rPr lang="tr-TR" sz="2400" dirty="0" smtClean="0">
                <a:solidFill>
                  <a:srgbClr val="00B0F0"/>
                </a:solidFill>
              </a:rPr>
              <a:t>alınamayan zamanaşımına </a:t>
            </a:r>
            <a:r>
              <a:rPr lang="tr-TR" sz="2400" dirty="0">
                <a:solidFill>
                  <a:srgbClr val="00B0F0"/>
                </a:solidFill>
              </a:rPr>
              <a:t>uğramamış </a:t>
            </a:r>
            <a:r>
              <a:rPr lang="tr-TR" sz="2400" dirty="0" smtClean="0"/>
              <a:t>geçen </a:t>
            </a:r>
            <a:r>
              <a:rPr lang="tr-TR" sz="2400" dirty="0"/>
              <a:t>yıllar borçları ile ilama bağlı borçlar, ilgili kamu idaresinin cari yıl </a:t>
            </a:r>
            <a:r>
              <a:rPr lang="tr-TR" sz="2400" dirty="0" smtClean="0"/>
              <a:t>	bütçesinden </a:t>
            </a:r>
            <a:r>
              <a:rPr lang="tr-TR" sz="2400" dirty="0"/>
              <a:t>ödenir</a:t>
            </a:r>
            <a:r>
              <a:rPr lang="tr-TR" sz="2400" dirty="0" smtClean="0"/>
              <a:t>.</a:t>
            </a:r>
          </a:p>
          <a:p>
            <a:pPr algn="just"/>
            <a:r>
              <a:rPr lang="tr-TR" sz="2400" dirty="0"/>
              <a:t>Cari yılda kullanılmayan ödenekler </a:t>
            </a:r>
            <a:r>
              <a:rPr lang="tr-TR" sz="2400" dirty="0" smtClean="0"/>
              <a:t>yıl </a:t>
            </a:r>
            <a:r>
              <a:rPr lang="tr-TR" sz="2400" dirty="0"/>
              <a:t>sonunda iptal edilir.</a:t>
            </a:r>
          </a:p>
          <a:p>
            <a:pPr marL="0" indent="0" algn="just">
              <a:buNone/>
            </a:pPr>
            <a:r>
              <a:rPr lang="tr-TR" sz="2400" dirty="0" smtClean="0"/>
              <a:t> </a:t>
            </a:r>
            <a:endParaRPr lang="tr-TR" sz="2400" dirty="0"/>
          </a:p>
          <a:p>
            <a:pPr marL="0" indent="0" algn="just">
              <a:buNone/>
            </a:pPr>
            <a:r>
              <a:rPr lang="tr-TR" sz="2400" dirty="0" smtClean="0"/>
              <a:t>	</a:t>
            </a:r>
          </a:p>
        </p:txBody>
      </p:sp>
    </p:spTree>
    <p:extLst>
      <p:ext uri="{BB962C8B-B14F-4D97-AF65-F5344CB8AC3E}">
        <p14:creationId xmlns:p14="http://schemas.microsoft.com/office/powerpoint/2010/main" val="33751583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6"/>
            <a:ext cx="11096625" cy="5200650"/>
          </a:xfrm>
        </p:spPr>
        <p:txBody>
          <a:bodyPr>
            <a:normAutofit/>
          </a:bodyPr>
          <a:lstStyle/>
          <a:p>
            <a:pPr marL="0" indent="0" algn="just">
              <a:buNone/>
            </a:pPr>
            <a:r>
              <a:rPr lang="tr-TR" sz="2400" b="1" dirty="0"/>
              <a:t>	</a:t>
            </a:r>
            <a:r>
              <a:rPr lang="tr-TR" sz="2800" b="1" dirty="0" smtClean="0">
                <a:solidFill>
                  <a:srgbClr val="C00000"/>
                </a:solidFill>
              </a:rPr>
              <a:t>Ödenek </a:t>
            </a:r>
            <a:r>
              <a:rPr lang="tr-TR" sz="2800" b="1" dirty="0">
                <a:solidFill>
                  <a:srgbClr val="C00000"/>
                </a:solidFill>
              </a:rPr>
              <a:t>aktarmaları </a:t>
            </a:r>
            <a:endParaRPr lang="tr-TR" sz="2800" dirty="0">
              <a:solidFill>
                <a:srgbClr val="C00000"/>
              </a:solidFill>
            </a:endParaRPr>
          </a:p>
          <a:p>
            <a:pPr algn="just"/>
            <a:r>
              <a:rPr lang="tr-TR" sz="2400" dirty="0"/>
              <a:t>Merkezî yönetim kapsamındaki kamu idarelerinin bütçeleri arasındaki ödenek aktarmaları </a:t>
            </a:r>
            <a:r>
              <a:rPr lang="tr-TR" sz="2400" dirty="0">
                <a:solidFill>
                  <a:srgbClr val="00B0F0"/>
                </a:solidFill>
              </a:rPr>
              <a:t>kanunla yapılır</a:t>
            </a:r>
            <a:r>
              <a:rPr lang="tr-TR" sz="2400" dirty="0" smtClean="0">
                <a:solidFill>
                  <a:srgbClr val="00B0F0"/>
                </a:solidFill>
              </a:rPr>
              <a:t>.</a:t>
            </a:r>
          </a:p>
          <a:p>
            <a:pPr algn="just"/>
            <a:r>
              <a:rPr lang="tr-TR" sz="2400" dirty="0" smtClean="0"/>
              <a:t>Ancak</a:t>
            </a:r>
            <a:r>
              <a:rPr lang="tr-TR" sz="2400" dirty="0"/>
              <a:t>, harcamalarda tasarrufu sağlamak, dengeli ve etkili bir bütçe politikasını gerçekleştirmek üzere </a:t>
            </a:r>
            <a:r>
              <a:rPr lang="tr-TR" sz="2400" dirty="0">
                <a:solidFill>
                  <a:srgbClr val="00B0F0"/>
                </a:solidFill>
              </a:rPr>
              <a:t>genel bütçe ödeneklerinin yüzde onunu geçmemek kaydıyla</a:t>
            </a:r>
            <a:r>
              <a:rPr lang="tr-TR" sz="2400" dirty="0"/>
              <a:t>, merkezî yönetim kapsamındaki kamu idarelerinin bütçeleri arasındaki ödenek aktarmalarına ilişkin yetki ve işlemler ile usul ve esaslar merkezî yönetim bütçe kanununda belirlenir.</a:t>
            </a:r>
            <a:endParaRPr lang="tr-TR" sz="2400" b="1" dirty="0" smtClean="0"/>
          </a:p>
          <a:p>
            <a:pPr algn="just"/>
            <a:r>
              <a:rPr lang="tr-TR" sz="1500" dirty="0"/>
              <a:t>Bu Kanunla verilen ödeneklerin etkin ve verimli bir şekilde kullanılması amacıyla, kamu idarelerinin yıl içinde ortaya çıkabilecek ihtiyaç fazlası ödeneklerinin diğer kamu idarelerinin ödenek ihtiyacının karşılanmasında kullanılmasını temin etmek veya ödeneklerin öncelikli hizmetlerde kullanılmasını sağlamak üzere genel bütçe ödeneklerinin yüzde 10’unu aşmamak kaydıyla; genel bütçe kapsamındaki kamu idareleri ile özel bütçeli idarelerin bütçelerine konulan (01), (02), (03), (05), (06), (07), (08) ve (09) ekonomik kodlarındaki ödenekleri kamu idareleri bütçeleri arasında veya Strateji ve Bütçe Başkanlığı bütçesinin “Yedek Ödenek” tertibine aktarmaya </a:t>
            </a:r>
            <a:r>
              <a:rPr lang="tr-TR" sz="2400" dirty="0">
                <a:solidFill>
                  <a:srgbClr val="00B0F0"/>
                </a:solidFill>
              </a:rPr>
              <a:t>Cumhurbaşkanı yetkilidir.</a:t>
            </a:r>
            <a:endParaRPr lang="tr-TR" sz="2400" dirty="0" smtClean="0">
              <a:solidFill>
                <a:srgbClr val="00B0F0"/>
              </a:solidFill>
            </a:endParaRPr>
          </a:p>
        </p:txBody>
      </p:sp>
    </p:spTree>
    <p:extLst>
      <p:ext uri="{BB962C8B-B14F-4D97-AF65-F5344CB8AC3E}">
        <p14:creationId xmlns:p14="http://schemas.microsoft.com/office/powerpoint/2010/main" val="22809909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914399"/>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6"/>
            <a:ext cx="11096625" cy="5200650"/>
          </a:xfrm>
        </p:spPr>
        <p:txBody>
          <a:bodyPr>
            <a:normAutofit/>
          </a:bodyPr>
          <a:lstStyle/>
          <a:p>
            <a:pPr marL="0" indent="0" algn="just">
              <a:buNone/>
            </a:pPr>
            <a:r>
              <a:rPr lang="tr-TR" sz="2400" b="1" dirty="0"/>
              <a:t>	 </a:t>
            </a:r>
            <a:r>
              <a:rPr lang="tr-TR" sz="2800" b="1" dirty="0">
                <a:solidFill>
                  <a:srgbClr val="C00000"/>
                </a:solidFill>
              </a:rPr>
              <a:t>Ödenek aktarmaları </a:t>
            </a:r>
            <a:endParaRPr lang="tr-TR" sz="2800" dirty="0">
              <a:solidFill>
                <a:srgbClr val="C00000"/>
              </a:solidFill>
            </a:endParaRPr>
          </a:p>
          <a:p>
            <a:pPr algn="just"/>
            <a:r>
              <a:rPr lang="tr-TR" sz="2400" dirty="0"/>
              <a:t>Merkezî yönetim kapsamındaki kamu idareleri, </a:t>
            </a:r>
            <a:r>
              <a:rPr lang="tr-TR" sz="2400" dirty="0">
                <a:solidFill>
                  <a:srgbClr val="00B0F0"/>
                </a:solidFill>
              </a:rPr>
              <a:t>aktarma yapılacak tertipteki ödeneğin yüzde yirmisine</a:t>
            </a:r>
            <a:r>
              <a:rPr lang="tr-TR" sz="2400" dirty="0"/>
              <a:t> kadar kendi bütçeleri içinde ödenek aktarması yapabilirler</a:t>
            </a:r>
            <a:r>
              <a:rPr lang="tr-TR" sz="2400" dirty="0" smtClean="0"/>
              <a:t>.</a:t>
            </a:r>
          </a:p>
          <a:p>
            <a:pPr algn="just"/>
            <a:r>
              <a:rPr lang="tr-TR" sz="2400" dirty="0" smtClean="0"/>
              <a:t>Ancak</a:t>
            </a:r>
            <a:r>
              <a:rPr lang="tr-TR" sz="2400" dirty="0"/>
              <a:t>, ihtiyaç halinde yüzde yirmiyi aşan ödenek aktarma işlemlerini </a:t>
            </a:r>
            <a:r>
              <a:rPr lang="tr-TR" sz="2400" dirty="0">
                <a:solidFill>
                  <a:srgbClr val="00B0F0"/>
                </a:solidFill>
              </a:rPr>
              <a:t>kurum bütçesinin başlangıç ödenekleri toplamının yüzde yirmisini geçmemek </a:t>
            </a:r>
            <a:r>
              <a:rPr lang="tr-TR" sz="2400" dirty="0"/>
              <a:t>üzere yapmaya </a:t>
            </a:r>
            <a:r>
              <a:rPr lang="tr-TR" sz="2400" dirty="0" smtClean="0"/>
              <a:t>Cumhurbaşkanlığı yetkilidir.</a:t>
            </a:r>
          </a:p>
          <a:p>
            <a:pPr algn="just"/>
            <a:r>
              <a:rPr lang="tr-TR" sz="2400" dirty="0" smtClean="0"/>
              <a:t>Yılı </a:t>
            </a:r>
            <a:r>
              <a:rPr lang="tr-TR" sz="2400" dirty="0">
                <a:solidFill>
                  <a:srgbClr val="00B0F0"/>
                </a:solidFill>
              </a:rPr>
              <a:t>yatırım programına ek yatırım cetvellerinde yer alan projelerde değişiklik yapılması halinde</a:t>
            </a:r>
            <a:r>
              <a:rPr lang="tr-TR" sz="2400" dirty="0"/>
              <a:t> değişikliğin gerektirdiği tertipler arası ödenek aktarması işlemlerinin tamamını yapmaya ise ilgili idareler yetkilidir.</a:t>
            </a:r>
          </a:p>
          <a:p>
            <a:pPr algn="just"/>
            <a:endParaRPr lang="tr-TR" sz="2400" dirty="0" smtClean="0"/>
          </a:p>
        </p:txBody>
      </p:sp>
    </p:spTree>
    <p:extLst>
      <p:ext uri="{BB962C8B-B14F-4D97-AF65-F5344CB8AC3E}">
        <p14:creationId xmlns:p14="http://schemas.microsoft.com/office/powerpoint/2010/main" val="41783255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914399"/>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6"/>
            <a:ext cx="11096625" cy="5200650"/>
          </a:xfrm>
        </p:spPr>
        <p:txBody>
          <a:bodyPr>
            <a:normAutofit/>
          </a:bodyPr>
          <a:lstStyle/>
          <a:p>
            <a:pPr marL="0" indent="0" algn="just">
              <a:buNone/>
            </a:pPr>
            <a:r>
              <a:rPr lang="tr-TR" sz="2400" b="1" dirty="0"/>
              <a:t>	 </a:t>
            </a:r>
            <a:r>
              <a:rPr lang="tr-TR" sz="2800" b="1" dirty="0">
                <a:solidFill>
                  <a:srgbClr val="C00000"/>
                </a:solidFill>
              </a:rPr>
              <a:t>Ödenek </a:t>
            </a:r>
            <a:r>
              <a:rPr lang="tr-TR" sz="2800" b="1" dirty="0" smtClean="0">
                <a:solidFill>
                  <a:srgbClr val="C00000"/>
                </a:solidFill>
              </a:rPr>
              <a:t>aktarmaları</a:t>
            </a:r>
          </a:p>
          <a:p>
            <a:pPr marL="0" indent="0" algn="just">
              <a:buNone/>
            </a:pPr>
            <a:r>
              <a:rPr lang="tr-TR" sz="2800" b="1" dirty="0" smtClean="0">
                <a:solidFill>
                  <a:srgbClr val="C00000"/>
                </a:solidFill>
              </a:rPr>
              <a:t> </a:t>
            </a:r>
            <a:endParaRPr lang="tr-TR" sz="2800" dirty="0">
              <a:solidFill>
                <a:srgbClr val="C00000"/>
              </a:solidFill>
            </a:endParaRPr>
          </a:p>
          <a:p>
            <a:pPr algn="just"/>
            <a:r>
              <a:rPr lang="tr-TR" sz="2400" dirty="0" smtClean="0"/>
              <a:t>Kamu </a:t>
            </a:r>
            <a:r>
              <a:rPr lang="tr-TR" sz="2400" dirty="0"/>
              <a:t>idarelerinin bütçeleri içinde; </a:t>
            </a:r>
            <a:r>
              <a:rPr lang="tr-TR" sz="2400" dirty="0">
                <a:solidFill>
                  <a:srgbClr val="00B0F0"/>
                </a:solidFill>
              </a:rPr>
              <a:t>personel giderleri tertiplerinden, aktarma yapılmış tertiplerden ve yedek ödenekten aktarma yapılmış tertiplerden</a:t>
            </a:r>
            <a:r>
              <a:rPr lang="tr-TR" sz="2400" dirty="0"/>
              <a:t> diğer tertiplere ödenek aktarılamaz. </a:t>
            </a:r>
            <a:endParaRPr lang="tr-TR" sz="2400" dirty="0" smtClean="0"/>
          </a:p>
          <a:p>
            <a:pPr algn="just"/>
            <a:r>
              <a:rPr lang="tr-TR" sz="2400" dirty="0" smtClean="0"/>
              <a:t>Ancak</a:t>
            </a:r>
            <a:r>
              <a:rPr lang="tr-TR" sz="2400" dirty="0"/>
              <a:t>, </a:t>
            </a:r>
            <a:r>
              <a:rPr lang="tr-TR" sz="2400" dirty="0">
                <a:solidFill>
                  <a:srgbClr val="00B0F0"/>
                </a:solidFill>
              </a:rPr>
              <a:t>yılı yatırım programına ek yatırım cetvellerinde yer alan projelerde değişiklik yapılması halinde</a:t>
            </a:r>
            <a:r>
              <a:rPr lang="tr-TR" sz="2400" dirty="0"/>
              <a:t>, aktarma yapılan tertiplerden diğer tertiplere ödenek aktarılabilir.</a:t>
            </a:r>
          </a:p>
          <a:p>
            <a:pPr algn="just"/>
            <a:endParaRPr lang="tr-TR" sz="2400" dirty="0" smtClean="0"/>
          </a:p>
        </p:txBody>
      </p:sp>
    </p:spTree>
    <p:extLst>
      <p:ext uri="{BB962C8B-B14F-4D97-AF65-F5344CB8AC3E}">
        <p14:creationId xmlns:p14="http://schemas.microsoft.com/office/powerpoint/2010/main" val="135366461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a:solidFill>
                  <a:srgbClr val="C00000"/>
                </a:solidFill>
              </a:rPr>
              <a:t>Merkez dışı birimlere ödenek </a:t>
            </a:r>
            <a:r>
              <a:rPr lang="tr-TR" sz="2800" b="1" dirty="0" smtClean="0">
                <a:solidFill>
                  <a:srgbClr val="C00000"/>
                </a:solidFill>
              </a:rPr>
              <a:t>gönderme</a:t>
            </a:r>
          </a:p>
          <a:p>
            <a:pPr marL="0" indent="0" algn="just">
              <a:buNone/>
            </a:pPr>
            <a:endParaRPr lang="tr-TR" sz="2800" b="1" dirty="0" smtClean="0"/>
          </a:p>
          <a:p>
            <a:pPr algn="just"/>
            <a:r>
              <a:rPr lang="tr-TR" sz="2800" dirty="0" smtClean="0"/>
              <a:t>Kamu </a:t>
            </a:r>
            <a:r>
              <a:rPr lang="tr-TR" sz="2800" dirty="0"/>
              <a:t>idarelerinin merkez teşkilatı harcama yetkilileri, merkez dışı birimlere, ihtiyaçlarında kullanılmak üzere Ödenek Gönderme Belgesi düzenlemek suretiyle ödenek gönderirler</a:t>
            </a:r>
            <a:r>
              <a:rPr lang="tr-TR" sz="2800" dirty="0" smtClean="0"/>
              <a:t>.</a:t>
            </a:r>
          </a:p>
          <a:p>
            <a:pPr marL="0" indent="0" algn="just">
              <a:buNone/>
            </a:pPr>
            <a:r>
              <a:rPr lang="tr-TR" sz="2800" dirty="0" smtClean="0"/>
              <a:t> </a:t>
            </a:r>
            <a:endParaRPr lang="tr-TR" sz="2800" dirty="0"/>
          </a:p>
          <a:p>
            <a:pPr algn="just"/>
            <a:r>
              <a:rPr lang="tr-TR" sz="2800" dirty="0"/>
              <a:t>Merkezî yönetim kapsamındaki kamu idarelerinde ödenek gönderilmesine ilişkin usul ve esasları belirlemeye Hazine ve Maliye Bakanı yetkilidir.</a:t>
            </a:r>
          </a:p>
          <a:p>
            <a:pPr marL="0" indent="0" algn="just">
              <a:buNone/>
            </a:pPr>
            <a:endParaRPr lang="tr-TR" sz="2800" b="1" dirty="0" smtClean="0"/>
          </a:p>
          <a:p>
            <a:pPr algn="just"/>
            <a:endParaRPr lang="tr-TR" sz="2400" dirty="0" smtClean="0"/>
          </a:p>
        </p:txBody>
      </p:sp>
    </p:spTree>
    <p:extLst>
      <p:ext uri="{BB962C8B-B14F-4D97-AF65-F5344CB8AC3E}">
        <p14:creationId xmlns:p14="http://schemas.microsoft.com/office/powerpoint/2010/main" val="113877410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a:t>Yedek ödenek</a:t>
            </a:r>
            <a:endParaRPr lang="tr-TR" sz="2800" b="1" dirty="0" smtClean="0"/>
          </a:p>
          <a:p>
            <a:pPr algn="just"/>
            <a:r>
              <a:rPr lang="tr-TR" sz="2400" dirty="0"/>
              <a:t>Merkezî yönetim bütçe kanununda belirtilen hizmet ve amaçları gerçekleştirmek, </a:t>
            </a:r>
            <a:r>
              <a:rPr lang="tr-TR" sz="2400" dirty="0">
                <a:solidFill>
                  <a:srgbClr val="00B0F0"/>
                </a:solidFill>
              </a:rPr>
              <a:t>ödenek yetersizliğini</a:t>
            </a:r>
            <a:r>
              <a:rPr lang="tr-TR" sz="2400" dirty="0"/>
              <a:t> gidermek veya </a:t>
            </a:r>
            <a:r>
              <a:rPr lang="tr-TR" sz="2400" dirty="0">
                <a:solidFill>
                  <a:srgbClr val="00B0F0"/>
                </a:solidFill>
              </a:rPr>
              <a:t>bütçelerde</a:t>
            </a:r>
            <a:r>
              <a:rPr lang="tr-TR" sz="2400" dirty="0"/>
              <a:t> </a:t>
            </a:r>
            <a:r>
              <a:rPr lang="tr-TR" sz="2400" dirty="0">
                <a:solidFill>
                  <a:srgbClr val="00B0F0"/>
                </a:solidFill>
              </a:rPr>
              <a:t>öngörülmeyen hizmetler </a:t>
            </a:r>
            <a:r>
              <a:rPr lang="tr-TR" sz="2400" dirty="0"/>
              <a:t>için, bu Kanuna ekli (I) sayılı cetvelde yer alan idareler ile (II) sayılı cetvelde yer alan idarelerden merkezî yönetim bütçe kanununda gösterilecek olanların bütçelerine aktarılmak üzere, </a:t>
            </a:r>
            <a:r>
              <a:rPr lang="tr-TR" sz="2400" dirty="0">
                <a:solidFill>
                  <a:srgbClr val="00B0F0"/>
                </a:solidFill>
              </a:rPr>
              <a:t>genel bütçe ödeneklerinin yüzde ikisine kadar</a:t>
            </a:r>
            <a:r>
              <a:rPr lang="tr-TR" sz="2400" dirty="0"/>
              <a:t> yedek ödenek konulabilir. Bu ödenekten aktarma yapmaya Cumhurbaşkanı yetkilidir</a:t>
            </a:r>
            <a:r>
              <a:rPr lang="tr-TR" sz="2400" dirty="0" smtClean="0"/>
              <a:t>.</a:t>
            </a:r>
          </a:p>
          <a:p>
            <a:pPr marL="0" indent="0" algn="just">
              <a:buNone/>
            </a:pPr>
            <a:endParaRPr lang="tr-TR" sz="2400" dirty="0"/>
          </a:p>
          <a:p>
            <a:pPr algn="just"/>
            <a:r>
              <a:rPr lang="tr-TR" sz="2400" dirty="0"/>
              <a:t>Malî yıl içinde yedek ödenekten yapılan aktarmaların tür, tutar ve idareler itibarıyla dağılımı, </a:t>
            </a:r>
            <a:r>
              <a:rPr lang="tr-TR" sz="2400" dirty="0">
                <a:solidFill>
                  <a:srgbClr val="00B0F0"/>
                </a:solidFill>
              </a:rPr>
              <a:t>yılın bitimini takip eden on beş gün içinde </a:t>
            </a:r>
            <a:r>
              <a:rPr lang="tr-TR" sz="2400" dirty="0"/>
              <a:t>Cumhurbaşkanlığı tarafından ilan edilir.</a:t>
            </a:r>
            <a:r>
              <a:rPr lang="tr-TR" sz="2400" baseline="30000" dirty="0"/>
              <a:t> </a:t>
            </a:r>
            <a:endParaRPr lang="tr-TR" sz="2400" dirty="0"/>
          </a:p>
          <a:p>
            <a:pPr algn="just"/>
            <a:endParaRPr lang="tr-TR" sz="2400" dirty="0" smtClean="0"/>
          </a:p>
        </p:txBody>
      </p:sp>
    </p:spTree>
    <p:extLst>
      <p:ext uri="{BB962C8B-B14F-4D97-AF65-F5344CB8AC3E}">
        <p14:creationId xmlns:p14="http://schemas.microsoft.com/office/powerpoint/2010/main" val="153808464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a:solidFill>
                  <a:srgbClr val="C00000"/>
                </a:solidFill>
              </a:rPr>
              <a:t>Örtülü ödenek</a:t>
            </a:r>
            <a:endParaRPr lang="tr-TR" sz="2800" b="1" dirty="0" smtClean="0">
              <a:solidFill>
                <a:srgbClr val="C00000"/>
              </a:solidFill>
            </a:endParaRPr>
          </a:p>
          <a:p>
            <a:pPr lvl="1" algn="just"/>
            <a:r>
              <a:rPr lang="tr-TR" sz="2400" dirty="0"/>
              <a:t>Örtülü </a:t>
            </a:r>
            <a:r>
              <a:rPr lang="tr-TR" sz="2400" dirty="0" smtClean="0"/>
              <a:t>ödenek;</a:t>
            </a:r>
          </a:p>
          <a:p>
            <a:pPr lvl="1" algn="just">
              <a:buFont typeface="Wingdings" panose="05000000000000000000" pitchFamily="2" charset="2"/>
              <a:buChar char="ü"/>
            </a:pPr>
            <a:r>
              <a:rPr lang="tr-TR" sz="2400" dirty="0" smtClean="0"/>
              <a:t>kapalı </a:t>
            </a:r>
            <a:r>
              <a:rPr lang="tr-TR" sz="2400" dirty="0"/>
              <a:t>istihbarat ve kapalı savunma hizmetleri</a:t>
            </a:r>
            <a:r>
              <a:rPr lang="tr-TR" sz="2400" dirty="0" smtClean="0"/>
              <a:t>,</a:t>
            </a:r>
          </a:p>
          <a:p>
            <a:pPr lvl="1" algn="just">
              <a:buFont typeface="Wingdings" panose="05000000000000000000" pitchFamily="2" charset="2"/>
              <a:buChar char="ü"/>
            </a:pPr>
            <a:r>
              <a:rPr lang="tr-TR" sz="2400" dirty="0" smtClean="0"/>
              <a:t>Devletin </a:t>
            </a:r>
            <a:r>
              <a:rPr lang="tr-TR" sz="2400" dirty="0"/>
              <a:t>millî güvenliği ve yüksek menfaatleri ile Devlet itibarının gerekleri</a:t>
            </a:r>
            <a:r>
              <a:rPr lang="tr-TR" sz="2400" dirty="0" smtClean="0"/>
              <a:t>,</a:t>
            </a:r>
          </a:p>
          <a:p>
            <a:pPr lvl="1" algn="just">
              <a:buFont typeface="Wingdings" panose="05000000000000000000" pitchFamily="2" charset="2"/>
              <a:buChar char="ü"/>
            </a:pPr>
            <a:r>
              <a:rPr lang="tr-TR" sz="2400" dirty="0" smtClean="0"/>
              <a:t>siyasi</a:t>
            </a:r>
            <a:r>
              <a:rPr lang="tr-TR" sz="2400" dirty="0"/>
              <a:t>, sosyal ve kültürel amaçlar ve olağanüstü hizmetlerle ilgili Devlet ve Hükümet icapları </a:t>
            </a:r>
            <a:r>
              <a:rPr lang="tr-TR" sz="2400" dirty="0" smtClean="0"/>
              <a:t>için</a:t>
            </a:r>
          </a:p>
          <a:p>
            <a:pPr marL="457200" lvl="1" indent="0" algn="just">
              <a:buNone/>
            </a:pPr>
            <a:r>
              <a:rPr lang="tr-TR" sz="2400" dirty="0" smtClean="0"/>
              <a:t>kullanılmak </a:t>
            </a:r>
            <a:r>
              <a:rPr lang="tr-TR" sz="2400" dirty="0"/>
              <a:t>üzere </a:t>
            </a:r>
            <a:r>
              <a:rPr lang="tr-TR" sz="2400" dirty="0">
                <a:solidFill>
                  <a:srgbClr val="00B0F0"/>
                </a:solidFill>
              </a:rPr>
              <a:t>Cumhurbaşkanlığı bütçesine </a:t>
            </a:r>
            <a:r>
              <a:rPr lang="tr-TR" sz="2400" dirty="0"/>
              <a:t>konulan </a:t>
            </a:r>
            <a:r>
              <a:rPr lang="tr-TR" sz="2400" dirty="0" smtClean="0"/>
              <a:t>ödenektir.</a:t>
            </a:r>
          </a:p>
          <a:p>
            <a:pPr lvl="1" algn="just"/>
            <a:r>
              <a:rPr lang="tr-TR" sz="2400" dirty="0" smtClean="0"/>
              <a:t>Kanunlarla </a:t>
            </a:r>
            <a:r>
              <a:rPr lang="tr-TR" sz="2400" dirty="0"/>
              <a:t>veya Cumhurbaşkanlığı kararnameleriyle verilen görevlerin </a:t>
            </a:r>
            <a:r>
              <a:rPr lang="tr-TR" sz="2400" dirty="0" smtClean="0"/>
              <a:t>gerektirdiği </a:t>
            </a:r>
            <a:r>
              <a:rPr lang="tr-TR" sz="2400" dirty="0" smtClean="0">
                <a:solidFill>
                  <a:srgbClr val="00B0F0"/>
                </a:solidFill>
              </a:rPr>
              <a:t>istihbarat </a:t>
            </a:r>
            <a:r>
              <a:rPr lang="tr-TR" sz="2400" dirty="0">
                <a:solidFill>
                  <a:srgbClr val="00B0F0"/>
                </a:solidFill>
              </a:rPr>
              <a:t>hizmetlerini yürüten diğer kamu idarelerinin bütçelerine</a:t>
            </a:r>
            <a:r>
              <a:rPr lang="tr-TR" sz="2400" dirty="0"/>
              <a:t> de örtülü ödenek konulabilir. İlgili yılda bu amaçla tahsis edilen ödenekler toplamı, </a:t>
            </a:r>
            <a:r>
              <a:rPr lang="tr-TR" sz="2400" dirty="0">
                <a:solidFill>
                  <a:srgbClr val="00B0F0"/>
                </a:solidFill>
              </a:rPr>
              <a:t>genel bütçe başlangıç ödenekleri toplamının binde beşini geçemez</a:t>
            </a:r>
            <a:r>
              <a:rPr lang="tr-TR" sz="2200" dirty="0" smtClean="0">
                <a:solidFill>
                  <a:srgbClr val="00B0F0"/>
                </a:solidFill>
              </a:rPr>
              <a:t>.</a:t>
            </a:r>
            <a:endParaRPr lang="tr-TR" sz="2200" dirty="0">
              <a:solidFill>
                <a:srgbClr val="00B0F0"/>
              </a:solidFill>
            </a:endParaRPr>
          </a:p>
        </p:txBody>
      </p:sp>
    </p:spTree>
    <p:extLst>
      <p:ext uri="{BB962C8B-B14F-4D97-AF65-F5344CB8AC3E}">
        <p14:creationId xmlns:p14="http://schemas.microsoft.com/office/powerpoint/2010/main" val="69422831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686425"/>
          </a:xfrm>
        </p:spPr>
        <p:txBody>
          <a:bodyPr>
            <a:normAutofit/>
          </a:bodyPr>
          <a:lstStyle/>
          <a:p>
            <a:pPr marL="0" indent="0" algn="just">
              <a:buNone/>
            </a:pPr>
            <a:r>
              <a:rPr lang="tr-TR" sz="2400" b="1" dirty="0"/>
              <a:t>	 </a:t>
            </a:r>
            <a:r>
              <a:rPr lang="tr-TR" sz="2800" b="1" dirty="0">
                <a:solidFill>
                  <a:srgbClr val="C00000"/>
                </a:solidFill>
              </a:rPr>
              <a:t>Kamu yatırım </a:t>
            </a:r>
            <a:r>
              <a:rPr lang="tr-TR" sz="2800" b="1" dirty="0" smtClean="0">
                <a:solidFill>
                  <a:srgbClr val="C00000"/>
                </a:solidFill>
              </a:rPr>
              <a:t>projeleri</a:t>
            </a:r>
          </a:p>
          <a:p>
            <a:pPr marL="0" indent="0" algn="just">
              <a:buNone/>
            </a:pPr>
            <a:endParaRPr lang="tr-TR" sz="2800" b="1" dirty="0" smtClean="0">
              <a:solidFill>
                <a:srgbClr val="C00000"/>
              </a:solidFill>
            </a:endParaRPr>
          </a:p>
          <a:p>
            <a:pPr lvl="1" algn="just"/>
            <a:r>
              <a:rPr lang="tr-TR" sz="2400" dirty="0" smtClean="0"/>
              <a:t>Kamu </a:t>
            </a:r>
            <a:r>
              <a:rPr lang="tr-TR" sz="2400" dirty="0"/>
              <a:t>yatırım projeleri </a:t>
            </a:r>
            <a:r>
              <a:rPr lang="tr-TR" sz="2400" dirty="0">
                <a:solidFill>
                  <a:srgbClr val="00B0F0"/>
                </a:solidFill>
              </a:rPr>
              <a:t>ilgili mevzuat hükümleri çerçevesinde </a:t>
            </a:r>
            <a:r>
              <a:rPr lang="tr-TR" sz="2400" dirty="0"/>
              <a:t>hazırlanır, uygulanır ve izlenir</a:t>
            </a:r>
            <a:r>
              <a:rPr lang="tr-TR" sz="2400" dirty="0" smtClean="0"/>
              <a:t>.</a:t>
            </a:r>
          </a:p>
          <a:p>
            <a:pPr lvl="1" algn="just"/>
            <a:endParaRPr lang="tr-TR" sz="2400" dirty="0" smtClean="0"/>
          </a:p>
          <a:p>
            <a:pPr lvl="1" algn="just"/>
            <a:r>
              <a:rPr lang="tr-TR" sz="2400" dirty="0"/>
              <a:t>Kamu yatırım projelerinin gerçekleşme ve uygulama sonuçları, ilgili kamu idaresi tarafından </a:t>
            </a:r>
            <a:r>
              <a:rPr lang="tr-TR" sz="2400" dirty="0">
                <a:solidFill>
                  <a:srgbClr val="00B0F0"/>
                </a:solidFill>
              </a:rPr>
              <a:t>izleyen yılın Mart ayı sonuna kadar </a:t>
            </a:r>
            <a:r>
              <a:rPr lang="tr-TR" sz="2400" dirty="0"/>
              <a:t>bir rapor halinde Sayıştay Başkanlığına, Cumhurbaşkanlığına ve Hazine ve Maliye Bakanlığına gönderilir. </a:t>
            </a:r>
          </a:p>
          <a:p>
            <a:pPr lvl="1" algn="just"/>
            <a:endParaRPr lang="tr-TR" sz="2400" dirty="0" smtClean="0"/>
          </a:p>
          <a:p>
            <a:pPr marL="457200" lvl="1" indent="0" algn="just">
              <a:buNone/>
            </a:pPr>
            <a:r>
              <a:rPr lang="tr-TR" sz="2400" dirty="0" smtClean="0"/>
              <a:t> </a:t>
            </a:r>
            <a:endParaRPr lang="tr-TR" sz="2400" dirty="0"/>
          </a:p>
          <a:p>
            <a:pPr lvl="1" algn="just"/>
            <a:endParaRPr lang="tr-TR" sz="2400" dirty="0" smtClean="0"/>
          </a:p>
          <a:p>
            <a:pPr algn="just"/>
            <a:endParaRPr lang="tr-TR" sz="2400" dirty="0" smtClean="0"/>
          </a:p>
        </p:txBody>
      </p:sp>
    </p:spTree>
    <p:extLst>
      <p:ext uri="{BB962C8B-B14F-4D97-AF65-F5344CB8AC3E}">
        <p14:creationId xmlns:p14="http://schemas.microsoft.com/office/powerpoint/2010/main" val="328439529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686425"/>
          </a:xfrm>
        </p:spPr>
        <p:txBody>
          <a:bodyPr>
            <a:normAutofit lnSpcReduction="10000"/>
          </a:bodyPr>
          <a:lstStyle/>
          <a:p>
            <a:pPr marL="0" indent="0" algn="just">
              <a:buNone/>
            </a:pPr>
            <a:r>
              <a:rPr lang="tr-TR" sz="2400" b="1" dirty="0"/>
              <a:t>	 </a:t>
            </a:r>
            <a:r>
              <a:rPr lang="tr-TR" sz="2800" b="1" dirty="0">
                <a:solidFill>
                  <a:srgbClr val="C00000"/>
                </a:solidFill>
              </a:rPr>
              <a:t>Kamu yatırım </a:t>
            </a:r>
            <a:r>
              <a:rPr lang="tr-TR" sz="2800" b="1" dirty="0" smtClean="0">
                <a:solidFill>
                  <a:srgbClr val="C00000"/>
                </a:solidFill>
              </a:rPr>
              <a:t>projeleri</a:t>
            </a:r>
          </a:p>
          <a:p>
            <a:pPr marL="0" indent="0" algn="just">
              <a:buNone/>
            </a:pPr>
            <a:endParaRPr lang="tr-TR" sz="2800" b="1" dirty="0" smtClean="0"/>
          </a:p>
          <a:p>
            <a:pPr algn="just"/>
            <a:r>
              <a:rPr lang="tr-TR" sz="2400" dirty="0" smtClean="0"/>
              <a:t>Bu </a:t>
            </a:r>
            <a:r>
              <a:rPr lang="tr-TR" sz="2400" dirty="0"/>
              <a:t>Kanuna ekli (III) sayılı cetvelde yer alan idarelerin yatırım nitelikli projelerine, bilgi için yılı yatırım programında yer verilir. Ayrıca, sosyal güvenlik kurumları ve mahallî idarelerin yatırımlarının uygulanması ve izlenmesine ilişkin usul ve esaslar Cumhurbaşkanlığınca belirlenir</a:t>
            </a:r>
            <a:r>
              <a:rPr lang="tr-TR" sz="2400" dirty="0" smtClean="0"/>
              <a:t>.</a:t>
            </a:r>
          </a:p>
          <a:p>
            <a:pPr algn="just"/>
            <a:r>
              <a:rPr lang="tr-TR" sz="2400" dirty="0"/>
              <a:t>Millî Savunma Bakanlığı, Jandarma Genel Komutanlığı ve Sahil Güvenlik Komutanlığı bütçelerinin mal ve hizmet alım giderlerine ilişkin tertiplerinde yer alan savunma sektörü, altyapı, inşa, iskân ve tesisleriyle NATO altyapı yatırımlarının gerektirdiği inşa ve tesisler ve bunlara ilişkin kamulaştırmalar ile stratejik hedef planı içinde yer alan alım ve hizmetler, vizeye bağlı olmayıp yılı yatırım programına ek yatırım cetvellerinde yer almaz.</a:t>
            </a:r>
            <a:r>
              <a:rPr lang="tr-TR" sz="2400" baseline="30000" dirty="0"/>
              <a:t> </a:t>
            </a:r>
            <a:endParaRPr lang="tr-TR" sz="2400" dirty="0"/>
          </a:p>
          <a:p>
            <a:pPr algn="just"/>
            <a:endParaRPr lang="tr-TR" sz="2400" dirty="0" smtClean="0"/>
          </a:p>
          <a:p>
            <a:pPr marL="0" indent="0" algn="just">
              <a:buNone/>
            </a:pPr>
            <a:r>
              <a:rPr lang="tr-TR" sz="2400" dirty="0" smtClean="0"/>
              <a:t> </a:t>
            </a:r>
            <a:endParaRPr lang="tr-TR" sz="2400" dirty="0"/>
          </a:p>
        </p:txBody>
      </p:sp>
    </p:spTree>
    <p:extLst>
      <p:ext uri="{BB962C8B-B14F-4D97-AF65-F5344CB8AC3E}">
        <p14:creationId xmlns:p14="http://schemas.microsoft.com/office/powerpoint/2010/main" val="31399914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6"/>
            <a:ext cx="11096625" cy="4343400"/>
          </a:xfrm>
        </p:spPr>
        <p:txBody>
          <a:bodyPr>
            <a:normAutofit/>
          </a:bodyPr>
          <a:lstStyle/>
          <a:p>
            <a:pPr marL="0" indent="0" algn="just">
              <a:buNone/>
            </a:pPr>
            <a:r>
              <a:rPr lang="tr-TR" sz="2400" b="1" dirty="0"/>
              <a:t>	 </a:t>
            </a:r>
            <a:r>
              <a:rPr lang="tr-TR" sz="2800" b="1" dirty="0">
                <a:solidFill>
                  <a:srgbClr val="C00000"/>
                </a:solidFill>
              </a:rPr>
              <a:t>Kamu yatırım projeleri</a:t>
            </a:r>
            <a:endParaRPr lang="tr-TR" sz="2800" b="1" dirty="0" smtClean="0">
              <a:solidFill>
                <a:srgbClr val="C00000"/>
              </a:solidFill>
            </a:endParaRPr>
          </a:p>
          <a:p>
            <a:pPr algn="just"/>
            <a:endParaRPr lang="tr-TR" sz="2400" dirty="0" smtClean="0"/>
          </a:p>
          <a:p>
            <a:pPr algn="just"/>
            <a:r>
              <a:rPr lang="tr-TR" sz="2400" dirty="0" smtClean="0"/>
              <a:t>Proje </a:t>
            </a:r>
            <a:r>
              <a:rPr lang="tr-TR" sz="2400" dirty="0"/>
              <a:t>maliyeti, Yılı Programının Uygulanması, Koordinasyonu ve İzlenmesine Dair Cumhurbaşkanı Kararında belirlenecek sınırın üzerinde </a:t>
            </a:r>
            <a:r>
              <a:rPr lang="tr-TR" sz="2400" dirty="0" smtClean="0"/>
              <a:t>bulunan </a:t>
            </a:r>
            <a:r>
              <a:rPr lang="tr-TR" sz="2400" dirty="0" smtClean="0">
                <a:solidFill>
                  <a:srgbClr val="00B0F0"/>
                </a:solidFill>
              </a:rPr>
              <a:t>(2025 yılı için 50 Milyon)</a:t>
            </a:r>
            <a:r>
              <a:rPr lang="tr-TR" sz="2400" dirty="0" smtClean="0"/>
              <a:t>, </a:t>
            </a:r>
            <a:r>
              <a:rPr lang="tr-TR" sz="2400" dirty="0"/>
              <a:t>afetlerle ilgili olanlar hariç, </a:t>
            </a:r>
            <a:r>
              <a:rPr lang="tr-TR" sz="2400" dirty="0">
                <a:solidFill>
                  <a:srgbClr val="00B0F0"/>
                </a:solidFill>
              </a:rPr>
              <a:t>yeni kamu yatırım projesi teklifleri fayda-maliyet veya maliyet-etkinlik analizleri ile çevresel analizleri </a:t>
            </a:r>
            <a:r>
              <a:rPr lang="tr-TR" sz="2400" dirty="0"/>
              <a:t>içerecek şekilde yapılabilirlik etüdü ile birlikte sunulur. </a:t>
            </a:r>
            <a:endParaRPr lang="tr-TR" sz="2400" dirty="0" smtClean="0"/>
          </a:p>
        </p:txBody>
      </p:sp>
    </p:spTree>
    <p:extLst>
      <p:ext uri="{BB962C8B-B14F-4D97-AF65-F5344CB8AC3E}">
        <p14:creationId xmlns:p14="http://schemas.microsoft.com/office/powerpoint/2010/main" val="26456109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fontScale="90000"/>
          </a:bodyPr>
          <a:lstStyle/>
          <a:p>
            <a:pPr algn="ctr"/>
            <a:r>
              <a:rPr lang="tr-TR" b="1" dirty="0">
                <a:solidFill>
                  <a:schemeClr val="accent2">
                    <a:lumMod val="50000"/>
                  </a:schemeClr>
                </a:solidFill>
              </a:rPr>
              <a:t>Genel </a:t>
            </a:r>
            <a:r>
              <a:rPr lang="tr-TR" b="1" dirty="0" smtClean="0">
                <a:solidFill>
                  <a:schemeClr val="accent2">
                    <a:lumMod val="50000"/>
                  </a:schemeClr>
                </a:solidFill>
              </a:rPr>
              <a:t>Hükümler/ Amaç, Kapsam ve Tanımlar</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228725"/>
            <a:ext cx="11096625" cy="4812638"/>
          </a:xfrm>
        </p:spPr>
        <p:txBody>
          <a:bodyPr>
            <a:normAutofit/>
          </a:bodyPr>
          <a:lstStyle/>
          <a:p>
            <a:pPr marL="0" indent="0">
              <a:buNone/>
            </a:pPr>
            <a:r>
              <a:rPr lang="tr-TR" sz="2400" b="1" dirty="0" smtClean="0"/>
              <a:t>  	</a:t>
            </a:r>
            <a:r>
              <a:rPr lang="tr-TR" sz="2400" b="1" dirty="0" smtClean="0">
                <a:solidFill>
                  <a:srgbClr val="C00000"/>
                </a:solidFill>
              </a:rPr>
              <a:t>Tanımlar</a:t>
            </a:r>
            <a:endParaRPr lang="tr-TR" sz="2400" dirty="0">
              <a:solidFill>
                <a:srgbClr val="C00000"/>
              </a:solidFill>
            </a:endParaRPr>
          </a:p>
          <a:p>
            <a:pPr marL="0" indent="0">
              <a:buNone/>
            </a:pPr>
            <a:r>
              <a:rPr lang="tr-TR" sz="2400" dirty="0" smtClean="0"/>
              <a:t>	a</a:t>
            </a:r>
            <a:r>
              <a:rPr lang="tr-TR" sz="2400" dirty="0"/>
              <a:t>) Genel yönetim kapsamındaki kamu </a:t>
            </a:r>
            <a:r>
              <a:rPr lang="tr-TR" sz="2400" dirty="0" smtClean="0"/>
              <a:t>idareleri b</a:t>
            </a:r>
            <a:r>
              <a:rPr lang="tr-TR" sz="2400" dirty="0"/>
              <a:t>) Merkezî yönetim kapsamındaki kamu idareleri</a:t>
            </a:r>
          </a:p>
          <a:p>
            <a:pPr marL="0" indent="0">
              <a:buNone/>
            </a:pPr>
            <a:r>
              <a:rPr lang="tr-TR" sz="2400" dirty="0" smtClean="0"/>
              <a:t>	c</a:t>
            </a:r>
            <a:r>
              <a:rPr lang="tr-TR" sz="2400" dirty="0"/>
              <a:t>) Düzenleyici ve denetleyici </a:t>
            </a:r>
            <a:r>
              <a:rPr lang="tr-TR" sz="2400" dirty="0" smtClean="0"/>
              <a:t>kurumlar            d</a:t>
            </a:r>
            <a:r>
              <a:rPr lang="tr-TR" sz="2400" dirty="0"/>
              <a:t>) Sosyal güvenlik kurumları</a:t>
            </a:r>
          </a:p>
          <a:p>
            <a:pPr marL="0" indent="0">
              <a:buNone/>
            </a:pPr>
            <a:r>
              <a:rPr lang="tr-TR" sz="2400" dirty="0" smtClean="0"/>
              <a:t>	e</a:t>
            </a:r>
            <a:r>
              <a:rPr lang="tr-TR" sz="2400" dirty="0"/>
              <a:t>) Mahallî </a:t>
            </a:r>
            <a:r>
              <a:rPr lang="tr-TR" sz="2400" dirty="0" smtClean="0"/>
              <a:t>idare                                              f</a:t>
            </a:r>
            <a:r>
              <a:rPr lang="tr-TR" sz="2400" dirty="0"/>
              <a:t>) Bütçe</a:t>
            </a:r>
          </a:p>
          <a:p>
            <a:pPr marL="0" indent="0">
              <a:buNone/>
            </a:pPr>
            <a:r>
              <a:rPr lang="tr-TR" sz="2400" dirty="0" smtClean="0"/>
              <a:t>	g</a:t>
            </a:r>
            <a:r>
              <a:rPr lang="tr-TR" sz="2400" dirty="0"/>
              <a:t>) Kamu </a:t>
            </a:r>
            <a:r>
              <a:rPr lang="tr-TR" sz="2400" dirty="0" smtClean="0"/>
              <a:t>kaynakları                                      	h</a:t>
            </a:r>
            <a:r>
              <a:rPr lang="tr-TR" sz="2400" dirty="0"/>
              <a:t>) Kamu gideri</a:t>
            </a:r>
          </a:p>
          <a:p>
            <a:pPr marL="0" indent="0">
              <a:buNone/>
            </a:pPr>
            <a:r>
              <a:rPr lang="tr-TR" sz="2400" dirty="0" smtClean="0"/>
              <a:t>	i</a:t>
            </a:r>
            <a:r>
              <a:rPr lang="tr-TR" sz="2400" dirty="0"/>
              <a:t>) Kamu </a:t>
            </a:r>
            <a:r>
              <a:rPr lang="tr-TR" sz="2400" dirty="0" smtClean="0"/>
              <a:t>geliri                                                 j</a:t>
            </a:r>
            <a:r>
              <a:rPr lang="tr-TR" sz="2400" dirty="0"/>
              <a:t>) Özel gelir</a:t>
            </a:r>
          </a:p>
          <a:p>
            <a:pPr marL="0" indent="0">
              <a:buNone/>
            </a:pPr>
            <a:r>
              <a:rPr lang="tr-TR" sz="2400" dirty="0" smtClean="0"/>
              <a:t>	k</a:t>
            </a:r>
            <a:r>
              <a:rPr lang="tr-TR" sz="2400" dirty="0"/>
              <a:t>) Harcama </a:t>
            </a:r>
            <a:r>
              <a:rPr lang="tr-TR" sz="2400" dirty="0" smtClean="0"/>
              <a:t>birimi                                          	l</a:t>
            </a:r>
            <a:r>
              <a:rPr lang="tr-TR" sz="2400" dirty="0"/>
              <a:t>) Kamu malî yönetimi</a:t>
            </a:r>
          </a:p>
          <a:p>
            <a:pPr marL="0" indent="0">
              <a:buNone/>
            </a:pPr>
            <a:r>
              <a:rPr lang="tr-TR" sz="2400" dirty="0" smtClean="0"/>
              <a:t>	m</a:t>
            </a:r>
            <a:r>
              <a:rPr lang="tr-TR" sz="2400" dirty="0"/>
              <a:t>) Malî </a:t>
            </a:r>
            <a:r>
              <a:rPr lang="tr-TR" sz="2400" dirty="0" smtClean="0"/>
              <a:t>kontrol                                             	n</a:t>
            </a:r>
            <a:r>
              <a:rPr lang="tr-TR" sz="2400" dirty="0"/>
              <a:t>) Stratejik plan</a:t>
            </a:r>
          </a:p>
          <a:p>
            <a:pPr marL="0" indent="0">
              <a:buNone/>
            </a:pPr>
            <a:r>
              <a:rPr lang="tr-TR" sz="2400" dirty="0" smtClean="0"/>
              <a:t>	o</a:t>
            </a:r>
            <a:r>
              <a:rPr lang="tr-TR" sz="2400" dirty="0"/>
              <a:t>) Malî yıl</a:t>
            </a:r>
          </a:p>
          <a:p>
            <a:endParaRPr lang="tr-TR" dirty="0"/>
          </a:p>
        </p:txBody>
      </p:sp>
    </p:spTree>
    <p:extLst>
      <p:ext uri="{BB962C8B-B14F-4D97-AF65-F5344CB8AC3E}">
        <p14:creationId xmlns:p14="http://schemas.microsoft.com/office/powerpoint/2010/main" val="34063656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172075"/>
          </a:xfrm>
        </p:spPr>
        <p:txBody>
          <a:bodyPr>
            <a:normAutofit/>
          </a:bodyPr>
          <a:lstStyle/>
          <a:p>
            <a:pPr marL="0" indent="0" algn="just">
              <a:buNone/>
            </a:pPr>
            <a:r>
              <a:rPr lang="tr-TR" sz="2400" b="1" dirty="0"/>
              <a:t>	 </a:t>
            </a:r>
            <a:r>
              <a:rPr lang="tr-TR" sz="2800" b="1" dirty="0">
                <a:solidFill>
                  <a:srgbClr val="C00000"/>
                </a:solidFill>
              </a:rPr>
              <a:t>Yüklenmeye girişilmesi </a:t>
            </a:r>
            <a:endParaRPr lang="tr-TR" sz="2800" b="1" dirty="0" smtClean="0">
              <a:solidFill>
                <a:srgbClr val="C00000"/>
              </a:solidFill>
            </a:endParaRPr>
          </a:p>
          <a:p>
            <a:pPr algn="just"/>
            <a:r>
              <a:rPr lang="tr-TR" sz="2400" dirty="0"/>
              <a:t>Yüklenme, usulüne uygun olarak düzenlenmiş </a:t>
            </a:r>
            <a:r>
              <a:rPr lang="tr-TR" sz="2400" dirty="0">
                <a:solidFill>
                  <a:srgbClr val="00B0F0"/>
                </a:solidFill>
              </a:rPr>
              <a:t>sözleşme esaslarına </a:t>
            </a:r>
            <a:r>
              <a:rPr lang="tr-TR" sz="2400" dirty="0"/>
              <a:t>veya </a:t>
            </a:r>
            <a:r>
              <a:rPr lang="tr-TR" sz="2400" dirty="0">
                <a:solidFill>
                  <a:srgbClr val="00B0F0"/>
                </a:solidFill>
              </a:rPr>
              <a:t>kanun veya Cumhurbaşkanlığı kararnamesi </a:t>
            </a:r>
            <a:r>
              <a:rPr lang="tr-TR" sz="2400" dirty="0"/>
              <a:t>hükmüne dayanılarak iş yaptırılması, mal veya hizmet alınması karşılığında geleceğe yönelik bir ödeme yükümlülüğüne girilmesidir</a:t>
            </a:r>
            <a:r>
              <a:rPr lang="tr-TR" sz="2400" dirty="0" smtClean="0"/>
              <a:t>.</a:t>
            </a:r>
          </a:p>
          <a:p>
            <a:pPr lvl="1" algn="just">
              <a:buFont typeface="Wingdings" panose="05000000000000000000" pitchFamily="2" charset="2"/>
              <a:buChar char="ü"/>
            </a:pPr>
            <a:r>
              <a:rPr lang="tr-TR" sz="2400" dirty="0" smtClean="0"/>
              <a:t>Bütçede </a:t>
            </a:r>
            <a:r>
              <a:rPr lang="tr-TR" sz="2400" dirty="0"/>
              <a:t>yeterli ödeneği bulunmayan işler için yüklenmeye girişilemez</a:t>
            </a:r>
            <a:r>
              <a:rPr lang="tr-TR" sz="2400" dirty="0" smtClean="0"/>
              <a:t>.</a:t>
            </a:r>
          </a:p>
          <a:p>
            <a:pPr lvl="1" algn="just">
              <a:buFont typeface="Wingdings" panose="05000000000000000000" pitchFamily="2" charset="2"/>
              <a:buChar char="ü"/>
            </a:pPr>
            <a:r>
              <a:rPr lang="tr-TR" sz="2400" dirty="0" smtClean="0"/>
              <a:t>Yüklenme </a:t>
            </a:r>
            <a:r>
              <a:rPr lang="tr-TR" sz="2400" dirty="0"/>
              <a:t>süresi malî yılla sınırlıdır</a:t>
            </a:r>
            <a:r>
              <a:rPr lang="tr-TR" sz="2400" dirty="0" smtClean="0"/>
              <a:t>.</a:t>
            </a:r>
          </a:p>
          <a:p>
            <a:pPr lvl="1" algn="just">
              <a:buFont typeface="Wingdings" panose="05000000000000000000" pitchFamily="2" charset="2"/>
              <a:buChar char="ü"/>
            </a:pPr>
            <a:r>
              <a:rPr lang="tr-TR" sz="2400" dirty="0" smtClean="0"/>
              <a:t>Harcama </a:t>
            </a:r>
            <a:r>
              <a:rPr lang="tr-TR" sz="2400" dirty="0"/>
              <a:t>yetkilileri, tahsis edilen ödenekler dahilinde yüklenmeye girebilirler</a:t>
            </a:r>
            <a:r>
              <a:rPr lang="tr-TR" sz="2400" dirty="0" smtClean="0"/>
              <a:t>.</a:t>
            </a:r>
          </a:p>
          <a:p>
            <a:pPr lvl="1" algn="just">
              <a:buFont typeface="Wingdings" panose="05000000000000000000" pitchFamily="2" charset="2"/>
              <a:buChar char="ü"/>
            </a:pPr>
            <a:r>
              <a:rPr lang="tr-TR" sz="2400" dirty="0" smtClean="0"/>
              <a:t>Yüklenmeye </a:t>
            </a:r>
            <a:r>
              <a:rPr lang="tr-TR" sz="2400" dirty="0"/>
              <a:t>girişilen tutara ait ödenekler saklı tutulur; başka iş yaptırılması, mal veya hizmet alınması için kullanılamaz. </a:t>
            </a:r>
            <a:endParaRPr lang="tr-TR" sz="2400" dirty="0" smtClean="0"/>
          </a:p>
        </p:txBody>
      </p:sp>
    </p:spTree>
    <p:extLst>
      <p:ext uri="{BB962C8B-B14F-4D97-AF65-F5344CB8AC3E}">
        <p14:creationId xmlns:p14="http://schemas.microsoft.com/office/powerpoint/2010/main" val="142986605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6"/>
            <a:ext cx="11096625" cy="4914900"/>
          </a:xfrm>
        </p:spPr>
        <p:txBody>
          <a:bodyPr>
            <a:normAutofit/>
          </a:bodyPr>
          <a:lstStyle/>
          <a:p>
            <a:pPr marL="0" indent="0" algn="just">
              <a:buNone/>
            </a:pPr>
            <a:r>
              <a:rPr lang="tr-TR" sz="2400" b="1" dirty="0"/>
              <a:t>	 </a:t>
            </a:r>
            <a:r>
              <a:rPr lang="tr-TR" sz="2800" b="1" dirty="0">
                <a:solidFill>
                  <a:srgbClr val="C00000"/>
                </a:solidFill>
              </a:rPr>
              <a:t>Ertesi yıla geçen </a:t>
            </a:r>
            <a:r>
              <a:rPr lang="tr-TR" sz="2800" b="1" dirty="0" smtClean="0">
                <a:solidFill>
                  <a:srgbClr val="C00000"/>
                </a:solidFill>
              </a:rPr>
              <a:t>yüklenme</a:t>
            </a:r>
          </a:p>
          <a:p>
            <a:pPr marL="0" indent="0" algn="just">
              <a:buNone/>
            </a:pPr>
            <a:endParaRPr lang="tr-TR" sz="2400" b="1" dirty="0" smtClean="0"/>
          </a:p>
          <a:p>
            <a:pPr lvl="1" algn="just"/>
            <a:r>
              <a:rPr lang="tr-TR" sz="2400" dirty="0"/>
              <a:t>Niteliğinden dolayı malî yılla sınırlı tutulamayan ve sürekliliği bulunan aşağıdaki iş ve hizmetler için</a:t>
            </a:r>
            <a:r>
              <a:rPr lang="tr-TR" sz="2400" dirty="0" smtClean="0"/>
              <a:t>;</a:t>
            </a:r>
            <a:r>
              <a:rPr lang="tr-TR" sz="2400" dirty="0"/>
              <a:t> her iş itibarıyla,</a:t>
            </a:r>
            <a:endParaRPr lang="tr-TR" sz="2400" dirty="0" smtClean="0"/>
          </a:p>
          <a:p>
            <a:pPr lvl="2" algn="just">
              <a:buFont typeface="Wingdings" panose="05000000000000000000" pitchFamily="2" charset="2"/>
              <a:buChar char="ü"/>
            </a:pPr>
            <a:r>
              <a:rPr lang="tr-TR" sz="2400" dirty="0" smtClean="0"/>
              <a:t>bütçelerinde </a:t>
            </a:r>
            <a:r>
              <a:rPr lang="tr-TR" sz="2400" dirty="0"/>
              <a:t>öngörülen ödeneklerin yüzde </a:t>
            </a:r>
            <a:r>
              <a:rPr lang="tr-TR" sz="2400" dirty="0" smtClean="0"/>
              <a:t>ellisini geçmemek,</a:t>
            </a:r>
          </a:p>
          <a:p>
            <a:pPr lvl="2" algn="just">
              <a:buFont typeface="Wingdings" panose="05000000000000000000" pitchFamily="2" charset="2"/>
              <a:buChar char="ü"/>
            </a:pPr>
            <a:r>
              <a:rPr lang="tr-TR" sz="2400" dirty="0" smtClean="0"/>
              <a:t>izleyen </a:t>
            </a:r>
            <a:r>
              <a:rPr lang="tr-TR" sz="2400" dirty="0"/>
              <a:t>yılın Haziran ayını </a:t>
            </a:r>
            <a:r>
              <a:rPr lang="tr-TR" sz="2400" dirty="0" smtClean="0"/>
              <a:t>geçmemek</a:t>
            </a:r>
          </a:p>
          <a:p>
            <a:pPr lvl="2" algn="just">
              <a:buFont typeface="Wingdings" panose="05000000000000000000" pitchFamily="2" charset="2"/>
              <a:buChar char="ü"/>
            </a:pPr>
            <a:r>
              <a:rPr lang="tr-TR" sz="2400" dirty="0" smtClean="0"/>
              <a:t>yüklenme </a:t>
            </a:r>
            <a:r>
              <a:rPr lang="tr-TR" sz="2400" dirty="0"/>
              <a:t>süresi on iki ayı aşmamak üzere</a:t>
            </a:r>
            <a:r>
              <a:rPr lang="tr-TR" sz="2400" dirty="0" smtClean="0"/>
              <a:t>,</a:t>
            </a:r>
          </a:p>
          <a:p>
            <a:pPr marL="457200" lvl="1" indent="0" algn="just">
              <a:buNone/>
            </a:pPr>
            <a:r>
              <a:rPr lang="tr-TR" sz="2400" dirty="0" smtClean="0"/>
              <a:t> </a:t>
            </a:r>
            <a:r>
              <a:rPr lang="tr-TR" sz="2400" dirty="0"/>
              <a:t>ilgili üst yöneticinin onayıyla ertesi yıla geçen yüklenmelere </a:t>
            </a:r>
            <a:r>
              <a:rPr lang="tr-TR" sz="2400" dirty="0" smtClean="0"/>
              <a:t>girişilebilir. </a:t>
            </a:r>
          </a:p>
        </p:txBody>
      </p:sp>
    </p:spTree>
    <p:extLst>
      <p:ext uri="{BB962C8B-B14F-4D97-AF65-F5344CB8AC3E}">
        <p14:creationId xmlns:p14="http://schemas.microsoft.com/office/powerpoint/2010/main" val="391219294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6"/>
            <a:ext cx="11096625" cy="4495800"/>
          </a:xfrm>
        </p:spPr>
        <p:txBody>
          <a:bodyPr>
            <a:normAutofit/>
          </a:bodyPr>
          <a:lstStyle/>
          <a:p>
            <a:pPr marL="0" indent="0" algn="just">
              <a:buNone/>
            </a:pPr>
            <a:r>
              <a:rPr lang="tr-TR" sz="2400" b="1" dirty="0"/>
              <a:t>	 </a:t>
            </a:r>
            <a:r>
              <a:rPr lang="tr-TR" sz="2800" b="1" dirty="0">
                <a:solidFill>
                  <a:srgbClr val="C00000"/>
                </a:solidFill>
              </a:rPr>
              <a:t>Ertesi yıla geçen </a:t>
            </a:r>
            <a:r>
              <a:rPr lang="tr-TR" sz="2800" b="1" dirty="0" smtClean="0">
                <a:solidFill>
                  <a:srgbClr val="C00000"/>
                </a:solidFill>
              </a:rPr>
              <a:t>yüklenme</a:t>
            </a:r>
          </a:p>
          <a:p>
            <a:pPr algn="just"/>
            <a:r>
              <a:rPr lang="tr-TR" sz="2400" dirty="0" smtClean="0"/>
              <a:t>Yiyecek</a:t>
            </a:r>
            <a:r>
              <a:rPr lang="tr-TR" sz="2400" dirty="0"/>
              <a:t>, yakacak, akaryakıt ve madeni yağ ihtiyaçları. </a:t>
            </a:r>
          </a:p>
          <a:p>
            <a:pPr algn="just"/>
            <a:r>
              <a:rPr lang="tr-TR" sz="2400" dirty="0" smtClean="0"/>
              <a:t>Temini </a:t>
            </a:r>
            <a:r>
              <a:rPr lang="tr-TR" sz="2400" dirty="0"/>
              <a:t>ve korunması güç olan ilaç, aşı, serum ve tıbbi sarf malzemeleri. </a:t>
            </a:r>
          </a:p>
          <a:p>
            <a:pPr algn="just"/>
            <a:r>
              <a:rPr lang="tr-TR" sz="2400" dirty="0" smtClean="0"/>
              <a:t>Süreli </a:t>
            </a:r>
            <a:r>
              <a:rPr lang="tr-TR" sz="2400" dirty="0"/>
              <a:t>yayın alımı, taşıma, koruma ve güvenlik, temizlik ve yemek hizmetleri.</a:t>
            </a:r>
          </a:p>
          <a:p>
            <a:pPr algn="just"/>
            <a:r>
              <a:rPr lang="tr-TR" sz="2400" dirty="0" smtClean="0"/>
              <a:t>Taşıtların </a:t>
            </a:r>
            <a:r>
              <a:rPr lang="tr-TR" sz="2400" dirty="0"/>
              <a:t>malî sorumluluk </a:t>
            </a:r>
            <a:r>
              <a:rPr lang="tr-TR" sz="2400" dirty="0" smtClean="0"/>
              <a:t>sigortası</a:t>
            </a:r>
          </a:p>
          <a:p>
            <a:pPr algn="just"/>
            <a:r>
              <a:rPr lang="tr-TR" sz="2400" dirty="0" smtClean="0"/>
              <a:t>Makine-teçhizat</a:t>
            </a:r>
            <a:r>
              <a:rPr lang="tr-TR" sz="2400" dirty="0"/>
              <a:t>, yol ve otoyol, bilgisayar ve haberleşme sistemlerinin bakım işleri; her türlü onarım işleri ile elektronik bilgi erişim hizmetleri.</a:t>
            </a:r>
          </a:p>
          <a:p>
            <a:pPr algn="just"/>
            <a:endParaRPr lang="tr-TR" sz="2400" dirty="0"/>
          </a:p>
          <a:p>
            <a:pPr algn="just"/>
            <a:endParaRPr lang="tr-TR" sz="2400" dirty="0" smtClean="0"/>
          </a:p>
        </p:txBody>
      </p:sp>
    </p:spTree>
    <p:extLst>
      <p:ext uri="{BB962C8B-B14F-4D97-AF65-F5344CB8AC3E}">
        <p14:creationId xmlns:p14="http://schemas.microsoft.com/office/powerpoint/2010/main" val="352028311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686425"/>
          </a:xfrm>
        </p:spPr>
        <p:txBody>
          <a:bodyPr>
            <a:normAutofit fontScale="92500" lnSpcReduction="10000"/>
          </a:bodyPr>
          <a:lstStyle/>
          <a:p>
            <a:pPr marL="0" indent="0" algn="just">
              <a:buNone/>
            </a:pPr>
            <a:r>
              <a:rPr lang="tr-TR" sz="2400" b="1" dirty="0"/>
              <a:t>	 </a:t>
            </a:r>
            <a:r>
              <a:rPr lang="tr-TR" sz="2800" b="1" dirty="0">
                <a:solidFill>
                  <a:srgbClr val="C00000"/>
                </a:solidFill>
              </a:rPr>
              <a:t>Ertesi yıla geçen </a:t>
            </a:r>
            <a:r>
              <a:rPr lang="tr-TR" sz="2800" b="1" dirty="0" smtClean="0">
                <a:solidFill>
                  <a:srgbClr val="C00000"/>
                </a:solidFill>
              </a:rPr>
              <a:t>yüklenme</a:t>
            </a:r>
          </a:p>
          <a:p>
            <a:pPr algn="just"/>
            <a:r>
              <a:rPr lang="tr-TR" sz="2400" dirty="0" smtClean="0"/>
              <a:t>Türk </a:t>
            </a:r>
            <a:r>
              <a:rPr lang="tr-TR" sz="2400" dirty="0"/>
              <a:t>Silahlı Kuvvetlerinin yapım, onarım, etüt ve proje işleri, araştırma-geliştirme projeleri, giyecek ve yiyecek alımları, makine-teçhizat, silah-mühimmat-teçhizat alımlarıyla bunların bakım, onarım ve imalat işleri.</a:t>
            </a:r>
          </a:p>
          <a:p>
            <a:pPr algn="just"/>
            <a:r>
              <a:rPr lang="tr-TR" sz="2400" dirty="0" smtClean="0"/>
              <a:t>Emniyet </a:t>
            </a:r>
            <a:r>
              <a:rPr lang="tr-TR" sz="2400" dirty="0"/>
              <a:t>Genel Müdürlüğü, Jandarma Genel Komutanlığı ve Sahil Güvenlik Komutanlığının yapım, onarım, etüt ve proje işleri, araştırma-geliştirme projeleri, yiyecek ve giyecek alımları makine-teçhizat ile silah, mühimmat ve teçhizat alımlarıyla bunların bakım, onarım ve imalat işleri.</a:t>
            </a:r>
          </a:p>
          <a:p>
            <a:pPr algn="just"/>
            <a:r>
              <a:rPr lang="tr-TR" sz="2400" dirty="0" smtClean="0"/>
              <a:t>Milli </a:t>
            </a:r>
            <a:r>
              <a:rPr lang="tr-TR" sz="2400" dirty="0"/>
              <a:t>İstihbarat Teşkilatı Müsteşarlığının etüt ve proje işleri, araştırma-geliştirme projeleri, makine, silah-mühimmat, teçhizat ve sistem alımlarıyla bunların bakım, onarım ve imalat işleri.</a:t>
            </a:r>
          </a:p>
          <a:p>
            <a:pPr algn="just"/>
            <a:r>
              <a:rPr lang="tr-TR" sz="2400" dirty="0" smtClean="0"/>
              <a:t>Türkiye </a:t>
            </a:r>
            <a:r>
              <a:rPr lang="tr-TR" sz="2400" dirty="0"/>
              <a:t>İş Kurumu tarafından yürütülen aktif işgücü hizmetleri kapsamında kurs ve programlar,</a:t>
            </a:r>
          </a:p>
          <a:p>
            <a:pPr algn="just"/>
            <a:r>
              <a:rPr lang="tr-TR" sz="2400" dirty="0" smtClean="0"/>
              <a:t>Yurt </a:t>
            </a:r>
            <a:r>
              <a:rPr lang="tr-TR" sz="2400" dirty="0"/>
              <a:t>dışından tedariki yapılan silah, silah-teçhizat ve mühimmat sevkinin her türlü riske karşı sigortalanması amacıyla yaptırılan nakliyat sigortası. </a:t>
            </a:r>
          </a:p>
          <a:p>
            <a:pPr algn="just"/>
            <a:endParaRPr lang="tr-TR" sz="2400" dirty="0" smtClean="0"/>
          </a:p>
        </p:txBody>
      </p:sp>
    </p:spTree>
    <p:extLst>
      <p:ext uri="{BB962C8B-B14F-4D97-AF65-F5344CB8AC3E}">
        <p14:creationId xmlns:p14="http://schemas.microsoft.com/office/powerpoint/2010/main" val="291502374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400675"/>
          </a:xfrm>
        </p:spPr>
        <p:txBody>
          <a:bodyPr>
            <a:normAutofit/>
          </a:bodyPr>
          <a:lstStyle/>
          <a:p>
            <a:pPr marL="0" indent="0" algn="just">
              <a:buNone/>
            </a:pPr>
            <a:r>
              <a:rPr lang="tr-TR" sz="2400" b="1" dirty="0"/>
              <a:t>	 </a:t>
            </a:r>
            <a:r>
              <a:rPr lang="tr-TR" sz="2800" b="1" dirty="0">
                <a:solidFill>
                  <a:srgbClr val="C00000"/>
                </a:solidFill>
              </a:rPr>
              <a:t>Gelecek yıllara yaygın yüklenmeler</a:t>
            </a:r>
            <a:endParaRPr lang="tr-TR" sz="2800" b="1" dirty="0" smtClean="0">
              <a:solidFill>
                <a:srgbClr val="C00000"/>
              </a:solidFill>
            </a:endParaRPr>
          </a:p>
          <a:p>
            <a:pPr algn="just"/>
            <a:r>
              <a:rPr lang="tr-TR" sz="2400" dirty="0"/>
              <a:t>Merkezî yönetim kapsamındaki kamu idareleri, </a:t>
            </a:r>
            <a:r>
              <a:rPr lang="tr-TR" sz="2400" dirty="0">
                <a:solidFill>
                  <a:srgbClr val="00B0F0"/>
                </a:solidFill>
              </a:rPr>
              <a:t>bir malî yıl içinde tamamlanması mümkün olmayan</a:t>
            </a:r>
            <a:r>
              <a:rPr lang="tr-TR" sz="2400" dirty="0"/>
              <a:t> yatırım projeleri için gelecek yıllara yaygın yüklenmeye girişebilir</a:t>
            </a:r>
            <a:r>
              <a:rPr lang="tr-TR" sz="2400" dirty="0" smtClean="0"/>
              <a:t>.</a:t>
            </a:r>
          </a:p>
          <a:p>
            <a:pPr algn="just"/>
            <a:endParaRPr lang="tr-TR" sz="2400" dirty="0"/>
          </a:p>
          <a:p>
            <a:pPr algn="just"/>
            <a:r>
              <a:rPr lang="tr-TR" sz="2400" dirty="0"/>
              <a:t>Yılı bütçesinde ödeneği bulunması ve </a:t>
            </a:r>
            <a:r>
              <a:rPr lang="tr-TR" sz="2400" dirty="0">
                <a:solidFill>
                  <a:srgbClr val="00B0F0"/>
                </a:solidFill>
              </a:rPr>
              <a:t>merkezî yönetim kapsamındaki idareler için Cumhurbaşkanlığının onayıyla</a:t>
            </a:r>
            <a:r>
              <a:rPr lang="tr-TR" sz="2400" dirty="0"/>
              <a:t>; süresi üç yılı geçmemek, finansal kiralama suretiyle temin edileceklerde ise dört yıl olmak üzere üst yöneticinin onayıyla aşağıdaki iş ve hizmetler için gelecek yıllara yaygın yüklenmeye girişilebilir. </a:t>
            </a:r>
          </a:p>
          <a:p>
            <a:pPr marL="0" indent="0" algn="just">
              <a:buNone/>
            </a:pPr>
            <a:endParaRPr lang="tr-TR" sz="2400" dirty="0" smtClean="0"/>
          </a:p>
          <a:p>
            <a:pPr algn="just"/>
            <a:endParaRPr lang="tr-TR" sz="2400" dirty="0" smtClean="0"/>
          </a:p>
        </p:txBody>
      </p:sp>
    </p:spTree>
    <p:extLst>
      <p:ext uri="{BB962C8B-B14F-4D97-AF65-F5344CB8AC3E}">
        <p14:creationId xmlns:p14="http://schemas.microsoft.com/office/powerpoint/2010/main" val="156628007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000125"/>
            <a:ext cx="11096625" cy="5448300"/>
          </a:xfrm>
        </p:spPr>
        <p:txBody>
          <a:bodyPr>
            <a:normAutofit/>
          </a:bodyPr>
          <a:lstStyle/>
          <a:p>
            <a:pPr marL="0" indent="0" algn="just">
              <a:buNone/>
            </a:pPr>
            <a:r>
              <a:rPr lang="tr-TR" sz="2400" b="1" dirty="0"/>
              <a:t>	</a:t>
            </a:r>
            <a:r>
              <a:rPr lang="tr-TR" sz="2600" b="1" dirty="0"/>
              <a:t> </a:t>
            </a:r>
            <a:r>
              <a:rPr lang="tr-TR" sz="2600" b="1" dirty="0">
                <a:solidFill>
                  <a:srgbClr val="C00000"/>
                </a:solidFill>
              </a:rPr>
              <a:t>Gelecek yıllara yaygın yüklenmeler</a:t>
            </a:r>
            <a:endParaRPr lang="tr-TR" sz="2600" b="1" dirty="0" smtClean="0">
              <a:solidFill>
                <a:srgbClr val="C00000"/>
              </a:solidFill>
            </a:endParaRPr>
          </a:p>
          <a:p>
            <a:pPr lvl="1" algn="just">
              <a:buFont typeface="Wingdings" panose="05000000000000000000" pitchFamily="2" charset="2"/>
              <a:buChar char="ü"/>
            </a:pPr>
            <a:r>
              <a:rPr lang="tr-TR" sz="2600" dirty="0" smtClean="0">
                <a:solidFill>
                  <a:schemeClr val="tx1"/>
                </a:solidFill>
              </a:rPr>
              <a:t>satın </a:t>
            </a:r>
            <a:r>
              <a:rPr lang="tr-TR" sz="2600" dirty="0">
                <a:solidFill>
                  <a:schemeClr val="tx1"/>
                </a:solidFill>
              </a:rPr>
              <a:t>alma suretiyle edinilmesi ekonomik olmayan her türlü makine-teçhizat, cihazlar ve taşıtlar ile hava ambulansı ve yangınla mücadele amacıyla hava ve deniz araçlarının </a:t>
            </a:r>
            <a:r>
              <a:rPr lang="tr-TR" sz="2600" dirty="0">
                <a:solidFill>
                  <a:srgbClr val="00B0F0"/>
                </a:solidFill>
              </a:rPr>
              <a:t>kiralanması veya finansal kiralama suretiyle </a:t>
            </a:r>
            <a:r>
              <a:rPr lang="tr-TR" sz="2600" dirty="0" smtClean="0">
                <a:solidFill>
                  <a:srgbClr val="00B0F0"/>
                </a:solidFill>
              </a:rPr>
              <a:t>temini</a:t>
            </a:r>
            <a:r>
              <a:rPr lang="tr-TR" sz="2600" dirty="0" smtClean="0"/>
              <a:t>;</a:t>
            </a:r>
          </a:p>
          <a:p>
            <a:pPr lvl="1" algn="just">
              <a:buFont typeface="Wingdings" panose="05000000000000000000" pitchFamily="2" charset="2"/>
              <a:buChar char="ü"/>
            </a:pPr>
            <a:r>
              <a:rPr lang="tr-TR" sz="2600" dirty="0" smtClean="0">
                <a:solidFill>
                  <a:schemeClr val="tx1"/>
                </a:solidFill>
              </a:rPr>
              <a:t>yemek </a:t>
            </a:r>
            <a:r>
              <a:rPr lang="tr-TR" sz="2600" dirty="0">
                <a:solidFill>
                  <a:schemeClr val="tx1"/>
                </a:solidFill>
              </a:rPr>
              <a:t>(beşinci fıkra kapsamındaki yemek hizmetleri hariç) ve personel taşıma hizmetleri</a:t>
            </a:r>
            <a:r>
              <a:rPr lang="tr-TR" sz="2600" dirty="0" smtClean="0">
                <a:solidFill>
                  <a:schemeClr val="tx1"/>
                </a:solidFill>
              </a:rPr>
              <a:t>,</a:t>
            </a:r>
          </a:p>
          <a:p>
            <a:pPr lvl="1" algn="just">
              <a:buFont typeface="Wingdings" panose="05000000000000000000" pitchFamily="2" charset="2"/>
              <a:buChar char="ü"/>
            </a:pPr>
            <a:r>
              <a:rPr lang="tr-TR" sz="2600" dirty="0" smtClean="0">
                <a:solidFill>
                  <a:schemeClr val="tx1"/>
                </a:solidFill>
              </a:rPr>
              <a:t>internet </a:t>
            </a:r>
            <a:r>
              <a:rPr lang="tr-TR" sz="2600" dirty="0">
                <a:solidFill>
                  <a:schemeClr val="tx1"/>
                </a:solidFill>
              </a:rPr>
              <a:t>erişim hizmetleri</a:t>
            </a:r>
            <a:r>
              <a:rPr lang="tr-TR" sz="2600" dirty="0" smtClean="0">
                <a:solidFill>
                  <a:schemeClr val="tx1"/>
                </a:solidFill>
              </a:rPr>
              <a:t>,</a:t>
            </a:r>
          </a:p>
          <a:p>
            <a:pPr lvl="1" algn="just">
              <a:buFont typeface="Wingdings" panose="05000000000000000000" pitchFamily="2" charset="2"/>
              <a:buChar char="ü"/>
            </a:pPr>
            <a:r>
              <a:rPr lang="tr-TR" sz="2600" dirty="0" smtClean="0">
                <a:solidFill>
                  <a:schemeClr val="tx1"/>
                </a:solidFill>
              </a:rPr>
              <a:t>elektrik </a:t>
            </a:r>
            <a:r>
              <a:rPr lang="tr-TR" sz="2600" dirty="0">
                <a:solidFill>
                  <a:schemeClr val="tx1"/>
                </a:solidFill>
              </a:rPr>
              <a:t>ve doğalgaz alımları</a:t>
            </a:r>
            <a:r>
              <a:rPr lang="tr-TR" sz="2600" dirty="0" smtClean="0">
                <a:solidFill>
                  <a:schemeClr val="tx1"/>
                </a:solidFill>
              </a:rPr>
              <a:t>,</a:t>
            </a:r>
          </a:p>
          <a:p>
            <a:pPr lvl="1" algn="just">
              <a:buFont typeface="Wingdings" panose="05000000000000000000" pitchFamily="2" charset="2"/>
              <a:buChar char="ü"/>
            </a:pPr>
            <a:r>
              <a:rPr lang="tr-TR" sz="2600" dirty="0" smtClean="0">
                <a:solidFill>
                  <a:schemeClr val="tx1"/>
                </a:solidFill>
              </a:rPr>
              <a:t>harita</a:t>
            </a:r>
            <a:r>
              <a:rPr lang="tr-TR" sz="2600" dirty="0">
                <a:solidFill>
                  <a:schemeClr val="tx1"/>
                </a:solidFill>
              </a:rPr>
              <a:t>, plan, proje, etüt ve müşavirlik hizmetleri</a:t>
            </a:r>
            <a:r>
              <a:rPr lang="tr-TR" sz="2600" dirty="0" smtClean="0">
                <a:solidFill>
                  <a:schemeClr val="tx1"/>
                </a:solidFill>
              </a:rPr>
              <a:t>,</a:t>
            </a:r>
          </a:p>
          <a:p>
            <a:pPr lvl="1" algn="just">
              <a:buFont typeface="Wingdings" panose="05000000000000000000" pitchFamily="2" charset="2"/>
              <a:buChar char="ü"/>
            </a:pPr>
            <a:r>
              <a:rPr lang="tr-TR" sz="2600" dirty="0" smtClean="0">
                <a:solidFill>
                  <a:schemeClr val="tx1"/>
                </a:solidFill>
              </a:rPr>
              <a:t>kit </a:t>
            </a:r>
            <a:r>
              <a:rPr lang="tr-TR" sz="2600" dirty="0">
                <a:solidFill>
                  <a:schemeClr val="tx1"/>
                </a:solidFill>
              </a:rPr>
              <a:t>karşılığı cihaz, ilaç, tıbbi cihaz, aş</a:t>
            </a:r>
            <a:r>
              <a:rPr lang="tr-TR" sz="2600" dirty="0"/>
              <a:t>ı </a:t>
            </a:r>
            <a:r>
              <a:rPr lang="tr-TR" sz="2600" dirty="0">
                <a:solidFill>
                  <a:schemeClr val="tx1"/>
                </a:solidFill>
              </a:rPr>
              <a:t>ve anti-serum </a:t>
            </a:r>
            <a:r>
              <a:rPr lang="tr-TR" sz="2600" dirty="0" smtClean="0">
                <a:solidFill>
                  <a:schemeClr val="tx1"/>
                </a:solidFill>
              </a:rPr>
              <a:t>alımı</a:t>
            </a:r>
          </a:p>
        </p:txBody>
      </p:sp>
    </p:spTree>
    <p:extLst>
      <p:ext uri="{BB962C8B-B14F-4D97-AF65-F5344CB8AC3E}">
        <p14:creationId xmlns:p14="http://schemas.microsoft.com/office/powerpoint/2010/main" val="391810245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762001"/>
            <a:ext cx="11096625" cy="6096000"/>
          </a:xfrm>
        </p:spPr>
        <p:txBody>
          <a:bodyPr>
            <a:normAutofit/>
          </a:bodyPr>
          <a:lstStyle/>
          <a:p>
            <a:pPr marL="0" indent="0" algn="just">
              <a:buNone/>
            </a:pPr>
            <a:r>
              <a:rPr lang="tr-TR" sz="2400" b="1" dirty="0"/>
              <a:t>	</a:t>
            </a:r>
            <a:r>
              <a:rPr lang="tr-TR" sz="3400" b="1" dirty="0"/>
              <a:t> </a:t>
            </a:r>
            <a:r>
              <a:rPr lang="tr-TR" sz="2800" b="1" dirty="0">
                <a:solidFill>
                  <a:srgbClr val="C00000"/>
                </a:solidFill>
              </a:rPr>
              <a:t>Gelecek yıllara yaygın yüklenmeler</a:t>
            </a:r>
            <a:endParaRPr lang="tr-TR" sz="2800" b="1" dirty="0" smtClean="0">
              <a:solidFill>
                <a:srgbClr val="C00000"/>
              </a:solidFill>
            </a:endParaRPr>
          </a:p>
          <a:p>
            <a:pPr lvl="1" algn="just">
              <a:buFont typeface="Wingdings" panose="05000000000000000000" pitchFamily="2" charset="2"/>
              <a:buChar char="ü"/>
            </a:pPr>
            <a:r>
              <a:rPr lang="tr-TR" sz="2400" dirty="0" smtClean="0">
                <a:solidFill>
                  <a:schemeClr val="tx1"/>
                </a:solidFill>
              </a:rPr>
              <a:t>afet </a:t>
            </a:r>
            <a:r>
              <a:rPr lang="tr-TR" sz="2400" dirty="0">
                <a:solidFill>
                  <a:schemeClr val="tx1"/>
                </a:solidFill>
              </a:rPr>
              <a:t>ve acil durumlar için kurulan lojistik depoların işletilmesiyle ilgili hizmetleri</a:t>
            </a:r>
            <a:r>
              <a:rPr lang="tr-TR" sz="2400" dirty="0" smtClean="0">
                <a:solidFill>
                  <a:schemeClr val="tx1"/>
                </a:solidFill>
              </a:rPr>
              <a:t>,</a:t>
            </a:r>
          </a:p>
          <a:p>
            <a:pPr lvl="1" algn="just">
              <a:buFont typeface="Wingdings" panose="05000000000000000000" pitchFamily="2" charset="2"/>
              <a:buChar char="ü"/>
            </a:pPr>
            <a:r>
              <a:rPr lang="tr-TR" sz="2400" dirty="0" smtClean="0">
                <a:solidFill>
                  <a:schemeClr val="tx1"/>
                </a:solidFill>
              </a:rPr>
              <a:t>16/6/2005 </a:t>
            </a:r>
            <a:r>
              <a:rPr lang="tr-TR" sz="2400" dirty="0">
                <a:solidFill>
                  <a:schemeClr val="tx1"/>
                </a:solidFill>
              </a:rPr>
              <a:t>tarihli ve 5369 sayılı Kanuna göre sağlanan sabit ve ankesörlü telefon hizmetleri ile acil yardım çağrıları hizmetleri</a:t>
            </a:r>
            <a:r>
              <a:rPr lang="tr-TR" sz="2400" dirty="0" smtClean="0">
                <a:solidFill>
                  <a:schemeClr val="tx1"/>
                </a:solidFill>
              </a:rPr>
              <a:t>,</a:t>
            </a:r>
          </a:p>
          <a:p>
            <a:pPr lvl="1" algn="just">
              <a:buFont typeface="Wingdings" panose="05000000000000000000" pitchFamily="2" charset="2"/>
              <a:buChar char="ü"/>
            </a:pPr>
            <a:r>
              <a:rPr lang="tr-TR" sz="2400" dirty="0" smtClean="0">
                <a:solidFill>
                  <a:schemeClr val="tx1"/>
                </a:solidFill>
              </a:rPr>
              <a:t>deniz </a:t>
            </a:r>
            <a:r>
              <a:rPr lang="tr-TR" sz="2400" dirty="0">
                <a:solidFill>
                  <a:schemeClr val="tx1"/>
                </a:solidFill>
              </a:rPr>
              <a:t>haberleşmesi ve seyir güvenliği haberleşme hizmetleri</a:t>
            </a:r>
            <a:r>
              <a:rPr lang="tr-TR" sz="2400" dirty="0" smtClean="0">
                <a:solidFill>
                  <a:schemeClr val="tx1"/>
                </a:solidFill>
              </a:rPr>
              <a:t>,</a:t>
            </a:r>
          </a:p>
          <a:p>
            <a:pPr lvl="1" algn="just">
              <a:buFont typeface="Wingdings" panose="05000000000000000000" pitchFamily="2" charset="2"/>
              <a:buChar char="ü"/>
            </a:pPr>
            <a:r>
              <a:rPr lang="tr-TR" sz="2400" dirty="0" smtClean="0">
                <a:solidFill>
                  <a:schemeClr val="tx1"/>
                </a:solidFill>
              </a:rPr>
              <a:t>5/11/2008 </a:t>
            </a:r>
            <a:r>
              <a:rPr lang="tr-TR" sz="2400" dirty="0">
                <a:solidFill>
                  <a:schemeClr val="tx1"/>
                </a:solidFill>
              </a:rPr>
              <a:t>tarihli ve 5809 sayılı Elektronik Haberleşme Kanunu kapsamındaki elektronik haberleşme hizmetleri</a:t>
            </a:r>
            <a:r>
              <a:rPr lang="tr-TR" sz="2400" dirty="0" smtClean="0">
                <a:solidFill>
                  <a:schemeClr val="tx1"/>
                </a:solidFill>
              </a:rPr>
              <a:t>,</a:t>
            </a:r>
          </a:p>
          <a:p>
            <a:pPr lvl="1" algn="just">
              <a:buFont typeface="Wingdings" panose="05000000000000000000" pitchFamily="2" charset="2"/>
              <a:buChar char="ü"/>
            </a:pPr>
            <a:r>
              <a:rPr lang="tr-TR" sz="2400" dirty="0" smtClean="0">
                <a:solidFill>
                  <a:schemeClr val="tx1"/>
                </a:solidFill>
              </a:rPr>
              <a:t>17/2/2011 </a:t>
            </a:r>
            <a:r>
              <a:rPr lang="tr-TR" sz="2400" dirty="0">
                <a:solidFill>
                  <a:schemeClr val="tx1"/>
                </a:solidFill>
              </a:rPr>
              <a:t>tarihli ve 6114 sayılı Kanuna göre yapılan sınav işlemleri ile sınırlı olmak üzere basım, dağıtım, nakil, kamera kaydı ve izlenmesi ile sınav güvenliği ve gizliliği kapsamındaki alımlar</a:t>
            </a:r>
            <a:r>
              <a:rPr lang="tr-TR" sz="2400" dirty="0" smtClean="0">
                <a:solidFill>
                  <a:schemeClr val="tx1"/>
                </a:solidFill>
              </a:rPr>
              <a:t>,</a:t>
            </a:r>
          </a:p>
          <a:p>
            <a:pPr lvl="1" algn="just">
              <a:buFont typeface="Wingdings" panose="05000000000000000000" pitchFamily="2" charset="2"/>
              <a:buChar char="ü"/>
            </a:pPr>
            <a:r>
              <a:rPr lang="tr-TR" sz="2400" dirty="0" smtClean="0">
                <a:solidFill>
                  <a:schemeClr val="tx1"/>
                </a:solidFill>
              </a:rPr>
              <a:t>ulusal </a:t>
            </a:r>
            <a:r>
              <a:rPr lang="tr-TR" sz="2400" dirty="0">
                <a:solidFill>
                  <a:schemeClr val="tx1"/>
                </a:solidFill>
              </a:rPr>
              <a:t>araştırma geliştirme kurumlarının süreli ve süresiz yayın alımları</a:t>
            </a:r>
            <a:r>
              <a:rPr lang="tr-TR" sz="2400" dirty="0" smtClean="0">
                <a:solidFill>
                  <a:schemeClr val="tx1"/>
                </a:solidFill>
              </a:rPr>
              <a:t>,</a:t>
            </a:r>
          </a:p>
          <a:p>
            <a:pPr lvl="1" algn="just">
              <a:buFont typeface="Wingdings" panose="05000000000000000000" pitchFamily="2" charset="2"/>
              <a:buChar char="ü"/>
            </a:pPr>
            <a:r>
              <a:rPr lang="tr-TR" sz="2400" dirty="0" smtClean="0">
                <a:solidFill>
                  <a:schemeClr val="tx1"/>
                </a:solidFill>
              </a:rPr>
              <a:t>orman </a:t>
            </a:r>
            <a:r>
              <a:rPr lang="tr-TR" sz="2400" dirty="0">
                <a:solidFill>
                  <a:schemeClr val="tx1"/>
                </a:solidFill>
              </a:rPr>
              <a:t>ağaçlandırma ve amenajman işleri</a:t>
            </a:r>
            <a:r>
              <a:rPr lang="tr-TR" sz="2400" dirty="0" smtClean="0">
                <a:solidFill>
                  <a:schemeClr val="tx1"/>
                </a:solidFill>
              </a:rPr>
              <a:t>,</a:t>
            </a:r>
          </a:p>
        </p:txBody>
      </p:sp>
    </p:spTree>
    <p:extLst>
      <p:ext uri="{BB962C8B-B14F-4D97-AF65-F5344CB8AC3E}">
        <p14:creationId xmlns:p14="http://schemas.microsoft.com/office/powerpoint/2010/main" val="225432558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1171575"/>
            <a:ext cx="11096625" cy="5000625"/>
          </a:xfrm>
        </p:spPr>
        <p:txBody>
          <a:bodyPr>
            <a:normAutofit/>
          </a:bodyPr>
          <a:lstStyle/>
          <a:p>
            <a:pPr marL="0" indent="0" algn="just">
              <a:buNone/>
            </a:pPr>
            <a:r>
              <a:rPr lang="tr-TR" sz="2400" b="1" dirty="0"/>
              <a:t>	 </a:t>
            </a:r>
            <a:r>
              <a:rPr lang="tr-TR" sz="2800" b="1" dirty="0">
                <a:solidFill>
                  <a:srgbClr val="C00000"/>
                </a:solidFill>
              </a:rPr>
              <a:t>Bütçelerden yardım </a:t>
            </a:r>
            <a:r>
              <a:rPr lang="tr-TR" sz="2800" b="1" dirty="0" smtClean="0">
                <a:solidFill>
                  <a:srgbClr val="C00000"/>
                </a:solidFill>
              </a:rPr>
              <a:t>yapılması</a:t>
            </a:r>
          </a:p>
          <a:p>
            <a:pPr marL="0" indent="0" algn="just">
              <a:buNone/>
            </a:pPr>
            <a:endParaRPr lang="tr-TR" sz="2800" b="1" dirty="0" smtClean="0">
              <a:solidFill>
                <a:srgbClr val="C00000"/>
              </a:solidFill>
            </a:endParaRPr>
          </a:p>
          <a:p>
            <a:pPr algn="just"/>
            <a:r>
              <a:rPr lang="tr-TR" sz="2400" dirty="0" smtClean="0"/>
              <a:t>Gerçek </a:t>
            </a:r>
            <a:r>
              <a:rPr lang="tr-TR" sz="2400" dirty="0"/>
              <a:t>veya tüzel kişilere </a:t>
            </a:r>
            <a:r>
              <a:rPr lang="tr-TR" sz="2400" dirty="0">
                <a:solidFill>
                  <a:srgbClr val="00B0F0"/>
                </a:solidFill>
              </a:rPr>
              <a:t>kanunda veya Cumhurbaşkanlığı kararnamesinde dayanağı olmadan</a:t>
            </a:r>
            <a:r>
              <a:rPr lang="tr-TR" sz="2400" dirty="0"/>
              <a:t> kamu kaynağı kullandırılamaz, yardımda bulunulamaz veya menfaat sağlanamaz</a:t>
            </a:r>
            <a:r>
              <a:rPr lang="tr-TR" sz="2400" dirty="0" smtClean="0"/>
              <a:t>.</a:t>
            </a:r>
          </a:p>
          <a:p>
            <a:pPr marL="0" indent="0" algn="just">
              <a:buNone/>
            </a:pPr>
            <a:endParaRPr lang="tr-TR" sz="2400" dirty="0" smtClean="0"/>
          </a:p>
          <a:p>
            <a:pPr algn="just"/>
            <a:r>
              <a:rPr lang="tr-TR" sz="2400" dirty="0" smtClean="0"/>
              <a:t>Ancak</a:t>
            </a:r>
            <a:r>
              <a:rPr lang="tr-TR" sz="2400" dirty="0"/>
              <a:t>, genel yönetim kapsamındaki kamu idarelerinin </a:t>
            </a:r>
            <a:r>
              <a:rPr lang="tr-TR" sz="2400" dirty="0">
                <a:solidFill>
                  <a:srgbClr val="00B0F0"/>
                </a:solidFill>
              </a:rPr>
              <a:t>bütçelerinde öngörülmüş olmak kaydıyla</a:t>
            </a:r>
            <a:r>
              <a:rPr lang="tr-TR" sz="2400" dirty="0"/>
              <a:t>; kamu yararı gözetilerek dernek, vakıf, birlik, kurum, kuruluş, sandık ve benzeri teşekküllere yardım yapılabilir. </a:t>
            </a:r>
            <a:endParaRPr lang="tr-TR" sz="2400" dirty="0" smtClean="0"/>
          </a:p>
          <a:p>
            <a:pPr algn="just"/>
            <a:endParaRPr lang="tr-TR" sz="2400" dirty="0" smtClean="0"/>
          </a:p>
        </p:txBody>
      </p:sp>
    </p:spTree>
    <p:extLst>
      <p:ext uri="{BB962C8B-B14F-4D97-AF65-F5344CB8AC3E}">
        <p14:creationId xmlns:p14="http://schemas.microsoft.com/office/powerpoint/2010/main" val="370426468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63817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895351"/>
            <a:ext cx="11096625" cy="5867399"/>
          </a:xfrm>
        </p:spPr>
        <p:txBody>
          <a:bodyPr>
            <a:normAutofit lnSpcReduction="10000"/>
          </a:bodyPr>
          <a:lstStyle/>
          <a:p>
            <a:pPr marL="0" indent="0" algn="just">
              <a:buNone/>
            </a:pPr>
            <a:r>
              <a:rPr lang="tr-TR" sz="2400" b="1" dirty="0"/>
              <a:t>	 </a:t>
            </a:r>
            <a:r>
              <a:rPr lang="tr-TR" sz="2800" b="1" dirty="0">
                <a:solidFill>
                  <a:srgbClr val="C00000"/>
                </a:solidFill>
              </a:rPr>
              <a:t>Bütçe politikası, gelir ve giderlerin izlenmesi</a:t>
            </a:r>
            <a:endParaRPr lang="tr-TR" sz="2800" b="1" dirty="0" smtClean="0">
              <a:solidFill>
                <a:srgbClr val="C00000"/>
              </a:solidFill>
            </a:endParaRPr>
          </a:p>
          <a:p>
            <a:pPr algn="just"/>
            <a:r>
              <a:rPr lang="tr-TR" sz="2400" dirty="0" smtClean="0"/>
              <a:t>Cumhurbaşkanı, merkezî </a:t>
            </a:r>
            <a:r>
              <a:rPr lang="tr-TR" sz="2400" dirty="0"/>
              <a:t>yönetim bütçe kanununun uygulamasına ilişkin </a:t>
            </a:r>
            <a:r>
              <a:rPr lang="tr-TR" sz="2400" dirty="0" smtClean="0"/>
              <a:t>olarak; </a:t>
            </a:r>
            <a:r>
              <a:rPr lang="tr-TR" sz="2400" dirty="0">
                <a:solidFill>
                  <a:srgbClr val="00B0F0"/>
                </a:solidFill>
              </a:rPr>
              <a:t>harcamalarda tasarrufu sağlamak, tutarlı, dengeli ve etkili bir bütçe politikası yürütmek </a:t>
            </a:r>
            <a:r>
              <a:rPr lang="tr-TR" sz="2400" dirty="0" smtClean="0">
                <a:solidFill>
                  <a:srgbClr val="00B0F0"/>
                </a:solidFill>
              </a:rPr>
              <a:t>için</a:t>
            </a:r>
          </a:p>
          <a:p>
            <a:pPr lvl="1" algn="just">
              <a:buFont typeface="Wingdings" panose="05000000000000000000" pitchFamily="2" charset="2"/>
              <a:buChar char="ü"/>
            </a:pPr>
            <a:r>
              <a:rPr lang="tr-TR" sz="2400" dirty="0" smtClean="0"/>
              <a:t>gelir </a:t>
            </a:r>
            <a:r>
              <a:rPr lang="tr-TR" sz="2400" dirty="0"/>
              <a:t>ve giderlere ilişkin kanun ve diğer mevzuatla belirlenmiş konularda uygulamaları düzenlemek üzere gerekli önlemleri almaya</a:t>
            </a:r>
            <a:r>
              <a:rPr lang="tr-TR" sz="2400" dirty="0" smtClean="0"/>
              <a:t>,</a:t>
            </a:r>
          </a:p>
          <a:p>
            <a:pPr lvl="1" algn="just">
              <a:buFont typeface="Wingdings" panose="05000000000000000000" pitchFamily="2" charset="2"/>
              <a:buChar char="ü"/>
            </a:pPr>
            <a:r>
              <a:rPr lang="tr-TR" sz="2400" dirty="0" smtClean="0"/>
              <a:t>standartları </a:t>
            </a:r>
            <a:r>
              <a:rPr lang="tr-TR" sz="2400" dirty="0"/>
              <a:t>belirlemeye</a:t>
            </a:r>
            <a:r>
              <a:rPr lang="tr-TR" sz="2400" dirty="0" smtClean="0"/>
              <a:t>,</a:t>
            </a:r>
          </a:p>
          <a:p>
            <a:pPr lvl="1" algn="just">
              <a:buFont typeface="Wingdings" panose="05000000000000000000" pitchFamily="2" charset="2"/>
              <a:buChar char="ü"/>
            </a:pPr>
            <a:r>
              <a:rPr lang="tr-TR" sz="2400" dirty="0" smtClean="0"/>
              <a:t>sınırlamalar </a:t>
            </a:r>
            <a:r>
              <a:rPr lang="tr-TR" sz="2400" dirty="0"/>
              <a:t>koymaya, </a:t>
            </a:r>
            <a:endParaRPr lang="tr-TR" sz="2400" dirty="0" smtClean="0"/>
          </a:p>
          <a:p>
            <a:pPr lvl="1" algn="just">
              <a:buFont typeface="Wingdings" panose="05000000000000000000" pitchFamily="2" charset="2"/>
              <a:buChar char="ü"/>
            </a:pPr>
            <a:r>
              <a:rPr lang="tr-TR" sz="2400" dirty="0" smtClean="0"/>
              <a:t>kamu </a:t>
            </a:r>
            <a:r>
              <a:rPr lang="tr-TR" sz="2400" dirty="0"/>
              <a:t>istihdam politikasının belirlenmesine ve uygulanmasına yön vermeye</a:t>
            </a:r>
            <a:r>
              <a:rPr lang="tr-TR" sz="2400" dirty="0" smtClean="0"/>
              <a:t>,</a:t>
            </a:r>
          </a:p>
          <a:p>
            <a:pPr lvl="1" algn="just">
              <a:buFont typeface="Wingdings" panose="05000000000000000000" pitchFamily="2" charset="2"/>
              <a:buChar char="ü"/>
            </a:pPr>
            <a:r>
              <a:rPr lang="tr-TR" sz="2400" dirty="0" smtClean="0"/>
              <a:t>bütçe </a:t>
            </a:r>
            <a:r>
              <a:rPr lang="tr-TR" sz="2400" dirty="0"/>
              <a:t>harcama ve gerçekleşmelerini izlemeye</a:t>
            </a:r>
            <a:r>
              <a:rPr lang="tr-TR" sz="2400" dirty="0" smtClean="0"/>
              <a:t>,</a:t>
            </a:r>
          </a:p>
          <a:p>
            <a:pPr lvl="1" algn="just">
              <a:buFont typeface="Wingdings" panose="05000000000000000000" pitchFamily="2" charset="2"/>
              <a:buChar char="ü"/>
            </a:pPr>
            <a:r>
              <a:rPr lang="tr-TR" sz="2400" dirty="0" smtClean="0"/>
              <a:t>ödeneklerin </a:t>
            </a:r>
            <a:r>
              <a:rPr lang="tr-TR" sz="2400" dirty="0"/>
              <a:t>dağıtım ve kullanımını belirli esaslara bağlamaya ve bu hususlarda kamu idareleri için uyulması zorunlu düzenlemeleri </a:t>
            </a:r>
            <a:r>
              <a:rPr lang="tr-TR" sz="2400" dirty="0" smtClean="0"/>
              <a:t>yapmaya</a:t>
            </a:r>
          </a:p>
          <a:p>
            <a:pPr marL="457200" lvl="1" indent="0" algn="just">
              <a:buNone/>
            </a:pPr>
            <a:r>
              <a:rPr lang="tr-TR" sz="2400" dirty="0" smtClean="0"/>
              <a:t> yetkilidir. </a:t>
            </a:r>
          </a:p>
        </p:txBody>
      </p:sp>
    </p:spTree>
    <p:extLst>
      <p:ext uri="{BB962C8B-B14F-4D97-AF65-F5344CB8AC3E}">
        <p14:creationId xmlns:p14="http://schemas.microsoft.com/office/powerpoint/2010/main" val="51545820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915025"/>
          </a:xfrm>
        </p:spPr>
        <p:txBody>
          <a:bodyPr>
            <a:normAutofit/>
          </a:bodyPr>
          <a:lstStyle/>
          <a:p>
            <a:pPr marL="0" indent="0" algn="just">
              <a:buNone/>
            </a:pPr>
            <a:r>
              <a:rPr lang="tr-TR" sz="2400" b="1" dirty="0"/>
              <a:t>	 </a:t>
            </a:r>
            <a:r>
              <a:rPr lang="tr-TR" sz="2800" b="1" dirty="0">
                <a:solidFill>
                  <a:srgbClr val="C00000"/>
                </a:solidFill>
              </a:rPr>
              <a:t>Bütçe politikası, gelir ve giderlerin </a:t>
            </a:r>
            <a:r>
              <a:rPr lang="tr-TR" sz="2800" b="1" dirty="0" smtClean="0">
                <a:solidFill>
                  <a:srgbClr val="C00000"/>
                </a:solidFill>
              </a:rPr>
              <a:t>izlenmesi</a:t>
            </a:r>
          </a:p>
          <a:p>
            <a:pPr marL="0" indent="0" algn="just">
              <a:buNone/>
            </a:pPr>
            <a:endParaRPr lang="tr-TR" sz="2800" b="1" dirty="0" smtClean="0">
              <a:solidFill>
                <a:srgbClr val="C00000"/>
              </a:solidFill>
            </a:endParaRPr>
          </a:p>
          <a:p>
            <a:pPr lvl="1" algn="just"/>
            <a:r>
              <a:rPr lang="tr-TR" sz="2400" dirty="0"/>
              <a:t>Genel yönetimin tüm gelir ve giderleri ile borç ve malî imkânlarının tespitinin ve takibinin yapılabilmesi amacıyla, genel yönetim kapsamındaki kamu idareleri ve merkezî yönetim bütçesinden yardım alan kurum, kuruluş, vakıf ve dernekler ile benzeri teşekküller; gelir ve gider tahminlerini, malî tablolarını, birbirleriyle olan borç ve alacak durumlarını, personel giderlerine ilişkin her türlü bilgi ve belgeleri, istenilmesi halinde Cumhurbaşkanlığına vermek zorundadırlar. </a:t>
            </a:r>
          </a:p>
          <a:p>
            <a:pPr algn="just"/>
            <a:endParaRPr lang="tr-TR" sz="2400" dirty="0" smtClean="0"/>
          </a:p>
        </p:txBody>
      </p:sp>
    </p:spTree>
    <p:extLst>
      <p:ext uri="{BB962C8B-B14F-4D97-AF65-F5344CB8AC3E}">
        <p14:creationId xmlns:p14="http://schemas.microsoft.com/office/powerpoint/2010/main" val="463439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fontScale="90000"/>
          </a:bodyPr>
          <a:lstStyle/>
          <a:p>
            <a:pPr algn="ctr"/>
            <a:r>
              <a:rPr lang="tr-TR" b="1" dirty="0">
                <a:solidFill>
                  <a:schemeClr val="accent2">
                    <a:lumMod val="50000"/>
                  </a:schemeClr>
                </a:solidFill>
              </a:rPr>
              <a:t>Genel </a:t>
            </a:r>
            <a:r>
              <a:rPr lang="tr-TR" b="1" dirty="0" smtClean="0">
                <a:solidFill>
                  <a:schemeClr val="accent2">
                    <a:lumMod val="50000"/>
                  </a:schemeClr>
                </a:solidFill>
              </a:rPr>
              <a:t>Hükümler/ Kamu Maliyesi</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228725"/>
            <a:ext cx="11096625" cy="4812638"/>
          </a:xfrm>
        </p:spPr>
        <p:txBody>
          <a:bodyPr>
            <a:normAutofit/>
          </a:bodyPr>
          <a:lstStyle/>
          <a:p>
            <a:pPr marL="0" indent="0" algn="just">
              <a:buNone/>
            </a:pPr>
            <a:r>
              <a:rPr lang="tr-TR" sz="2400" b="1" dirty="0"/>
              <a:t>	</a:t>
            </a:r>
            <a:r>
              <a:rPr lang="tr-TR" sz="2400" b="1" dirty="0" smtClean="0">
                <a:solidFill>
                  <a:srgbClr val="C00000"/>
                </a:solidFill>
              </a:rPr>
              <a:t>Kamu maliyesi</a:t>
            </a:r>
          </a:p>
          <a:p>
            <a:pPr marL="0" indent="0" algn="just">
              <a:buNone/>
            </a:pPr>
            <a:endParaRPr lang="tr-TR" sz="2400" dirty="0" smtClean="0"/>
          </a:p>
          <a:p>
            <a:pPr marL="0" indent="0" algn="just">
              <a:buNone/>
            </a:pPr>
            <a:r>
              <a:rPr lang="tr-TR" sz="2400" dirty="0" smtClean="0"/>
              <a:t>	Kamu maliyesi; </a:t>
            </a:r>
            <a:r>
              <a:rPr lang="tr-TR" sz="2400" dirty="0" smtClean="0">
                <a:solidFill>
                  <a:srgbClr val="00B0F0"/>
                </a:solidFill>
              </a:rPr>
              <a:t>gelirlerin toplanması, harcamaların yapılması, açıkların 	finansmanı,</a:t>
            </a:r>
            <a:r>
              <a:rPr lang="tr-TR" sz="2400" dirty="0" smtClean="0"/>
              <a:t> </a:t>
            </a:r>
            <a:r>
              <a:rPr lang="tr-TR" sz="2400" dirty="0" smtClean="0">
                <a:solidFill>
                  <a:srgbClr val="00B0F0"/>
                </a:solidFill>
              </a:rPr>
              <a:t>kamunun varlık ve borçları ile diğer yükümlülüklerinin </a:t>
            </a:r>
            <a:r>
              <a:rPr lang="tr-TR" sz="2400" dirty="0" smtClean="0"/>
              <a:t>	yönetimini kapsar.</a:t>
            </a:r>
          </a:p>
          <a:p>
            <a:pPr marL="0" indent="0" algn="just">
              <a:buNone/>
            </a:pPr>
            <a:endParaRPr lang="tr-TR" sz="2400" dirty="0" smtClean="0"/>
          </a:p>
          <a:p>
            <a:pPr marL="0" indent="0" algn="just">
              <a:buNone/>
            </a:pPr>
            <a:r>
              <a:rPr lang="tr-TR" sz="2400" dirty="0" smtClean="0"/>
              <a:t>	Kamu </a:t>
            </a:r>
            <a:r>
              <a:rPr lang="tr-TR" sz="2400" dirty="0"/>
              <a:t>maliyesi, merkezden ve yerinden yönetim esaslarına göre yürütülür. </a:t>
            </a:r>
            <a:r>
              <a:rPr lang="tr-TR" sz="2400" dirty="0" smtClean="0"/>
              <a:t>	</a:t>
            </a:r>
            <a:r>
              <a:rPr lang="tr-TR" sz="2400" dirty="0" smtClean="0">
                <a:solidFill>
                  <a:srgbClr val="00B0F0"/>
                </a:solidFill>
              </a:rPr>
              <a:t>Kamu </a:t>
            </a:r>
            <a:r>
              <a:rPr lang="tr-TR" sz="2400" dirty="0">
                <a:solidFill>
                  <a:srgbClr val="00B0F0"/>
                </a:solidFill>
              </a:rPr>
              <a:t>idarelerinin görevleri</a:t>
            </a:r>
            <a:r>
              <a:rPr lang="tr-TR" sz="2400" dirty="0">
                <a:solidFill>
                  <a:schemeClr val="tx1"/>
                </a:solidFill>
              </a:rPr>
              <a:t>, ilgili kanunlarında veya Cumhurbaşkanlığı </a:t>
            </a:r>
            <a:r>
              <a:rPr lang="tr-TR" sz="2400" dirty="0" smtClean="0">
                <a:solidFill>
                  <a:schemeClr val="tx1"/>
                </a:solidFill>
              </a:rPr>
              <a:t>	kararnamelerinde </a:t>
            </a:r>
            <a:r>
              <a:rPr lang="tr-TR" sz="2400" dirty="0">
                <a:solidFill>
                  <a:schemeClr val="tx1"/>
                </a:solidFill>
              </a:rPr>
              <a:t>açık olarak belirlenir ve </a:t>
            </a:r>
            <a:r>
              <a:rPr lang="tr-TR" sz="2400" dirty="0">
                <a:solidFill>
                  <a:srgbClr val="00B0F0"/>
                </a:solidFill>
              </a:rPr>
              <a:t>kaynakların dağıtımında </a:t>
            </a:r>
            <a:r>
              <a:rPr lang="tr-TR" sz="2400" dirty="0">
                <a:solidFill>
                  <a:schemeClr val="tx1"/>
                </a:solidFill>
              </a:rPr>
              <a:t>esas </a:t>
            </a:r>
            <a:r>
              <a:rPr lang="tr-TR" sz="2400" dirty="0" smtClean="0">
                <a:solidFill>
                  <a:schemeClr val="tx1"/>
                </a:solidFill>
              </a:rPr>
              <a:t>	alınır</a:t>
            </a:r>
            <a:endParaRPr lang="tr-TR" sz="2400" dirty="0">
              <a:solidFill>
                <a:schemeClr val="tx1"/>
              </a:solidFill>
            </a:endParaRPr>
          </a:p>
          <a:p>
            <a:endParaRPr lang="tr-TR" dirty="0"/>
          </a:p>
        </p:txBody>
      </p:sp>
    </p:spTree>
    <p:extLst>
      <p:ext uri="{BB962C8B-B14F-4D97-AF65-F5344CB8AC3E}">
        <p14:creationId xmlns:p14="http://schemas.microsoft.com/office/powerpoint/2010/main" val="39115691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r>
              <a:rPr lang="tr-TR" b="1" dirty="0" smtClean="0">
                <a:solidFill>
                  <a:schemeClr val="accent2">
                    <a:lumMod val="50000"/>
                  </a:schemeClr>
                </a:solidFill>
              </a:rPr>
              <a:t>Kamu İdare Bütçeleri / </a:t>
            </a:r>
            <a:r>
              <a:rPr lang="tr-TR" b="1" dirty="0">
                <a:solidFill>
                  <a:schemeClr val="accent2">
                    <a:lumMod val="50000"/>
                  </a:schemeClr>
                </a:solidFill>
              </a:rPr>
              <a:t>Bütçelerin Uygulama Esasları</a:t>
            </a: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4752975"/>
          </a:xfrm>
        </p:spPr>
        <p:txBody>
          <a:bodyPr>
            <a:normAutofit/>
          </a:bodyPr>
          <a:lstStyle/>
          <a:p>
            <a:pPr marL="0" indent="0" algn="just">
              <a:buNone/>
            </a:pPr>
            <a:r>
              <a:rPr lang="tr-TR" sz="2400" b="1" dirty="0"/>
              <a:t>	</a:t>
            </a:r>
            <a:endParaRPr lang="tr-TR" sz="2400" b="1" dirty="0" smtClean="0"/>
          </a:p>
          <a:p>
            <a:pPr marL="0" indent="0" algn="just">
              <a:buNone/>
            </a:pPr>
            <a:r>
              <a:rPr lang="tr-TR" sz="2400" b="1" dirty="0"/>
              <a:t>	</a:t>
            </a:r>
            <a:r>
              <a:rPr lang="tr-TR" sz="2400" b="1" dirty="0" smtClean="0"/>
              <a:t> </a:t>
            </a:r>
            <a:r>
              <a:rPr lang="tr-TR" sz="2800" b="1" dirty="0">
                <a:solidFill>
                  <a:srgbClr val="C00000"/>
                </a:solidFill>
              </a:rPr>
              <a:t>Bütçe politikası, gelir ve giderlerin </a:t>
            </a:r>
            <a:r>
              <a:rPr lang="tr-TR" sz="2800" b="1" dirty="0" smtClean="0">
                <a:solidFill>
                  <a:srgbClr val="C00000"/>
                </a:solidFill>
              </a:rPr>
              <a:t>izlenmesi</a:t>
            </a:r>
          </a:p>
          <a:p>
            <a:pPr marL="0" indent="0" algn="just">
              <a:buNone/>
            </a:pPr>
            <a:endParaRPr lang="tr-TR" sz="2800" b="1" dirty="0" smtClean="0">
              <a:solidFill>
                <a:srgbClr val="C00000"/>
              </a:solidFill>
            </a:endParaRPr>
          </a:p>
          <a:p>
            <a:pPr lvl="1" algn="just"/>
            <a:r>
              <a:rPr lang="tr-TR" sz="2400" dirty="0" smtClean="0"/>
              <a:t>Genel </a:t>
            </a:r>
            <a:r>
              <a:rPr lang="tr-TR" sz="2400" dirty="0"/>
              <a:t>yönetim kapsamındaki idareler </a:t>
            </a:r>
            <a:r>
              <a:rPr lang="tr-TR" sz="2400" dirty="0">
                <a:solidFill>
                  <a:srgbClr val="00B0F0"/>
                </a:solidFill>
              </a:rPr>
              <a:t>bütçelerinin ilk altı aylık uygulama sonuçları, ikinci altı aya ilişkin beklentiler </a:t>
            </a:r>
            <a:r>
              <a:rPr lang="tr-TR" sz="2400" dirty="0"/>
              <a:t>ve hedefler ile faaliyetlerini; Cumhurbaşkanlığı ise merkezî yönetim bütçe kanununun ilk altı aylık uygulama sonuçları, finansman durumu, ikinci altı aya ilişkin beklentiler ve hedefler ile faaliyetleri kapsayan malî durumu temmuz ayı içinde kamuoyuna açıklar.</a:t>
            </a:r>
            <a:r>
              <a:rPr lang="tr-TR" sz="2400" baseline="30000" dirty="0"/>
              <a:t> </a:t>
            </a:r>
            <a:endParaRPr lang="tr-TR" sz="2400" dirty="0"/>
          </a:p>
          <a:p>
            <a:pPr algn="just"/>
            <a:endParaRPr lang="tr-TR" sz="2400" dirty="0" smtClean="0"/>
          </a:p>
        </p:txBody>
      </p:sp>
    </p:spTree>
    <p:extLst>
      <p:ext uri="{BB962C8B-B14F-4D97-AF65-F5344CB8AC3E}">
        <p14:creationId xmlns:p14="http://schemas.microsoft.com/office/powerpoint/2010/main" val="265291285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915025"/>
          </a:xfrm>
        </p:spPr>
        <p:txBody>
          <a:bodyPr>
            <a:normAutofit/>
          </a:bodyPr>
          <a:lstStyle/>
          <a:p>
            <a:pPr marL="0" indent="0" algn="just">
              <a:buNone/>
            </a:pPr>
            <a:r>
              <a:rPr lang="tr-TR" sz="2400" b="1" dirty="0"/>
              <a:t>	 </a:t>
            </a:r>
            <a:r>
              <a:rPr lang="tr-TR" sz="2800" b="1" dirty="0">
                <a:solidFill>
                  <a:srgbClr val="C00000"/>
                </a:solidFill>
              </a:rPr>
              <a:t>Harcama yetkisi ve </a:t>
            </a:r>
            <a:r>
              <a:rPr lang="tr-TR" sz="2800" b="1" dirty="0" smtClean="0">
                <a:solidFill>
                  <a:srgbClr val="C00000"/>
                </a:solidFill>
              </a:rPr>
              <a:t>yetkilisi</a:t>
            </a:r>
          </a:p>
          <a:p>
            <a:pPr marL="0" indent="0" algn="just">
              <a:buNone/>
            </a:pPr>
            <a:endParaRPr lang="tr-TR" sz="2800" b="1" dirty="0" smtClean="0"/>
          </a:p>
          <a:p>
            <a:pPr algn="just"/>
            <a:r>
              <a:rPr lang="tr-TR" sz="2400" dirty="0"/>
              <a:t>Bütçeyle ödenek tahsis edilen her bir harcama biriminin </a:t>
            </a:r>
            <a:r>
              <a:rPr lang="tr-TR" sz="2400" dirty="0">
                <a:solidFill>
                  <a:srgbClr val="00B0F0"/>
                </a:solidFill>
              </a:rPr>
              <a:t>en üst yöneticisi </a:t>
            </a:r>
            <a:r>
              <a:rPr lang="tr-TR" sz="2400" dirty="0"/>
              <a:t>harcama yetkilisidir</a:t>
            </a:r>
            <a:r>
              <a:rPr lang="tr-TR" sz="2400" dirty="0" smtClean="0"/>
              <a:t>.</a:t>
            </a:r>
          </a:p>
          <a:p>
            <a:pPr marL="0" indent="0" algn="just">
              <a:buNone/>
            </a:pPr>
            <a:r>
              <a:rPr lang="tr-TR" sz="2400" dirty="0" smtClean="0"/>
              <a:t> </a:t>
            </a:r>
            <a:endParaRPr lang="tr-TR" sz="2400" dirty="0"/>
          </a:p>
          <a:p>
            <a:pPr algn="just"/>
            <a:r>
              <a:rPr lang="tr-TR" sz="2400" dirty="0"/>
              <a:t>Ancak, teşkilât yapısı ve personel durumu gibi nedenlerle </a:t>
            </a:r>
            <a:r>
              <a:rPr lang="tr-TR" sz="2400" dirty="0">
                <a:solidFill>
                  <a:srgbClr val="00B0F0"/>
                </a:solidFill>
              </a:rPr>
              <a:t>harcama yetkililerinin belirlenmesinde güçlük bulunan idareler ile bütçelerinde harcama birimleri sınıflandırılmayan idarelerde </a:t>
            </a:r>
            <a:r>
              <a:rPr lang="tr-TR" sz="2400" dirty="0"/>
              <a:t>harcama yetkisi, üst yönetici veya üst yöneticinin belirleyeceği kişiler tarafından; mahallî idarelerde İçişleri veya Çevre ve Şehircilik Bakanlığının, diğer idarelerde ise Hazine ve Maliye Bakanlığının uygun görüşü üzerine yürütülebilir.</a:t>
            </a:r>
          </a:p>
          <a:p>
            <a:pPr algn="just"/>
            <a:endParaRPr lang="tr-TR" sz="2400" dirty="0" smtClean="0"/>
          </a:p>
        </p:txBody>
      </p:sp>
    </p:spTree>
    <p:extLst>
      <p:ext uri="{BB962C8B-B14F-4D97-AF65-F5344CB8AC3E}">
        <p14:creationId xmlns:p14="http://schemas.microsoft.com/office/powerpoint/2010/main" val="12872329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6"/>
            <a:ext cx="11096625" cy="5505450"/>
          </a:xfrm>
        </p:spPr>
        <p:txBody>
          <a:bodyPr>
            <a:normAutofit/>
          </a:bodyPr>
          <a:lstStyle/>
          <a:p>
            <a:pPr marL="0" indent="0" algn="just">
              <a:buNone/>
            </a:pPr>
            <a:r>
              <a:rPr lang="tr-TR" sz="2400" b="1" dirty="0"/>
              <a:t>	</a:t>
            </a:r>
            <a:r>
              <a:rPr lang="tr-TR" sz="2400" b="1" dirty="0">
                <a:solidFill>
                  <a:srgbClr val="C00000"/>
                </a:solidFill>
              </a:rPr>
              <a:t> </a:t>
            </a:r>
            <a:r>
              <a:rPr lang="tr-TR" sz="2800" b="1" dirty="0">
                <a:solidFill>
                  <a:srgbClr val="C00000"/>
                </a:solidFill>
              </a:rPr>
              <a:t>Harcama yetkisi ve </a:t>
            </a:r>
            <a:r>
              <a:rPr lang="tr-TR" sz="2800" b="1" dirty="0" smtClean="0">
                <a:solidFill>
                  <a:srgbClr val="C00000"/>
                </a:solidFill>
              </a:rPr>
              <a:t>yetkilisi</a:t>
            </a:r>
          </a:p>
          <a:p>
            <a:pPr marL="0" indent="0" algn="just">
              <a:buNone/>
            </a:pPr>
            <a:endParaRPr lang="tr-TR" sz="2800" b="1" dirty="0" smtClean="0"/>
          </a:p>
          <a:p>
            <a:pPr algn="just"/>
            <a:r>
              <a:rPr lang="tr-TR" sz="2400" dirty="0"/>
              <a:t>Kanunların veya Cumhurbaşkanlığı kararnamelerinin verdiği yetkiye istinaden yönetim kurulu, icra komitesi, komisyon ve benzeri kurul veya komite kararıyla yapılan harcamalarda, harcama yetkisinden doğan sorumluluk </a:t>
            </a:r>
            <a:r>
              <a:rPr lang="tr-TR" sz="2400" dirty="0">
                <a:solidFill>
                  <a:srgbClr val="00B0F0"/>
                </a:solidFill>
              </a:rPr>
              <a:t>kurul, komite veya komisyona ait olur</a:t>
            </a:r>
            <a:r>
              <a:rPr lang="tr-TR" sz="2400" dirty="0" smtClean="0"/>
              <a:t>.</a:t>
            </a:r>
          </a:p>
          <a:p>
            <a:pPr algn="just"/>
            <a:endParaRPr lang="tr-TR" sz="2400" dirty="0"/>
          </a:p>
          <a:p>
            <a:pPr algn="just"/>
            <a:r>
              <a:rPr lang="tr-TR" sz="2400" dirty="0" smtClean="0">
                <a:solidFill>
                  <a:srgbClr val="00B0F0"/>
                </a:solidFill>
              </a:rPr>
              <a:t>Yükseköğretim </a:t>
            </a:r>
            <a:r>
              <a:rPr lang="tr-TR" sz="2400" dirty="0">
                <a:solidFill>
                  <a:srgbClr val="00B0F0"/>
                </a:solidFill>
              </a:rPr>
              <a:t>Kurulu ile üniversiteler ve yüksek teknoloji enstitülerinde, harcama yetkilileri ödenek gönderme belgesiyle belirlenir. </a:t>
            </a:r>
            <a:r>
              <a:rPr lang="tr-TR" sz="2400" dirty="0"/>
              <a:t>Bu idarelerde ödenek gönderme belgesi ile ödenek gönderilen birimler harcama birimi, kendisine ödenek gönderilen birimin en üst yöneticisi ise harcama yetkilisidir. </a:t>
            </a:r>
            <a:endParaRPr lang="tr-TR" sz="2400" dirty="0" smtClean="0"/>
          </a:p>
        </p:txBody>
      </p:sp>
    </p:spTree>
    <p:extLst>
      <p:ext uri="{BB962C8B-B14F-4D97-AF65-F5344CB8AC3E}">
        <p14:creationId xmlns:p14="http://schemas.microsoft.com/office/powerpoint/2010/main" val="317545922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solidFill>
                  <a:schemeClr val="accent1">
                    <a:lumMod val="50000"/>
                  </a:schemeClr>
                </a:solidFill>
              </a:rPr>
              <a:t/>
            </a:r>
            <a:br>
              <a:rPr lang="tr-TR" dirty="0">
                <a:solidFill>
                  <a:schemeClr val="accent1">
                    <a:lumMod val="50000"/>
                  </a:schemeClr>
                </a:solidFill>
              </a:rPr>
            </a:br>
            <a:endParaRPr lang="tr-TR" dirty="0">
              <a:solidFill>
                <a:schemeClr val="accent1">
                  <a:lumMod val="50000"/>
                </a:schemeClr>
              </a:solidFill>
            </a:endParaRPr>
          </a:p>
        </p:txBody>
      </p:sp>
      <p:sp>
        <p:nvSpPr>
          <p:cNvPr id="3" name="İçerik Yer Tutucusu 2"/>
          <p:cNvSpPr>
            <a:spLocks noGrp="1"/>
          </p:cNvSpPr>
          <p:nvPr>
            <p:ph idx="1"/>
          </p:nvPr>
        </p:nvSpPr>
        <p:spPr>
          <a:xfrm>
            <a:off x="457200" y="942976"/>
            <a:ext cx="11096625" cy="5753100"/>
          </a:xfrm>
        </p:spPr>
        <p:txBody>
          <a:bodyPr>
            <a:normAutofit/>
          </a:bodyPr>
          <a:lstStyle/>
          <a:p>
            <a:pPr marL="0" indent="0" algn="just">
              <a:buNone/>
            </a:pPr>
            <a:r>
              <a:rPr lang="tr-TR" sz="2400" b="1" dirty="0"/>
              <a:t>	 </a:t>
            </a:r>
            <a:r>
              <a:rPr lang="tr-TR" sz="2800" b="1" dirty="0">
                <a:solidFill>
                  <a:srgbClr val="C00000"/>
                </a:solidFill>
              </a:rPr>
              <a:t>Harcama yetkisi ve </a:t>
            </a:r>
            <a:r>
              <a:rPr lang="tr-TR" sz="2800" b="1" dirty="0" smtClean="0">
                <a:solidFill>
                  <a:srgbClr val="C00000"/>
                </a:solidFill>
              </a:rPr>
              <a:t>yetkilisi</a:t>
            </a:r>
          </a:p>
          <a:p>
            <a:pPr algn="just"/>
            <a:r>
              <a:rPr lang="tr-TR" sz="2400" dirty="0" smtClean="0"/>
              <a:t>Bütçe </a:t>
            </a:r>
            <a:r>
              <a:rPr lang="tr-TR" sz="2400" dirty="0"/>
              <a:t>ödeneklerinin ilgili birimlere dağılımının planlanması ve kullanılmasına ilişkin </a:t>
            </a:r>
            <a:r>
              <a:rPr lang="tr-TR" sz="2400" dirty="0" err="1"/>
              <a:t>usûl</a:t>
            </a:r>
            <a:r>
              <a:rPr lang="tr-TR" sz="2400" dirty="0"/>
              <a:t> ve esaslar Cumhurbaşkanlığı, ödenek gönderme belgesine bağlanmasına ilişkin usul ve esaslar ise Hazine ve Maliye Bakanlığı tarafından belirlenir. </a:t>
            </a:r>
          </a:p>
          <a:p>
            <a:pPr algn="just"/>
            <a:r>
              <a:rPr lang="tr-TR" sz="2400" dirty="0" smtClean="0"/>
              <a:t>Genel </a:t>
            </a:r>
            <a:r>
              <a:rPr lang="tr-TR" sz="2400" dirty="0"/>
              <a:t>yönetim kapsamındaki kamu idarelerinde; idareler, merkez ve merkez dışı birimler ve görev unvanları itibarıyla harcama yetkililerinin belirlenmesine, harcama yetkisinin bir üst yönetim kademesinde birleştirilmesine ve devredilmesine ilişkin </a:t>
            </a:r>
            <a:r>
              <a:rPr lang="tr-TR" sz="2400" dirty="0" err="1"/>
              <a:t>usûl</a:t>
            </a:r>
            <a:r>
              <a:rPr lang="tr-TR" sz="2400" dirty="0"/>
              <a:t> ve esaslar Hazine ve Maliye Bakanlığınca belirlenir. Harcama yetkisinin devredilmesi, yetkiyi devredenin idarî sorumluluğunu ortadan kaldırmaz. </a:t>
            </a:r>
          </a:p>
          <a:p>
            <a:pPr algn="just"/>
            <a:r>
              <a:rPr lang="tr-TR" sz="2400" dirty="0"/>
              <a:t>Harcama yetkilileri bütçede öngörülen ödenekleri kadar, ödenek gönderme belgesiyle kendisine ödenek verilen harcama yetkilileri ise tahsis edilen ödenek tutarında harcama yapabilir.</a:t>
            </a:r>
            <a:endParaRPr lang="tr-TR" sz="2400" dirty="0" smtClean="0"/>
          </a:p>
        </p:txBody>
      </p:sp>
    </p:spTree>
    <p:extLst>
      <p:ext uri="{BB962C8B-B14F-4D97-AF65-F5344CB8AC3E}">
        <p14:creationId xmlns:p14="http://schemas.microsoft.com/office/powerpoint/2010/main" val="408041528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915025"/>
          </a:xfrm>
        </p:spPr>
        <p:txBody>
          <a:bodyPr>
            <a:normAutofit/>
          </a:bodyPr>
          <a:lstStyle/>
          <a:p>
            <a:pPr marL="0" indent="0" algn="just">
              <a:buNone/>
            </a:pPr>
            <a:r>
              <a:rPr lang="tr-TR" sz="2400" b="1" dirty="0"/>
              <a:t>	 </a:t>
            </a:r>
            <a:r>
              <a:rPr lang="tr-TR" sz="2800" b="1" dirty="0">
                <a:solidFill>
                  <a:srgbClr val="C00000"/>
                </a:solidFill>
              </a:rPr>
              <a:t>Harcama talimatı ve </a:t>
            </a:r>
            <a:r>
              <a:rPr lang="tr-TR" sz="2800" b="1" dirty="0" smtClean="0">
                <a:solidFill>
                  <a:srgbClr val="C00000"/>
                </a:solidFill>
              </a:rPr>
              <a:t>sorumluluk</a:t>
            </a:r>
          </a:p>
          <a:p>
            <a:pPr marL="0" indent="0" algn="just">
              <a:buNone/>
            </a:pPr>
            <a:endParaRPr lang="tr-TR" sz="2800" b="1" dirty="0" smtClean="0"/>
          </a:p>
          <a:p>
            <a:pPr algn="just"/>
            <a:r>
              <a:rPr lang="tr-TR" sz="2400" dirty="0"/>
              <a:t>Bütçelerden harcama yapılabilmesi, </a:t>
            </a:r>
            <a:r>
              <a:rPr lang="tr-TR" sz="2400" dirty="0">
                <a:solidFill>
                  <a:srgbClr val="00B0F0"/>
                </a:solidFill>
              </a:rPr>
              <a:t>harcama yetkilisinin harcama talimatı vermesiyle mümkündür</a:t>
            </a:r>
            <a:r>
              <a:rPr lang="tr-TR" sz="2400" dirty="0"/>
              <a:t>. Harcama talimatlarında hizmet gerekçesi, yapılacak işin konusu ve tutarı, süresi, kullanılabilir ödeneği, gerçekleştirme usulü ile gerçekleştirmeyle görevli olanlara ilişkin bilgiler yer alır</a:t>
            </a:r>
            <a:r>
              <a:rPr lang="tr-TR" sz="2400" dirty="0" smtClean="0"/>
              <a:t>.</a:t>
            </a:r>
          </a:p>
          <a:p>
            <a:pPr marL="0" indent="0" algn="just">
              <a:buNone/>
            </a:pPr>
            <a:r>
              <a:rPr lang="tr-TR" sz="2400" dirty="0" smtClean="0"/>
              <a:t> </a:t>
            </a:r>
            <a:endParaRPr lang="tr-TR" sz="2400" dirty="0"/>
          </a:p>
          <a:p>
            <a:pPr algn="just"/>
            <a:r>
              <a:rPr lang="tr-TR" sz="2400" dirty="0"/>
              <a:t>Harcama yetkilileri, </a:t>
            </a:r>
            <a:r>
              <a:rPr lang="tr-TR" sz="2400" dirty="0">
                <a:solidFill>
                  <a:srgbClr val="00B0F0"/>
                </a:solidFill>
              </a:rPr>
              <a:t>harcama talimatlarının bütçe ilke ve esaslarına, kanun ve diğer mevzuata uygun olmasından, ödeneklerin etkili, ekonomik ve verimli kullanılmasından </a:t>
            </a:r>
            <a:r>
              <a:rPr lang="tr-TR" sz="2400" dirty="0"/>
              <a:t>ve bu Kanun çerçevesinde yapmaları gereken diğer işlemlerden sorumludur</a:t>
            </a:r>
            <a:endParaRPr lang="tr-TR" sz="2400" dirty="0" smtClean="0"/>
          </a:p>
        </p:txBody>
      </p:sp>
    </p:spTree>
    <p:extLst>
      <p:ext uri="{BB962C8B-B14F-4D97-AF65-F5344CB8AC3E}">
        <p14:creationId xmlns:p14="http://schemas.microsoft.com/office/powerpoint/2010/main" val="373600911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6"/>
            <a:ext cx="11096625" cy="5467350"/>
          </a:xfrm>
        </p:spPr>
        <p:txBody>
          <a:bodyPr>
            <a:normAutofit/>
          </a:bodyPr>
          <a:lstStyle/>
          <a:p>
            <a:pPr marL="0" indent="0" algn="just">
              <a:buNone/>
            </a:pPr>
            <a:r>
              <a:rPr lang="tr-TR" sz="2400" b="1" dirty="0"/>
              <a:t>	 </a:t>
            </a:r>
            <a:r>
              <a:rPr lang="tr-TR" sz="2800" b="1" dirty="0">
                <a:solidFill>
                  <a:srgbClr val="C00000"/>
                </a:solidFill>
              </a:rPr>
              <a:t>Giderin gerçekleştirilmesi</a:t>
            </a:r>
            <a:endParaRPr lang="tr-TR" sz="2800" b="1" dirty="0" smtClean="0">
              <a:solidFill>
                <a:srgbClr val="C00000"/>
              </a:solidFill>
            </a:endParaRPr>
          </a:p>
          <a:p>
            <a:pPr algn="just"/>
            <a:r>
              <a:rPr lang="tr-TR" sz="2400" dirty="0"/>
              <a:t>Bütçelerden bir giderin yapılabilmesi için </a:t>
            </a:r>
            <a:r>
              <a:rPr lang="tr-TR" sz="2400" dirty="0">
                <a:solidFill>
                  <a:srgbClr val="00B0F0"/>
                </a:solidFill>
              </a:rPr>
              <a:t>iş, mal veya hizmetin belirlenmiş usul ve esaslara uygun olarak </a:t>
            </a:r>
            <a:r>
              <a:rPr lang="tr-TR" sz="2400" dirty="0"/>
              <a:t>alındığının veya gerçekleştirildiğinin, görevlendirilmiş kişi veya komisyonlarca onaylanması ve gerçekleştirme belgelerinin düzenlenmiş olması gerekir. </a:t>
            </a:r>
            <a:endParaRPr lang="tr-TR" sz="2400" dirty="0" smtClean="0"/>
          </a:p>
          <a:p>
            <a:pPr algn="just"/>
            <a:r>
              <a:rPr lang="tr-TR" sz="2400" dirty="0" smtClean="0"/>
              <a:t>Giderlerin </a:t>
            </a:r>
            <a:r>
              <a:rPr lang="tr-TR" sz="2400" dirty="0"/>
              <a:t>gerçekleştirilmesi; harcama yetkililerince belirlenen görevli tarafından düzenlenen </a:t>
            </a:r>
            <a:r>
              <a:rPr lang="tr-TR" sz="2400" dirty="0">
                <a:solidFill>
                  <a:srgbClr val="00B0F0"/>
                </a:solidFill>
              </a:rPr>
              <a:t>ödeme emri belgesinin harcama yetkilisince imzalanması ve tutarın hak sahibine ödenmesiyle tamamlanır. </a:t>
            </a:r>
            <a:endParaRPr lang="tr-TR" sz="2400" dirty="0" smtClean="0">
              <a:solidFill>
                <a:srgbClr val="00B0F0"/>
              </a:solidFill>
            </a:endParaRPr>
          </a:p>
          <a:p>
            <a:pPr marL="0" indent="0" algn="just">
              <a:buNone/>
            </a:pPr>
            <a:endParaRPr lang="tr-TR" sz="2400" dirty="0"/>
          </a:p>
          <a:p>
            <a:pPr algn="just"/>
            <a:r>
              <a:rPr lang="tr-TR" sz="2400" dirty="0">
                <a:solidFill>
                  <a:srgbClr val="00B0F0"/>
                </a:solidFill>
              </a:rPr>
              <a:t>Gerçekleştirme görevlileri</a:t>
            </a:r>
            <a:r>
              <a:rPr lang="tr-TR" sz="2400" dirty="0"/>
              <a:t>, harcama talimatı üzerine; işin yaptırılması, mal veya hizmetin alınması, teslim almaya ilişkin işlemlerin yapılması, belgelendirilmesi ve ödeme için gerekli belgelerin hazırlanması görevlerini yürütürler. </a:t>
            </a:r>
          </a:p>
          <a:p>
            <a:pPr algn="just"/>
            <a:endParaRPr lang="tr-TR" sz="2400" dirty="0" smtClean="0"/>
          </a:p>
        </p:txBody>
      </p:sp>
    </p:spTree>
    <p:extLst>
      <p:ext uri="{BB962C8B-B14F-4D97-AF65-F5344CB8AC3E}">
        <p14:creationId xmlns:p14="http://schemas.microsoft.com/office/powerpoint/2010/main" val="166320274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6"/>
            <a:ext cx="11096625" cy="5467350"/>
          </a:xfrm>
        </p:spPr>
        <p:txBody>
          <a:bodyPr>
            <a:normAutofit/>
          </a:bodyPr>
          <a:lstStyle/>
          <a:p>
            <a:pPr marL="0" indent="0" algn="just">
              <a:buNone/>
            </a:pPr>
            <a:r>
              <a:rPr lang="tr-TR" sz="2400" b="1" dirty="0"/>
              <a:t>	 </a:t>
            </a:r>
            <a:endParaRPr lang="tr-TR" sz="2400" b="1" dirty="0" smtClean="0"/>
          </a:p>
          <a:p>
            <a:pPr marL="0" indent="0" algn="just">
              <a:buNone/>
            </a:pPr>
            <a:r>
              <a:rPr lang="tr-TR" sz="2400" b="1" dirty="0"/>
              <a:t>	</a:t>
            </a:r>
            <a:r>
              <a:rPr lang="tr-TR" sz="2800" b="1" dirty="0" smtClean="0">
                <a:solidFill>
                  <a:srgbClr val="C00000"/>
                </a:solidFill>
              </a:rPr>
              <a:t>Giderin gerçekleştirilmesi</a:t>
            </a:r>
          </a:p>
          <a:p>
            <a:pPr marL="0" indent="0" algn="just">
              <a:buNone/>
            </a:pPr>
            <a:endParaRPr lang="tr-TR" sz="2800" b="1" dirty="0" smtClean="0">
              <a:solidFill>
                <a:srgbClr val="C00000"/>
              </a:solidFill>
            </a:endParaRPr>
          </a:p>
          <a:p>
            <a:pPr algn="just"/>
            <a:r>
              <a:rPr lang="tr-TR" sz="2400" dirty="0" smtClean="0"/>
              <a:t>Elektronik </a:t>
            </a:r>
            <a:r>
              <a:rPr lang="tr-TR" sz="2400" dirty="0"/>
              <a:t>ortamda oluşturulan ortak bir veri tabanından yararlanmak suretiyle yapılacak harcamalarda, </a:t>
            </a:r>
            <a:r>
              <a:rPr lang="tr-TR" sz="2400" dirty="0">
                <a:solidFill>
                  <a:srgbClr val="00B0F0"/>
                </a:solidFill>
              </a:rPr>
              <a:t>veri giriş işlemleri </a:t>
            </a:r>
            <a:r>
              <a:rPr lang="tr-TR" sz="2400" dirty="0"/>
              <a:t>gerçekleştirme görevi sayılır. Bu fıkranın uygulanmasına ilişkin esas ve </a:t>
            </a:r>
            <a:r>
              <a:rPr lang="tr-TR" sz="2400" dirty="0" err="1"/>
              <a:t>usûller</a:t>
            </a:r>
            <a:r>
              <a:rPr lang="tr-TR" sz="2400" dirty="0"/>
              <a:t> Hazine ve Maliye Bakanlığınca belirlenir</a:t>
            </a:r>
            <a:r>
              <a:rPr lang="tr-TR" sz="2400" dirty="0" smtClean="0"/>
              <a:t>.</a:t>
            </a:r>
          </a:p>
          <a:p>
            <a:pPr algn="just"/>
            <a:endParaRPr lang="tr-TR" sz="2400" dirty="0"/>
          </a:p>
          <a:p>
            <a:pPr algn="just"/>
            <a:r>
              <a:rPr lang="tr-TR" sz="2400" dirty="0"/>
              <a:t>Gerçekleştirme görevlileri, bu Kanun çerçevesinde yapmaları gereken iş ve </a:t>
            </a:r>
            <a:r>
              <a:rPr lang="tr-TR" sz="2400" dirty="0" smtClean="0"/>
              <a:t>işlemlerden sorumludurlar</a:t>
            </a:r>
            <a:r>
              <a:rPr lang="tr-TR" sz="2400" dirty="0"/>
              <a:t>.</a:t>
            </a:r>
          </a:p>
          <a:p>
            <a:pPr algn="just"/>
            <a:endParaRPr lang="tr-TR" sz="2400" dirty="0" smtClean="0"/>
          </a:p>
        </p:txBody>
      </p:sp>
    </p:spTree>
    <p:extLst>
      <p:ext uri="{BB962C8B-B14F-4D97-AF65-F5344CB8AC3E}">
        <p14:creationId xmlns:p14="http://schemas.microsoft.com/office/powerpoint/2010/main" val="165395079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915025"/>
          </a:xfrm>
        </p:spPr>
        <p:txBody>
          <a:bodyPr>
            <a:normAutofit/>
          </a:bodyPr>
          <a:lstStyle/>
          <a:p>
            <a:pPr marL="0" indent="0" algn="just">
              <a:buNone/>
            </a:pPr>
            <a:r>
              <a:rPr lang="tr-TR" sz="2400" b="1" dirty="0"/>
              <a:t>	 </a:t>
            </a:r>
            <a:r>
              <a:rPr lang="tr-TR" sz="2800" b="1" dirty="0">
                <a:solidFill>
                  <a:srgbClr val="C00000"/>
                </a:solidFill>
              </a:rPr>
              <a:t>Giderin gerçekleştirilmesi</a:t>
            </a:r>
            <a:endParaRPr lang="tr-TR" sz="2800" b="1" dirty="0" smtClean="0">
              <a:solidFill>
                <a:srgbClr val="C00000"/>
              </a:solidFill>
            </a:endParaRPr>
          </a:p>
          <a:p>
            <a:pPr algn="just"/>
            <a:endParaRPr lang="tr-TR" sz="2400" dirty="0" smtClean="0"/>
          </a:p>
          <a:p>
            <a:pPr algn="just"/>
            <a:r>
              <a:rPr lang="tr-TR" sz="2400" dirty="0" smtClean="0"/>
              <a:t>Kamu </a:t>
            </a:r>
            <a:r>
              <a:rPr lang="tr-TR" sz="2400" dirty="0"/>
              <a:t>borç yönetimine ilişkin olanlar da dahil </a:t>
            </a:r>
            <a:r>
              <a:rPr lang="tr-TR" sz="2400" dirty="0">
                <a:solidFill>
                  <a:srgbClr val="00B0F0"/>
                </a:solidFill>
              </a:rPr>
              <a:t>giderin çeşidine göre aranacak gerçekleştirme belgelerinin</a:t>
            </a:r>
            <a:r>
              <a:rPr lang="tr-TR" sz="2400" dirty="0"/>
              <a:t> şekil ve türleri merkezî yönetim kapsamındaki kamu idareleri için Hazine ve Maliye Bakanlığınca, mahallî idareler için İçişleri veya Çevre ve Şehircilik Bakanlığınca, sosyal güvenlik kurumları için de bağlı veya ilgili oldukları bakanlıklar tarafından, Hazine ve Maliye Bakanlığının uygun görüşü alınmak suretiyle çıkarılacak yönetmeliklerle belirlenir.</a:t>
            </a:r>
          </a:p>
          <a:p>
            <a:pPr algn="just"/>
            <a:endParaRPr lang="tr-TR" sz="2400" dirty="0" smtClean="0"/>
          </a:p>
        </p:txBody>
      </p:sp>
    </p:spTree>
    <p:extLst>
      <p:ext uri="{BB962C8B-B14F-4D97-AF65-F5344CB8AC3E}">
        <p14:creationId xmlns:p14="http://schemas.microsoft.com/office/powerpoint/2010/main" val="228902871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6"/>
            <a:ext cx="11096625" cy="5600699"/>
          </a:xfrm>
        </p:spPr>
        <p:txBody>
          <a:bodyPr>
            <a:normAutofit/>
          </a:bodyPr>
          <a:lstStyle/>
          <a:p>
            <a:pPr marL="0" indent="0" algn="just">
              <a:buNone/>
            </a:pPr>
            <a:r>
              <a:rPr lang="tr-TR" sz="2400" b="1" dirty="0"/>
              <a:t>	 </a:t>
            </a:r>
            <a:r>
              <a:rPr lang="tr-TR" sz="2800" b="1" dirty="0" smtClean="0">
                <a:solidFill>
                  <a:srgbClr val="C00000"/>
                </a:solidFill>
              </a:rPr>
              <a:t>Ödenemeyen </a:t>
            </a:r>
            <a:r>
              <a:rPr lang="tr-TR" sz="2800" b="1" dirty="0">
                <a:solidFill>
                  <a:srgbClr val="C00000"/>
                </a:solidFill>
              </a:rPr>
              <a:t>giderler ve </a:t>
            </a:r>
            <a:r>
              <a:rPr lang="tr-TR" sz="2800" b="1" dirty="0" err="1">
                <a:solidFill>
                  <a:srgbClr val="C00000"/>
                </a:solidFill>
              </a:rPr>
              <a:t>bütçeleştirilmiş</a:t>
            </a:r>
            <a:r>
              <a:rPr lang="tr-TR" sz="2800" b="1" dirty="0">
                <a:solidFill>
                  <a:srgbClr val="C00000"/>
                </a:solidFill>
              </a:rPr>
              <a:t> </a:t>
            </a:r>
            <a:r>
              <a:rPr lang="tr-TR" sz="2800" b="1" dirty="0" smtClean="0">
                <a:solidFill>
                  <a:srgbClr val="C00000"/>
                </a:solidFill>
              </a:rPr>
              <a:t>borçlar</a:t>
            </a:r>
          </a:p>
          <a:p>
            <a:pPr algn="just"/>
            <a:r>
              <a:rPr lang="tr-TR" sz="2600" dirty="0" smtClean="0"/>
              <a:t>Ödeme </a:t>
            </a:r>
            <a:r>
              <a:rPr lang="tr-TR" sz="2600" dirty="0"/>
              <a:t>emri belgesine bağlandığı halde ödenemeyen tutarlar, bütçeye gider yazılarak emanet hesaplarına alınır ve buradan ödenir. Ancak, </a:t>
            </a:r>
            <a:r>
              <a:rPr lang="tr-TR" sz="2600" dirty="0">
                <a:solidFill>
                  <a:srgbClr val="00B0F0"/>
                </a:solidFill>
              </a:rPr>
              <a:t>malın alındığı veya hizmetin yapıldığı malî yılı izleyen beşinci yılın sonuna kadar </a:t>
            </a:r>
            <a:r>
              <a:rPr lang="tr-TR" sz="2600" dirty="0"/>
              <a:t>talep edilmeyen emanet hesaplarındaki tutarlar bütçeye gelir kaydedilir. Gelir kaydedilen tutarlar, mahkeme kararı üzerine ödenir</a:t>
            </a:r>
            <a:r>
              <a:rPr lang="tr-TR" sz="2600" dirty="0" smtClean="0"/>
              <a:t>.</a:t>
            </a:r>
          </a:p>
          <a:p>
            <a:pPr algn="just"/>
            <a:r>
              <a:rPr lang="tr-TR" sz="2800" dirty="0"/>
              <a:t>İlgili olduğu malî yılın sonundan başlayarak </a:t>
            </a:r>
            <a:r>
              <a:rPr lang="tr-TR" sz="2800" dirty="0">
                <a:solidFill>
                  <a:srgbClr val="00B0F0"/>
                </a:solidFill>
              </a:rPr>
              <a:t>beş yıl içinde alacaklıları tarafından geçerli bir mazerete dayanmaksızın, yazılı talep edilmediğinden veya belgeleri verilmediğinden</a:t>
            </a:r>
            <a:r>
              <a:rPr lang="tr-TR" sz="2800" dirty="0"/>
              <a:t> dolayı ödenemeyen borçlar zamanaşımına uğrayarak kamu idareleri lehine düşer.</a:t>
            </a:r>
            <a:endParaRPr lang="tr-TR" sz="2600" dirty="0"/>
          </a:p>
        </p:txBody>
      </p:sp>
    </p:spTree>
    <p:extLst>
      <p:ext uri="{BB962C8B-B14F-4D97-AF65-F5344CB8AC3E}">
        <p14:creationId xmlns:p14="http://schemas.microsoft.com/office/powerpoint/2010/main" val="82412131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6"/>
            <a:ext cx="11096625" cy="5791200"/>
          </a:xfrm>
        </p:spPr>
        <p:txBody>
          <a:bodyPr>
            <a:normAutofit/>
          </a:bodyPr>
          <a:lstStyle/>
          <a:p>
            <a:pPr marL="0" indent="0" algn="just">
              <a:buNone/>
            </a:pPr>
            <a:r>
              <a:rPr lang="tr-TR" sz="2400" b="1" dirty="0"/>
              <a:t>	 </a:t>
            </a:r>
            <a:r>
              <a:rPr lang="tr-TR" sz="2600" b="1" dirty="0">
                <a:solidFill>
                  <a:srgbClr val="C00000"/>
                </a:solidFill>
              </a:rPr>
              <a:t>Ödenemeyen giderler ve </a:t>
            </a:r>
            <a:r>
              <a:rPr lang="tr-TR" sz="2600" b="1" dirty="0" err="1">
                <a:solidFill>
                  <a:srgbClr val="C00000"/>
                </a:solidFill>
              </a:rPr>
              <a:t>bütçeleştirilmiş</a:t>
            </a:r>
            <a:r>
              <a:rPr lang="tr-TR" sz="2600" b="1" dirty="0">
                <a:solidFill>
                  <a:srgbClr val="C00000"/>
                </a:solidFill>
              </a:rPr>
              <a:t> borçlar</a:t>
            </a:r>
            <a:endParaRPr lang="tr-TR" sz="2600" b="1" dirty="0" smtClean="0">
              <a:solidFill>
                <a:srgbClr val="C00000"/>
              </a:solidFill>
            </a:endParaRPr>
          </a:p>
          <a:p>
            <a:pPr algn="just"/>
            <a:r>
              <a:rPr lang="tr-TR" sz="2600" dirty="0" smtClean="0"/>
              <a:t>Kamu </a:t>
            </a:r>
            <a:r>
              <a:rPr lang="tr-TR" sz="2600" dirty="0"/>
              <a:t>idarelerinin nakit mevcudunun tüm ödemeleri karşılayamaması halinde giderler, </a:t>
            </a:r>
            <a:r>
              <a:rPr lang="tr-TR" sz="2600" dirty="0">
                <a:solidFill>
                  <a:srgbClr val="00B0F0"/>
                </a:solidFill>
              </a:rPr>
              <a:t>muhasebe kayıtlarına alınma sırasına göre </a:t>
            </a:r>
            <a:r>
              <a:rPr lang="tr-TR" sz="2600" dirty="0"/>
              <a:t>ödenir. Ancak, sırasıyla kanunları </a:t>
            </a:r>
            <a:r>
              <a:rPr lang="tr-TR" sz="2600" dirty="0" smtClean="0"/>
              <a:t>gereğince;</a:t>
            </a:r>
          </a:p>
          <a:p>
            <a:pPr lvl="1" algn="just">
              <a:buFont typeface="Wingdings" panose="05000000000000000000" pitchFamily="2" charset="2"/>
              <a:buChar char="ü"/>
            </a:pPr>
            <a:r>
              <a:rPr lang="tr-TR" sz="2600" dirty="0" smtClean="0"/>
              <a:t>diğer </a:t>
            </a:r>
            <a:r>
              <a:rPr lang="tr-TR" sz="2600" dirty="0"/>
              <a:t>kamu idarelerine ödenmesi gereken vergi, resim, harç, prim, fon kesintisi, pay ve benzeri tutarlara</a:t>
            </a:r>
            <a:r>
              <a:rPr lang="tr-TR" sz="2600" dirty="0" smtClean="0"/>
              <a:t>,</a:t>
            </a:r>
          </a:p>
          <a:p>
            <a:pPr lvl="1" algn="just">
              <a:buFont typeface="Wingdings" panose="05000000000000000000" pitchFamily="2" charset="2"/>
              <a:buChar char="ü"/>
            </a:pPr>
            <a:r>
              <a:rPr lang="tr-TR" sz="2600" dirty="0" smtClean="0"/>
              <a:t>tarifeye </a:t>
            </a:r>
            <a:r>
              <a:rPr lang="tr-TR" sz="2600" dirty="0"/>
              <a:t>bağlı ödemelere</a:t>
            </a:r>
            <a:r>
              <a:rPr lang="tr-TR" sz="2600" dirty="0" smtClean="0"/>
              <a:t>,</a:t>
            </a:r>
          </a:p>
          <a:p>
            <a:pPr lvl="1" algn="just">
              <a:buFont typeface="Wingdings" panose="05000000000000000000" pitchFamily="2" charset="2"/>
              <a:buChar char="ü"/>
            </a:pPr>
            <a:r>
              <a:rPr lang="tr-TR" sz="2600" dirty="0" smtClean="0"/>
              <a:t>ilama </a:t>
            </a:r>
            <a:r>
              <a:rPr lang="tr-TR" sz="2600" dirty="0"/>
              <a:t>bağlı borçlara</a:t>
            </a:r>
            <a:r>
              <a:rPr lang="tr-TR" sz="2600" dirty="0" smtClean="0"/>
              <a:t>,</a:t>
            </a:r>
          </a:p>
          <a:p>
            <a:pPr lvl="1" algn="just">
              <a:buFont typeface="Wingdings" panose="05000000000000000000" pitchFamily="2" charset="2"/>
              <a:buChar char="ü"/>
            </a:pPr>
            <a:r>
              <a:rPr lang="tr-TR" sz="2600" dirty="0" smtClean="0"/>
              <a:t>ödenmemesi </a:t>
            </a:r>
            <a:r>
              <a:rPr lang="tr-TR" sz="2600" dirty="0"/>
              <a:t>halinde gecikme cezası veya faiz gibi ek yük getirecek </a:t>
            </a:r>
            <a:r>
              <a:rPr lang="tr-TR" sz="2600" dirty="0" smtClean="0"/>
              <a:t>borçlara</a:t>
            </a:r>
          </a:p>
          <a:p>
            <a:pPr lvl="1" algn="just">
              <a:buFont typeface="Wingdings" panose="05000000000000000000" pitchFamily="2" charset="2"/>
              <a:buChar char="ü"/>
            </a:pPr>
            <a:r>
              <a:rPr lang="tr-TR" sz="2600" dirty="0" smtClean="0"/>
              <a:t>ödenmesi </a:t>
            </a:r>
            <a:r>
              <a:rPr lang="tr-TR" sz="2600" dirty="0"/>
              <a:t>talep edilen emanet hesaplarındaki tutarlara </a:t>
            </a:r>
            <a:endParaRPr lang="tr-TR" sz="2600" dirty="0" smtClean="0"/>
          </a:p>
          <a:p>
            <a:pPr marL="0" indent="0" algn="just">
              <a:buNone/>
            </a:pPr>
            <a:r>
              <a:rPr lang="tr-TR" sz="2600" dirty="0" smtClean="0"/>
              <a:t>	öncelik </a:t>
            </a:r>
            <a:r>
              <a:rPr lang="tr-TR" sz="2600" dirty="0"/>
              <a:t>verilir.</a:t>
            </a:r>
            <a:endParaRPr lang="tr-TR" sz="2600" dirty="0" smtClean="0"/>
          </a:p>
        </p:txBody>
      </p:sp>
    </p:spTree>
    <p:extLst>
      <p:ext uri="{BB962C8B-B14F-4D97-AF65-F5344CB8AC3E}">
        <p14:creationId xmlns:p14="http://schemas.microsoft.com/office/powerpoint/2010/main" val="860026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fontScale="90000"/>
          </a:bodyPr>
          <a:lstStyle/>
          <a:p>
            <a:pPr algn="ctr"/>
            <a:r>
              <a:rPr lang="tr-TR" b="1" dirty="0">
                <a:solidFill>
                  <a:schemeClr val="accent2">
                    <a:lumMod val="50000"/>
                  </a:schemeClr>
                </a:solidFill>
              </a:rPr>
              <a:t>Genel </a:t>
            </a:r>
            <a:r>
              <a:rPr lang="tr-TR" b="1" dirty="0" smtClean="0">
                <a:solidFill>
                  <a:schemeClr val="accent2">
                    <a:lumMod val="50000"/>
                  </a:schemeClr>
                </a:solidFill>
              </a:rPr>
              <a:t>Hükümler/ Kamu Maliyesi</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085850"/>
            <a:ext cx="11096625" cy="4955513"/>
          </a:xfrm>
        </p:spPr>
        <p:txBody>
          <a:bodyPr>
            <a:normAutofit fontScale="85000" lnSpcReduction="10000"/>
          </a:bodyPr>
          <a:lstStyle/>
          <a:p>
            <a:pPr marL="0" indent="0" algn="just">
              <a:buNone/>
            </a:pPr>
            <a:r>
              <a:rPr lang="tr-TR" sz="2400" b="1" dirty="0" smtClean="0"/>
              <a:t>	</a:t>
            </a:r>
            <a:r>
              <a:rPr lang="tr-TR" sz="2400" b="1" dirty="0" smtClean="0">
                <a:solidFill>
                  <a:srgbClr val="C00000"/>
                </a:solidFill>
              </a:rPr>
              <a:t>Kamu </a:t>
            </a:r>
            <a:r>
              <a:rPr lang="tr-TR" sz="2400" b="1" dirty="0">
                <a:solidFill>
                  <a:srgbClr val="C00000"/>
                </a:solidFill>
              </a:rPr>
              <a:t>maliyesinin temel ilkeleri</a:t>
            </a:r>
            <a:endParaRPr lang="tr-TR" sz="2400" dirty="0">
              <a:solidFill>
                <a:srgbClr val="C00000"/>
              </a:solidFill>
            </a:endParaRPr>
          </a:p>
          <a:p>
            <a:pPr marL="0" indent="0" algn="just">
              <a:buNone/>
            </a:pPr>
            <a:r>
              <a:rPr lang="tr-TR" sz="2400" dirty="0" smtClean="0"/>
              <a:t>	a</a:t>
            </a:r>
            <a:r>
              <a:rPr lang="tr-TR" sz="2400" dirty="0"/>
              <a:t>) Kamu malî yönetimi uyumlu bir bütün olarak oluşturulur ve yürütülür.</a:t>
            </a:r>
          </a:p>
          <a:p>
            <a:pPr marL="0" indent="0" algn="just">
              <a:buNone/>
            </a:pPr>
            <a:r>
              <a:rPr lang="tr-TR" sz="2400" dirty="0" smtClean="0"/>
              <a:t>	b</a:t>
            </a:r>
            <a:r>
              <a:rPr lang="tr-TR" sz="2400" dirty="0"/>
              <a:t>) Kamu maliyesi, kamu görevlilerinin hesap verebilmelerini sağlayacak şekilde uygulanır.</a:t>
            </a:r>
          </a:p>
          <a:p>
            <a:pPr marL="0" indent="0" algn="just">
              <a:buNone/>
            </a:pPr>
            <a:r>
              <a:rPr lang="tr-TR" sz="2400" dirty="0" smtClean="0"/>
              <a:t>	c</a:t>
            </a:r>
            <a:r>
              <a:rPr lang="tr-TR" sz="2400" dirty="0"/>
              <a:t>) Maliye politikası, makroekonomik ve sosyal hedefler ile uyumlu bir şekilde oluşturulur ve yürütülür.</a:t>
            </a:r>
          </a:p>
          <a:p>
            <a:pPr marL="0" indent="0" algn="just">
              <a:buNone/>
            </a:pPr>
            <a:r>
              <a:rPr lang="tr-TR" sz="2400" dirty="0" smtClean="0"/>
              <a:t>	d</a:t>
            </a:r>
            <a:r>
              <a:rPr lang="tr-TR" sz="2400" dirty="0"/>
              <a:t>) Kamu malî yönetimi Türkiye Büyük Millet Meclisinin bütçe hakkına uygun şekilde yürütülür.</a:t>
            </a:r>
          </a:p>
          <a:p>
            <a:pPr marL="0" indent="0" algn="just">
              <a:buNone/>
            </a:pPr>
            <a:r>
              <a:rPr lang="tr-TR" sz="2400" dirty="0" smtClean="0"/>
              <a:t>	e</a:t>
            </a:r>
            <a:r>
              <a:rPr lang="tr-TR" sz="2400" dirty="0"/>
              <a:t>) Kamu malî yönetimi malî disiplini sağlar.</a:t>
            </a:r>
          </a:p>
          <a:p>
            <a:pPr marL="0" indent="0" algn="just">
              <a:buNone/>
            </a:pPr>
            <a:r>
              <a:rPr lang="tr-TR" sz="2400" dirty="0" smtClean="0"/>
              <a:t>	f</a:t>
            </a:r>
            <a:r>
              <a:rPr lang="tr-TR" sz="2400" dirty="0"/>
              <a:t>) Kamu malî yönetimi ekonomik, malî ve sosyal etkinliği birlikte sağlayacak şekilde kamusal tercihlerin oluşması için gerekli ortamı </a:t>
            </a:r>
            <a:r>
              <a:rPr lang="tr-TR" sz="2400" dirty="0" smtClean="0"/>
              <a:t>oluşturur.</a:t>
            </a:r>
            <a:endParaRPr lang="tr-TR" sz="2400" dirty="0"/>
          </a:p>
          <a:p>
            <a:pPr marL="0" indent="0" algn="just">
              <a:buNone/>
            </a:pPr>
            <a:r>
              <a:rPr lang="tr-TR" sz="2400" dirty="0" smtClean="0"/>
              <a:t>	g</a:t>
            </a:r>
            <a:r>
              <a:rPr lang="tr-TR" sz="2400" dirty="0"/>
              <a:t>) Kamu idarelerinin mal ve hizmet üretimi ile ihtiyaçlarının karşılanmasında, ekonomik veya sosyal verimlilik ilkelerine uygun olarak maliyet-fayda veya maliyet-etkinlik ile gerekli görülen diğer ekonomik ve sosyal analizlerin yapılması esastır.</a:t>
            </a:r>
          </a:p>
          <a:p>
            <a:pPr marL="0" indent="0" algn="just">
              <a:buNone/>
            </a:pPr>
            <a:r>
              <a:rPr lang="tr-TR" sz="2400" dirty="0" smtClean="0"/>
              <a:t>	</a:t>
            </a:r>
            <a:endParaRPr lang="tr-TR" sz="2400" dirty="0"/>
          </a:p>
          <a:p>
            <a:endParaRPr lang="tr-TR" dirty="0"/>
          </a:p>
        </p:txBody>
      </p:sp>
    </p:spTree>
    <p:extLst>
      <p:ext uri="{BB962C8B-B14F-4D97-AF65-F5344CB8AC3E}">
        <p14:creationId xmlns:p14="http://schemas.microsoft.com/office/powerpoint/2010/main" val="273127536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400675"/>
          </a:xfrm>
        </p:spPr>
        <p:txBody>
          <a:bodyPr>
            <a:normAutofit/>
          </a:bodyPr>
          <a:lstStyle/>
          <a:p>
            <a:pPr marL="0" indent="0" algn="just">
              <a:buNone/>
            </a:pPr>
            <a:r>
              <a:rPr lang="tr-TR" sz="2400" b="1" dirty="0"/>
              <a:t>	 </a:t>
            </a:r>
            <a:endParaRPr lang="tr-TR" sz="2400" b="1" dirty="0" smtClean="0"/>
          </a:p>
          <a:p>
            <a:pPr marL="0" indent="0" algn="just">
              <a:buNone/>
            </a:pPr>
            <a:r>
              <a:rPr lang="tr-TR" sz="2400" b="1" dirty="0"/>
              <a:t>	</a:t>
            </a:r>
            <a:r>
              <a:rPr lang="tr-TR" sz="2800" b="1" dirty="0" smtClean="0">
                <a:solidFill>
                  <a:srgbClr val="C00000"/>
                </a:solidFill>
              </a:rPr>
              <a:t>Ön ödeme</a:t>
            </a:r>
          </a:p>
          <a:p>
            <a:pPr algn="just"/>
            <a:r>
              <a:rPr lang="tr-TR" sz="2400" dirty="0" smtClean="0"/>
              <a:t>Harcama </a:t>
            </a:r>
            <a:r>
              <a:rPr lang="tr-TR" sz="2400" dirty="0"/>
              <a:t>yetkilisinin uygun görmesi ve karşılığı ödeneğin saklı tutulması kaydıyla, </a:t>
            </a:r>
            <a:r>
              <a:rPr lang="tr-TR" sz="2400" dirty="0">
                <a:solidFill>
                  <a:srgbClr val="00B0F0"/>
                </a:solidFill>
              </a:rPr>
              <a:t>ilgili kanunlarda öngörülen haller ile gerçekleştirme işlemlerinin tamamlanması beklenilemeyecek ivedi veya zorunlu giderler için </a:t>
            </a:r>
            <a:r>
              <a:rPr lang="tr-TR" sz="2400" dirty="0"/>
              <a:t>avans vermek veya kredi açmak suretiyle ön ödeme yapılabilir. Verilecek avansın üst sınırları </a:t>
            </a:r>
            <a:r>
              <a:rPr lang="tr-TR" sz="2400" dirty="0">
                <a:solidFill>
                  <a:srgbClr val="00B0F0"/>
                </a:solidFill>
              </a:rPr>
              <a:t>merkezî yönetim bütçe </a:t>
            </a:r>
            <a:r>
              <a:rPr lang="tr-TR" sz="2400" dirty="0" smtClean="0">
                <a:solidFill>
                  <a:srgbClr val="00B0F0"/>
                </a:solidFill>
              </a:rPr>
              <a:t>kanununu eki </a:t>
            </a:r>
            <a:r>
              <a:rPr lang="tr-TR" sz="2400" b="1" i="1" dirty="0" smtClean="0">
                <a:solidFill>
                  <a:srgbClr val="00B0F0"/>
                </a:solidFill>
              </a:rPr>
              <a:t>(İ)</a:t>
            </a:r>
            <a:r>
              <a:rPr lang="tr-TR" sz="2400" dirty="0" smtClean="0">
                <a:solidFill>
                  <a:srgbClr val="00B0F0"/>
                </a:solidFill>
              </a:rPr>
              <a:t> cetvelinde </a:t>
            </a:r>
            <a:r>
              <a:rPr lang="tr-TR" sz="2400" dirty="0" smtClean="0"/>
              <a:t>gösterilir</a:t>
            </a:r>
          </a:p>
          <a:p>
            <a:pPr marL="0" indent="0" algn="just">
              <a:buNone/>
            </a:pPr>
            <a:r>
              <a:rPr lang="tr-TR" sz="2400" dirty="0" smtClean="0"/>
              <a:t> </a:t>
            </a:r>
          </a:p>
          <a:p>
            <a:pPr algn="just"/>
            <a:r>
              <a:rPr lang="tr-TR" sz="2400" dirty="0" smtClean="0"/>
              <a:t>Sözleşmesinde belirtilmek ve yüklenme tutarının yüzde otuzunu geçmemek üzere, yüklenicilere, teminat karşılığında bütçe dışı avans ödenebilir. İlgili kanunların veya Cumhurbaşkanlığı kararnamelerinin bütçe dışı avans ödenmesine ilişkin hükümleri saklıdır.</a:t>
            </a:r>
          </a:p>
          <a:p>
            <a:pPr algn="just"/>
            <a:endParaRPr lang="tr-TR" sz="2400" dirty="0" smtClean="0"/>
          </a:p>
        </p:txBody>
      </p:sp>
    </p:spTree>
    <p:extLst>
      <p:ext uri="{BB962C8B-B14F-4D97-AF65-F5344CB8AC3E}">
        <p14:creationId xmlns:p14="http://schemas.microsoft.com/office/powerpoint/2010/main" val="27513193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6"/>
            <a:ext cx="11096625" cy="5276850"/>
          </a:xfrm>
        </p:spPr>
        <p:txBody>
          <a:bodyPr>
            <a:normAutofit/>
          </a:bodyPr>
          <a:lstStyle/>
          <a:p>
            <a:pPr marL="0" indent="0" algn="just">
              <a:buNone/>
            </a:pPr>
            <a:r>
              <a:rPr lang="tr-TR" sz="2400" b="1" dirty="0"/>
              <a:t>	 </a:t>
            </a:r>
            <a:r>
              <a:rPr lang="tr-TR" sz="2800" b="1" dirty="0">
                <a:solidFill>
                  <a:srgbClr val="C00000"/>
                </a:solidFill>
              </a:rPr>
              <a:t>Ön ödeme</a:t>
            </a:r>
            <a:endParaRPr lang="tr-TR" sz="2800" b="1" dirty="0" smtClean="0">
              <a:solidFill>
                <a:srgbClr val="C00000"/>
              </a:solidFill>
            </a:endParaRPr>
          </a:p>
          <a:p>
            <a:pPr algn="just"/>
            <a:r>
              <a:rPr lang="tr-TR" sz="2400" dirty="0">
                <a:solidFill>
                  <a:srgbClr val="00B0F0"/>
                </a:solidFill>
              </a:rPr>
              <a:t>Açılmış akreditiflere ilişkin kredi artıkları ertesi yıla devredilmekle birlikte ödenekleri iptal olunur. </a:t>
            </a:r>
            <a:r>
              <a:rPr lang="tr-TR" sz="2400" dirty="0"/>
              <a:t>Devredilen kredi artıklarının karşılığı, genel bütçe kapsamındaki kamu idarelerinde Cumhurbaşkanı, diğer kamu idarelerinde ise üst yönetici tarafından idare bütçesinin ilgili tertibine ödenek </a:t>
            </a:r>
            <a:r>
              <a:rPr lang="tr-TR" sz="2400" dirty="0" err="1"/>
              <a:t>kaydolunur</a:t>
            </a:r>
            <a:r>
              <a:rPr lang="tr-TR" sz="2400" dirty="0"/>
              <a:t>.</a:t>
            </a:r>
            <a:r>
              <a:rPr lang="tr-TR" sz="2400" baseline="30000" dirty="0"/>
              <a:t> </a:t>
            </a:r>
            <a:endParaRPr lang="tr-TR" sz="2400" dirty="0"/>
          </a:p>
          <a:p>
            <a:pPr algn="just"/>
            <a:r>
              <a:rPr lang="tr-TR" sz="2400" dirty="0"/>
              <a:t>Sözleşmelerin bitim tarihlerinde henüz bir kısım hizmet yerine getirilememiş veya zorunlu nedenlerle sözleşmenin uygulanmasına başlanılamamış ancak, ilgili idarece ek süre verilmiş ve bu süre </a:t>
            </a:r>
            <a:r>
              <a:rPr lang="tr-TR" sz="2400" dirty="0">
                <a:solidFill>
                  <a:srgbClr val="00B0F0"/>
                </a:solidFill>
              </a:rPr>
              <a:t>ertesi malî yıla taşmış ise</a:t>
            </a:r>
            <a:r>
              <a:rPr lang="tr-TR" sz="2400" dirty="0"/>
              <a:t>; yıl sonunda yüklenme artığı devredilir ve bu tutarlara ilişkin ödenekler hakkında akreditiflerle ilgili hükümler uygulanır. Devredilen yüklenme artığı karşılığı hizmet ek süre içinde yerine getirilerek kanıtlayıcı belgeleri verildiğinde, tutarı hizmetin yapıldığı yıl bütçesine gider kaydıyla ödenir. </a:t>
            </a:r>
          </a:p>
          <a:p>
            <a:pPr algn="just"/>
            <a:endParaRPr lang="tr-TR" sz="2400" dirty="0" smtClean="0"/>
          </a:p>
        </p:txBody>
      </p:sp>
    </p:spTree>
    <p:extLst>
      <p:ext uri="{BB962C8B-B14F-4D97-AF65-F5344CB8AC3E}">
        <p14:creationId xmlns:p14="http://schemas.microsoft.com/office/powerpoint/2010/main" val="410000287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a:t>
            </a:r>
            <a:r>
              <a:rPr lang="tr-TR" b="1" dirty="0">
                <a:solidFill>
                  <a:schemeClr val="accent1">
                    <a:lumMod val="50000"/>
                  </a:schemeClr>
                </a:solidFill>
              </a:rPr>
              <a:t>Harcama Yapılması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915025"/>
          </a:xfrm>
        </p:spPr>
        <p:txBody>
          <a:bodyPr>
            <a:normAutofit/>
          </a:bodyPr>
          <a:lstStyle/>
          <a:p>
            <a:pPr marL="0" indent="0" algn="just">
              <a:buNone/>
            </a:pPr>
            <a:r>
              <a:rPr lang="tr-TR" sz="2400" b="1" dirty="0"/>
              <a:t>	 </a:t>
            </a:r>
            <a:r>
              <a:rPr lang="tr-TR" sz="2800" b="1" dirty="0">
                <a:solidFill>
                  <a:srgbClr val="C00000"/>
                </a:solidFill>
              </a:rPr>
              <a:t>Ön ödeme</a:t>
            </a:r>
            <a:endParaRPr lang="tr-TR" sz="2800" b="1" dirty="0" smtClean="0">
              <a:solidFill>
                <a:srgbClr val="C00000"/>
              </a:solidFill>
            </a:endParaRPr>
          </a:p>
          <a:p>
            <a:pPr algn="just"/>
            <a:r>
              <a:rPr lang="tr-TR" sz="2400" dirty="0"/>
              <a:t>Her mutemet ön ödemelerden harcadığı tutara ilişkin kanıtlayıcı belgeleri, ilgili kanunlarında belirtilmemiş olması halinde </a:t>
            </a:r>
            <a:r>
              <a:rPr lang="tr-TR" sz="2400" dirty="0">
                <a:solidFill>
                  <a:srgbClr val="00B0F0"/>
                </a:solidFill>
              </a:rPr>
              <a:t>avanslarda bir ay</a:t>
            </a:r>
            <a:r>
              <a:rPr lang="tr-TR" sz="2400" dirty="0"/>
              <a:t>, </a:t>
            </a:r>
            <a:r>
              <a:rPr lang="tr-TR" sz="2400" dirty="0">
                <a:solidFill>
                  <a:srgbClr val="00B0F0"/>
                </a:solidFill>
              </a:rPr>
              <a:t>kredilerde üç ay içinde</a:t>
            </a:r>
            <a:r>
              <a:rPr lang="tr-TR" sz="2400" dirty="0"/>
              <a:t> muhasebe yetkilisine vermek ve artan tutarı iade etmekle yükümlüdür. Süresi içerisinde mahsup edilmeyen avanslar hakkında </a:t>
            </a:r>
            <a:r>
              <a:rPr lang="tr-TR" sz="2400" dirty="0">
                <a:solidFill>
                  <a:schemeClr val="tx1"/>
                </a:solidFill>
              </a:rPr>
              <a:t>21.7.1953 tarihli ve </a:t>
            </a:r>
            <a:r>
              <a:rPr lang="tr-TR" sz="2400" dirty="0">
                <a:solidFill>
                  <a:srgbClr val="00B0F0"/>
                </a:solidFill>
              </a:rPr>
              <a:t>6183 sayılı Kanun hükümleri </a:t>
            </a:r>
            <a:r>
              <a:rPr lang="tr-TR" sz="2400" dirty="0"/>
              <a:t>uygulanır. </a:t>
            </a:r>
            <a:endParaRPr lang="tr-TR" sz="2400" dirty="0" smtClean="0"/>
          </a:p>
          <a:p>
            <a:pPr marL="0" indent="0" algn="just">
              <a:buNone/>
            </a:pPr>
            <a:endParaRPr lang="tr-TR" sz="2400" dirty="0"/>
          </a:p>
          <a:p>
            <a:pPr algn="just"/>
            <a:r>
              <a:rPr lang="tr-TR" sz="2400" dirty="0"/>
              <a:t>Merkezî yönetim kapsamındaki kamu idarelerinde ön ödeme şekilleri, devir ve mahsup işlemleri, yapılacak ön ödemelerin idareler ve gider türleri itibarıyla miktarı ve oranlarının belirlenmesi, zorunlu hallerde yapılacak harcamalar için ön ödemenin tutarı ve mahsup süresi, mutemetlerin görevlendirilmesi ve diğer işlemlere ilişkin usul ve esaslar Cumhurbaşkanı tarafından çıkarılan </a:t>
            </a:r>
            <a:r>
              <a:rPr lang="tr-TR" sz="2400" dirty="0">
                <a:solidFill>
                  <a:srgbClr val="00B0F0"/>
                </a:solidFill>
              </a:rPr>
              <a:t>yönetmelikle düzenlenir</a:t>
            </a:r>
            <a:r>
              <a:rPr lang="tr-TR" sz="2400" b="1" i="1" dirty="0"/>
              <a:t>. </a:t>
            </a:r>
            <a:endParaRPr lang="tr-TR" sz="2400" dirty="0" smtClean="0"/>
          </a:p>
        </p:txBody>
      </p:sp>
    </p:spTree>
    <p:extLst>
      <p:ext uri="{BB962C8B-B14F-4D97-AF65-F5344CB8AC3E}">
        <p14:creationId xmlns:p14="http://schemas.microsoft.com/office/powerpoint/2010/main" val="40688753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Gelirlerin Toplanması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6"/>
            <a:ext cx="11096625" cy="5695950"/>
          </a:xfrm>
        </p:spPr>
        <p:txBody>
          <a:bodyPr>
            <a:normAutofit lnSpcReduction="10000"/>
          </a:bodyPr>
          <a:lstStyle/>
          <a:p>
            <a:pPr marL="0" indent="0" algn="just">
              <a:buNone/>
            </a:pPr>
            <a:r>
              <a:rPr lang="tr-TR" sz="2400" b="1" dirty="0" smtClean="0"/>
              <a:t>	 </a:t>
            </a:r>
            <a:r>
              <a:rPr lang="tr-TR" sz="2800" b="1" dirty="0" smtClean="0">
                <a:solidFill>
                  <a:srgbClr val="C00000"/>
                </a:solidFill>
              </a:rPr>
              <a:t>Gelir politikası ve ilkeleri</a:t>
            </a:r>
          </a:p>
          <a:p>
            <a:pPr marL="0" indent="0" algn="just">
              <a:buNone/>
            </a:pPr>
            <a:r>
              <a:rPr lang="tr-TR" sz="2800" dirty="0" smtClean="0"/>
              <a:t>	Gelirlerin </a:t>
            </a:r>
            <a:r>
              <a:rPr lang="tr-TR" sz="2800" dirty="0"/>
              <a:t>toplanmasında aşağıdaki ilkelere uyulur: </a:t>
            </a:r>
          </a:p>
          <a:p>
            <a:pPr algn="just">
              <a:buFont typeface="Wingdings" panose="05000000000000000000" pitchFamily="2" charset="2"/>
              <a:buChar char="ü"/>
            </a:pPr>
            <a:r>
              <a:rPr lang="tr-TR" sz="2800" dirty="0" smtClean="0"/>
              <a:t>	Gelir </a:t>
            </a:r>
            <a:r>
              <a:rPr lang="tr-TR" sz="2800" dirty="0"/>
              <a:t>politikaları ve </a:t>
            </a:r>
            <a:r>
              <a:rPr lang="tr-TR" sz="2800" dirty="0" smtClean="0"/>
              <a:t>	uygulamaları </a:t>
            </a:r>
            <a:r>
              <a:rPr lang="tr-TR" sz="2800" dirty="0"/>
              <a:t>konusunda </a:t>
            </a:r>
            <a:r>
              <a:rPr lang="tr-TR" sz="2800" dirty="0">
                <a:solidFill>
                  <a:srgbClr val="00B0F0"/>
                </a:solidFill>
              </a:rPr>
              <a:t>ilkeler, amaçlar, </a:t>
            </a:r>
            <a:r>
              <a:rPr lang="tr-TR" sz="2800" dirty="0" smtClean="0">
                <a:solidFill>
                  <a:srgbClr val="00B0F0"/>
                </a:solidFill>
              </a:rPr>
              <a:t>	stratejiler </a:t>
            </a:r>
            <a:r>
              <a:rPr lang="tr-TR" sz="2800" dirty="0">
                <a:solidFill>
                  <a:srgbClr val="00B0F0"/>
                </a:solidFill>
              </a:rPr>
              <a:t>ve </a:t>
            </a:r>
            <a:r>
              <a:rPr lang="tr-TR" sz="2800" dirty="0" smtClean="0">
                <a:solidFill>
                  <a:srgbClr val="00B0F0"/>
                </a:solidFill>
              </a:rPr>
              <a:t>	taahhütler</a:t>
            </a:r>
            <a:r>
              <a:rPr lang="tr-TR" sz="2800" dirty="0" smtClean="0"/>
              <a:t> </a:t>
            </a:r>
            <a:r>
              <a:rPr lang="tr-TR" sz="2800" dirty="0"/>
              <a:t>her malî yıl başında kamuoyuna </a:t>
            </a:r>
            <a:r>
              <a:rPr lang="tr-TR" sz="2800" dirty="0" smtClean="0"/>
              <a:t>	duyurulur</a:t>
            </a:r>
            <a:r>
              <a:rPr lang="tr-TR" sz="2800" dirty="0"/>
              <a:t>. </a:t>
            </a:r>
            <a:endParaRPr lang="tr-TR" sz="2800" dirty="0" smtClean="0"/>
          </a:p>
          <a:p>
            <a:pPr algn="just">
              <a:buFont typeface="Wingdings" panose="05000000000000000000" pitchFamily="2" charset="2"/>
              <a:buChar char="ü"/>
            </a:pPr>
            <a:r>
              <a:rPr lang="tr-TR" sz="2800" dirty="0" smtClean="0"/>
              <a:t>Mükellef </a:t>
            </a:r>
            <a:r>
              <a:rPr lang="tr-TR" sz="2800" dirty="0"/>
              <a:t>ve sorumlulara vergi, resim, harç ve benzeri malî </a:t>
            </a:r>
            <a:r>
              <a:rPr lang="tr-TR" sz="2800" dirty="0" smtClean="0"/>
              <a:t>	</a:t>
            </a:r>
            <a:r>
              <a:rPr lang="tr-TR" sz="2800" dirty="0" smtClean="0">
                <a:solidFill>
                  <a:srgbClr val="00B0F0"/>
                </a:solidFill>
              </a:rPr>
              <a:t>yükümlülüklerini </a:t>
            </a:r>
            <a:r>
              <a:rPr lang="tr-TR" sz="2800" dirty="0">
                <a:solidFill>
                  <a:srgbClr val="00B0F0"/>
                </a:solidFill>
              </a:rPr>
              <a:t>kolayca yerine getirebilmeleri için</a:t>
            </a:r>
            <a:r>
              <a:rPr lang="tr-TR" sz="2800" dirty="0"/>
              <a:t> gerekli </a:t>
            </a:r>
            <a:r>
              <a:rPr lang="tr-TR" sz="2800" dirty="0" smtClean="0"/>
              <a:t>	hizmetler </a:t>
            </a:r>
            <a:r>
              <a:rPr lang="tr-TR" sz="2800" dirty="0"/>
              <a:t>sağlanır. </a:t>
            </a:r>
            <a:endParaRPr lang="tr-TR" sz="2800" dirty="0" smtClean="0"/>
          </a:p>
          <a:p>
            <a:pPr algn="just">
              <a:buFont typeface="Wingdings" panose="05000000000000000000" pitchFamily="2" charset="2"/>
              <a:buChar char="ü"/>
            </a:pPr>
            <a:r>
              <a:rPr lang="tr-TR" sz="2800" dirty="0" smtClean="0"/>
              <a:t>Mükellef </a:t>
            </a:r>
            <a:r>
              <a:rPr lang="tr-TR" sz="2800" dirty="0"/>
              <a:t>ve sorumluların </a:t>
            </a:r>
            <a:r>
              <a:rPr lang="tr-TR" sz="2800" dirty="0">
                <a:solidFill>
                  <a:srgbClr val="00B0F0"/>
                </a:solidFill>
              </a:rPr>
              <a:t>vergiye uyumu </a:t>
            </a:r>
            <a:r>
              <a:rPr lang="tr-TR" sz="2800" dirty="0"/>
              <a:t>teşvik edilir. </a:t>
            </a:r>
            <a:endParaRPr lang="tr-TR" sz="2800" dirty="0" smtClean="0"/>
          </a:p>
          <a:p>
            <a:pPr algn="just">
              <a:buFont typeface="Wingdings" panose="05000000000000000000" pitchFamily="2" charset="2"/>
              <a:buChar char="ü"/>
            </a:pPr>
            <a:r>
              <a:rPr lang="tr-TR" sz="2800" dirty="0" smtClean="0"/>
              <a:t>Hakların </a:t>
            </a:r>
            <a:r>
              <a:rPr lang="tr-TR" sz="2800" dirty="0"/>
              <a:t>korunması ve yükümlülükler konusunda </a:t>
            </a:r>
            <a:r>
              <a:rPr lang="tr-TR" sz="2800" dirty="0">
                <a:solidFill>
                  <a:srgbClr val="00B0F0"/>
                </a:solidFill>
              </a:rPr>
              <a:t>mükelleflerin </a:t>
            </a:r>
            <a:r>
              <a:rPr lang="tr-TR" sz="2800" dirty="0" smtClean="0">
                <a:solidFill>
                  <a:srgbClr val="00B0F0"/>
                </a:solidFill>
              </a:rPr>
              <a:t>	bilgilendirilmesi</a:t>
            </a:r>
            <a:r>
              <a:rPr lang="tr-TR" sz="2800" dirty="0" smtClean="0"/>
              <a:t> </a:t>
            </a:r>
            <a:r>
              <a:rPr lang="tr-TR" sz="2800" dirty="0"/>
              <a:t>için ilgili idareler tarafından gerekli önlemler </a:t>
            </a:r>
            <a:r>
              <a:rPr lang="tr-TR" sz="2800" dirty="0" smtClean="0"/>
              <a:t>	alınır</a:t>
            </a:r>
            <a:r>
              <a:rPr lang="tr-TR" sz="2800" dirty="0"/>
              <a:t>.</a:t>
            </a:r>
            <a:endParaRPr lang="tr-TR" sz="2800" b="1" dirty="0" smtClean="0"/>
          </a:p>
        </p:txBody>
      </p:sp>
    </p:spTree>
    <p:extLst>
      <p:ext uri="{BB962C8B-B14F-4D97-AF65-F5344CB8AC3E}">
        <p14:creationId xmlns:p14="http://schemas.microsoft.com/office/powerpoint/2010/main" val="150008633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Gelirlerin Toplanması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14975"/>
          </a:xfrm>
        </p:spPr>
        <p:txBody>
          <a:bodyPr>
            <a:normAutofit/>
          </a:bodyPr>
          <a:lstStyle/>
          <a:p>
            <a:pPr marL="0" indent="0" algn="just">
              <a:buNone/>
            </a:pPr>
            <a:r>
              <a:rPr lang="tr-TR" sz="2400" b="1" dirty="0"/>
              <a:t>	 </a:t>
            </a:r>
            <a:r>
              <a:rPr lang="tr-TR" sz="2800" b="1" dirty="0" smtClean="0">
                <a:solidFill>
                  <a:srgbClr val="C00000"/>
                </a:solidFill>
              </a:rPr>
              <a:t>Gelirlerin Dayanakları</a:t>
            </a:r>
          </a:p>
          <a:p>
            <a:pPr marL="0" indent="0" algn="just">
              <a:buNone/>
            </a:pPr>
            <a:endParaRPr lang="tr-TR" sz="2800" b="1" dirty="0" smtClean="0"/>
          </a:p>
          <a:p>
            <a:pPr algn="just"/>
            <a:r>
              <a:rPr lang="tr-TR" sz="2800" dirty="0"/>
              <a:t>Vergi, resim, harç ve benzeri malî yükümlülükler </a:t>
            </a:r>
            <a:r>
              <a:rPr lang="tr-TR" sz="2800" dirty="0">
                <a:solidFill>
                  <a:srgbClr val="00B0F0"/>
                </a:solidFill>
              </a:rPr>
              <a:t>kanunla</a:t>
            </a:r>
            <a:r>
              <a:rPr lang="tr-TR" sz="2800" dirty="0"/>
              <a:t> konulur, değiştirilir veya kaldırılır</a:t>
            </a:r>
            <a:r>
              <a:rPr lang="tr-TR" sz="2800" dirty="0" smtClean="0"/>
              <a:t>.</a:t>
            </a:r>
          </a:p>
          <a:p>
            <a:pPr marL="0" indent="0" algn="just">
              <a:buNone/>
            </a:pPr>
            <a:r>
              <a:rPr lang="tr-TR" sz="2800" dirty="0" smtClean="0"/>
              <a:t> </a:t>
            </a:r>
            <a:endParaRPr lang="tr-TR" sz="2800" dirty="0"/>
          </a:p>
          <a:p>
            <a:pPr algn="just"/>
            <a:r>
              <a:rPr lang="tr-TR" sz="2800" dirty="0"/>
              <a:t>Genel yönetim kapsamındaki kamu idarelerinin gelirlerinin </a:t>
            </a:r>
            <a:r>
              <a:rPr lang="tr-TR" sz="2800" dirty="0">
                <a:solidFill>
                  <a:srgbClr val="00B0F0"/>
                </a:solidFill>
              </a:rPr>
              <a:t>kanuni dayanakları </a:t>
            </a:r>
            <a:r>
              <a:rPr lang="tr-TR" sz="2800" dirty="0"/>
              <a:t>bütçelerinde gösterilir. Bütçelerde yer alan gelirler, ilgili kanunlarında belirtilen usullere göre tarh, tahakkuk ve tahsil edilir. </a:t>
            </a:r>
            <a:endParaRPr lang="tr-TR" sz="2800" b="1" dirty="0" smtClean="0"/>
          </a:p>
        </p:txBody>
      </p:sp>
    </p:spTree>
    <p:extLst>
      <p:ext uri="{BB962C8B-B14F-4D97-AF65-F5344CB8AC3E}">
        <p14:creationId xmlns:p14="http://schemas.microsoft.com/office/powerpoint/2010/main" val="3689302558"/>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Gelirlerin Toplanması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686425"/>
          </a:xfrm>
        </p:spPr>
        <p:txBody>
          <a:bodyPr>
            <a:normAutofit/>
          </a:bodyPr>
          <a:lstStyle/>
          <a:p>
            <a:pPr marL="0" indent="0" algn="just">
              <a:buNone/>
            </a:pPr>
            <a:r>
              <a:rPr lang="tr-TR" sz="2400" b="1" dirty="0"/>
              <a:t>	 </a:t>
            </a:r>
            <a:r>
              <a:rPr lang="tr-TR" sz="2800" b="1" dirty="0" smtClean="0">
                <a:solidFill>
                  <a:srgbClr val="C00000"/>
                </a:solidFill>
              </a:rPr>
              <a:t>Gelirlerin Dayanakları</a:t>
            </a:r>
          </a:p>
          <a:p>
            <a:pPr algn="just"/>
            <a:r>
              <a:rPr lang="tr-TR" sz="2800" dirty="0" smtClean="0"/>
              <a:t>Genel </a:t>
            </a:r>
            <a:r>
              <a:rPr lang="tr-TR" sz="2800" dirty="0"/>
              <a:t>yönetim kapsamındaki kamu idarelerinin topladığı vergi, resim, harç ve benzeri gelirlerden </a:t>
            </a:r>
            <a:r>
              <a:rPr lang="tr-TR" sz="2800" dirty="0">
                <a:solidFill>
                  <a:srgbClr val="00B0F0"/>
                </a:solidFill>
              </a:rPr>
              <a:t>diğer idare, kurum ve kuruluşlara verilecek paylar, geliri toplayan kamu idaresi bütçesine bu amaçla konulacak ödeneklerden </a:t>
            </a:r>
            <a:r>
              <a:rPr lang="tr-TR" sz="2800" dirty="0"/>
              <a:t>karşılanır</a:t>
            </a:r>
            <a:r>
              <a:rPr lang="tr-TR" sz="2800" dirty="0" smtClean="0"/>
              <a:t>.</a:t>
            </a:r>
          </a:p>
          <a:p>
            <a:pPr algn="just"/>
            <a:r>
              <a:rPr lang="tr-TR" sz="2800" dirty="0" smtClean="0"/>
              <a:t> </a:t>
            </a:r>
            <a:r>
              <a:rPr lang="tr-TR" sz="2800" dirty="0"/>
              <a:t>Malî yıl içinde </a:t>
            </a:r>
            <a:r>
              <a:rPr lang="tr-TR" sz="2800" dirty="0">
                <a:solidFill>
                  <a:srgbClr val="00B0F0"/>
                </a:solidFill>
              </a:rPr>
              <a:t>kullanılabilecek ödenek miktarı</a:t>
            </a:r>
            <a:r>
              <a:rPr lang="tr-TR" sz="2800" dirty="0"/>
              <a:t>, ilgili kanun hükümleri uyarınca tahsil edilen miktar dikkate alınarak hesaplanacak pay miktarını geçemez. Hesaplanan pay tutarının, bu amaçla tahsis edilen ödenek tutarını aşması halinde, aradaki farkı geçmemek kaydıyla ödenek eklemesi yapmaya genel bütçe kapsamındaki idarelerde Hazine ve Maliye Bakanı, diğer idarelerde üst yöneticiler yetkilidir.</a:t>
            </a:r>
            <a:r>
              <a:rPr lang="tr-TR" sz="2800" baseline="30000" dirty="0"/>
              <a:t> </a:t>
            </a:r>
            <a:endParaRPr lang="tr-TR" sz="2800" dirty="0"/>
          </a:p>
          <a:p>
            <a:pPr marL="0" indent="0" algn="just">
              <a:buNone/>
            </a:pPr>
            <a:endParaRPr lang="tr-TR" sz="2800" b="1" dirty="0" smtClean="0"/>
          </a:p>
        </p:txBody>
      </p:sp>
    </p:spTree>
    <p:extLst>
      <p:ext uri="{BB962C8B-B14F-4D97-AF65-F5344CB8AC3E}">
        <p14:creationId xmlns:p14="http://schemas.microsoft.com/office/powerpoint/2010/main" val="365647063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6676"/>
            <a:ext cx="10162116" cy="1076324"/>
          </a:xfrm>
        </p:spPr>
        <p:txBody>
          <a:bodyPr>
            <a:normAutofit fontScale="90000"/>
          </a:bodyPr>
          <a:lstStyle/>
          <a:p>
            <a:pPr algn="ctr"/>
            <a:r>
              <a:rPr lang="tr-TR" b="1" dirty="0" smtClean="0">
                <a:solidFill>
                  <a:schemeClr val="accent1">
                    <a:lumMod val="50000"/>
                  </a:schemeClr>
                </a:solidFill>
              </a:rPr>
              <a:t>Kamu İdare Bütçeleri / Gelirlerin Toplanması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915025"/>
          </a:xfrm>
        </p:spPr>
        <p:txBody>
          <a:bodyPr>
            <a:normAutofit/>
          </a:bodyPr>
          <a:lstStyle/>
          <a:p>
            <a:pPr marL="0" indent="0" algn="just">
              <a:buNone/>
            </a:pPr>
            <a:r>
              <a:rPr lang="tr-TR" sz="2400" b="1" dirty="0"/>
              <a:t>	</a:t>
            </a:r>
            <a:r>
              <a:rPr lang="tr-TR" sz="2400" b="1" dirty="0" smtClean="0"/>
              <a:t> </a:t>
            </a:r>
            <a:r>
              <a:rPr lang="tr-TR" sz="2800" b="1" dirty="0" smtClean="0">
                <a:solidFill>
                  <a:srgbClr val="C00000"/>
                </a:solidFill>
              </a:rPr>
              <a:t>Gelirlerin toplanması sorumluluğu</a:t>
            </a:r>
          </a:p>
          <a:p>
            <a:pPr marL="0" indent="0" algn="just">
              <a:buNone/>
            </a:pPr>
            <a:endParaRPr lang="tr-TR" sz="2800" b="1" dirty="0"/>
          </a:p>
          <a:p>
            <a:pPr algn="just"/>
            <a:r>
              <a:rPr lang="tr-TR" sz="2800" dirty="0"/>
              <a:t>Kamu gelirlerinin tarh, tahakkuk, tahsiliyle yetkili ve görevli olanlar, ilgili kanunlarda öngörülen tarh, tahakkuk ve tahsil işlemlerinin zamanında ve eksiksiz olarak yapılmasından sorumludur</a:t>
            </a:r>
            <a:endParaRPr lang="tr-TR" sz="2800" b="1" dirty="0" smtClean="0"/>
          </a:p>
        </p:txBody>
      </p:sp>
    </p:spTree>
    <p:extLst>
      <p:ext uri="{BB962C8B-B14F-4D97-AF65-F5344CB8AC3E}">
        <p14:creationId xmlns:p14="http://schemas.microsoft.com/office/powerpoint/2010/main" val="209194760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2">
                    <a:lumMod val="50000"/>
                  </a:schemeClr>
                </a:solidFill>
              </a:rPr>
              <a:t>Kamu İdare Bütçeleri / Gelirlerin Toplanması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629275"/>
          </a:xfrm>
        </p:spPr>
        <p:txBody>
          <a:bodyPr>
            <a:normAutofit fontScale="92500"/>
          </a:bodyPr>
          <a:lstStyle/>
          <a:p>
            <a:pPr marL="0" indent="0" algn="just">
              <a:buNone/>
            </a:pPr>
            <a:r>
              <a:rPr lang="tr-TR" sz="2400" b="1" dirty="0"/>
              <a:t>	 </a:t>
            </a:r>
            <a:r>
              <a:rPr lang="tr-TR" sz="3000" b="1" dirty="0" smtClean="0">
                <a:solidFill>
                  <a:srgbClr val="C00000"/>
                </a:solidFill>
              </a:rPr>
              <a:t>Özel Gelirler</a:t>
            </a:r>
          </a:p>
          <a:p>
            <a:pPr algn="just"/>
            <a:r>
              <a:rPr lang="tr-TR" sz="2800" dirty="0"/>
              <a:t>Özel gelirler karşılığında idarelere tahsis edilen özel ödenek miktarları, ilgili idarelerin bütçelerinde gösterilir. Malî yıl içinde kullanılabilecek özel ödenek miktarı, tahsil edilen özel gelir tutarını geçemez. </a:t>
            </a:r>
            <a:r>
              <a:rPr lang="tr-TR" sz="2800" dirty="0">
                <a:solidFill>
                  <a:srgbClr val="00B0F0"/>
                </a:solidFill>
              </a:rPr>
              <a:t>Tahsil edilen özel gelirlerin ödenek tutarını aşması halinde, ödenek eklenemez. </a:t>
            </a:r>
          </a:p>
          <a:p>
            <a:pPr algn="just"/>
            <a:r>
              <a:rPr lang="tr-TR" sz="2800" dirty="0"/>
              <a:t>Özel gelirlere ilişkin olarak ilgili kanunlarında veya Cumhurbaşkanlığı kararnamelerinde belirtilen fiyatlandırılabilir mal ve hizmetlerin tarifeleri ile uygulamaya yönelik usul ve esaslar, Hazine ve Maliye Bakanlığının görüşü alınarak ilgili kamu idarelerince belirlenir.</a:t>
            </a:r>
          </a:p>
          <a:p>
            <a:pPr algn="just"/>
            <a:r>
              <a:rPr lang="tr-TR" sz="2800" dirty="0"/>
              <a:t>Özel gelirlerin ödenek kaydına, gelecek yıla devrine, iptaline ilişkin yetki ve işlemler merkezî yönetim bütçe kanununda gösterilir.</a:t>
            </a:r>
          </a:p>
          <a:p>
            <a:pPr marL="0" indent="0" algn="just">
              <a:buNone/>
            </a:pPr>
            <a:endParaRPr lang="tr-TR" sz="2800" b="1" dirty="0" smtClean="0"/>
          </a:p>
        </p:txBody>
      </p:sp>
    </p:spTree>
    <p:extLst>
      <p:ext uri="{BB962C8B-B14F-4D97-AF65-F5344CB8AC3E}">
        <p14:creationId xmlns:p14="http://schemas.microsoft.com/office/powerpoint/2010/main" val="159719998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Gelirlerin Toplanması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lgn="just">
              <a:buNone/>
            </a:pPr>
            <a:r>
              <a:rPr lang="tr-TR" sz="2400" b="1" dirty="0"/>
              <a:t>	 </a:t>
            </a:r>
            <a:r>
              <a:rPr lang="tr-TR" sz="2800" b="1" dirty="0" smtClean="0">
                <a:solidFill>
                  <a:srgbClr val="C00000"/>
                </a:solidFill>
              </a:rPr>
              <a:t>Bağış ve yardımlar</a:t>
            </a:r>
          </a:p>
          <a:p>
            <a:pPr marL="0" indent="0" algn="just">
              <a:buNone/>
            </a:pPr>
            <a:endParaRPr lang="tr-TR" sz="2800" b="1" dirty="0" smtClean="0">
              <a:solidFill>
                <a:srgbClr val="C00000"/>
              </a:solidFill>
            </a:endParaRPr>
          </a:p>
          <a:p>
            <a:pPr algn="just"/>
            <a:r>
              <a:rPr lang="tr-TR" sz="2600" dirty="0"/>
              <a:t>Herhangi bir gerçek veya tüzel kişi tarafından, </a:t>
            </a:r>
            <a:r>
              <a:rPr lang="tr-TR" sz="2600" dirty="0">
                <a:solidFill>
                  <a:srgbClr val="00B0F0"/>
                </a:solidFill>
              </a:rPr>
              <a:t>kamu hizmetinin karşılığı olarak</a:t>
            </a:r>
            <a:r>
              <a:rPr lang="tr-TR" sz="2600" dirty="0"/>
              <a:t> veya kamu hizmetleriyle ilişkilendirilerek bağış veya yardım toplanamaz, benzeri adlar altında tahsilat yapılamaz</a:t>
            </a:r>
            <a:r>
              <a:rPr lang="tr-TR" sz="2600" dirty="0" smtClean="0"/>
              <a:t>.</a:t>
            </a:r>
          </a:p>
          <a:p>
            <a:pPr marL="0" indent="0" algn="just">
              <a:buNone/>
            </a:pPr>
            <a:r>
              <a:rPr lang="tr-TR" sz="2600" dirty="0" smtClean="0"/>
              <a:t> </a:t>
            </a:r>
            <a:endParaRPr lang="tr-TR" sz="2600" dirty="0"/>
          </a:p>
          <a:p>
            <a:pPr algn="just"/>
            <a:r>
              <a:rPr lang="tr-TR" sz="2600" dirty="0"/>
              <a:t>Kamu idarelerine yapılan her türlü bağış ve yardımlar </a:t>
            </a:r>
            <a:r>
              <a:rPr lang="tr-TR" sz="2600" dirty="0" smtClean="0"/>
              <a:t>gelir </a:t>
            </a:r>
            <a:r>
              <a:rPr lang="tr-TR" sz="2600" dirty="0"/>
              <a:t>kaydedilir. Nakdi olmayan bağış ve yardımlar, ilgili mevzuatına göre değerlemeye tâbi tutularak kayıtlara alınır. </a:t>
            </a:r>
          </a:p>
        </p:txBody>
      </p:sp>
    </p:spTree>
    <p:extLst>
      <p:ext uri="{BB962C8B-B14F-4D97-AF65-F5344CB8AC3E}">
        <p14:creationId xmlns:p14="http://schemas.microsoft.com/office/powerpoint/2010/main" val="325970516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Gelirlerin Toplanması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lgn="just">
              <a:buNone/>
            </a:pPr>
            <a:r>
              <a:rPr lang="tr-TR" sz="2400" b="1" dirty="0"/>
              <a:t>	 </a:t>
            </a:r>
            <a:r>
              <a:rPr lang="tr-TR" sz="2800" b="1" dirty="0" smtClean="0">
                <a:solidFill>
                  <a:srgbClr val="C00000"/>
                </a:solidFill>
              </a:rPr>
              <a:t>Bağış ve yardımlar</a:t>
            </a:r>
          </a:p>
          <a:p>
            <a:pPr algn="just"/>
            <a:endParaRPr lang="tr-TR" sz="2600" dirty="0" smtClean="0"/>
          </a:p>
          <a:p>
            <a:pPr algn="just"/>
            <a:r>
              <a:rPr lang="tr-TR" sz="2400" dirty="0" smtClean="0"/>
              <a:t>Kamu </a:t>
            </a:r>
            <a:r>
              <a:rPr lang="tr-TR" sz="2400" dirty="0"/>
              <a:t>yararına kullanılmak üzere kamu idarelerine yapılan </a:t>
            </a:r>
            <a:r>
              <a:rPr lang="tr-TR" sz="2400" dirty="0">
                <a:solidFill>
                  <a:srgbClr val="00B0F0"/>
                </a:solidFill>
              </a:rPr>
              <a:t>şartlı bağış ve yardımlar</a:t>
            </a:r>
            <a:r>
              <a:rPr lang="tr-TR" sz="2400" dirty="0"/>
              <a:t>, dış finansman kaynağından sağlananlarda 28.3.2002 tarihli ve 4749 sayılı Kanun hükümleri saklı kalmak kaydıyla, hizmeti yapacak idarenin üst yöneticisi tarafından uygun görülmesi halinde, bütçede açılacak bir tertibe gelir ve şart kılındığı amaca harcanmak üzere açılacak bir tertibe ödenek kaydedilir. </a:t>
            </a:r>
            <a:r>
              <a:rPr lang="tr-TR" sz="2400" dirty="0">
                <a:solidFill>
                  <a:srgbClr val="00B0F0"/>
                </a:solidFill>
              </a:rPr>
              <a:t>Bu ödenekten amaç dışında başka bir tertibe aktarma </a:t>
            </a:r>
            <a:r>
              <a:rPr lang="tr-TR" sz="2400" dirty="0" smtClean="0">
                <a:solidFill>
                  <a:srgbClr val="00B0F0"/>
                </a:solidFill>
              </a:rPr>
              <a:t>yapılamaz</a:t>
            </a:r>
            <a:endParaRPr lang="tr-TR" sz="2400" b="1" dirty="0" smtClean="0">
              <a:solidFill>
                <a:srgbClr val="00B0F0"/>
              </a:solidFill>
            </a:endParaRPr>
          </a:p>
        </p:txBody>
      </p:sp>
    </p:spTree>
    <p:extLst>
      <p:ext uri="{BB962C8B-B14F-4D97-AF65-F5344CB8AC3E}">
        <p14:creationId xmlns:p14="http://schemas.microsoft.com/office/powerpoint/2010/main" val="3651366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fontScale="90000"/>
          </a:bodyPr>
          <a:lstStyle/>
          <a:p>
            <a:pPr algn="ctr"/>
            <a:r>
              <a:rPr lang="tr-TR" b="1" dirty="0">
                <a:solidFill>
                  <a:schemeClr val="accent2">
                    <a:lumMod val="50000"/>
                  </a:schemeClr>
                </a:solidFill>
              </a:rPr>
              <a:t>Genel </a:t>
            </a:r>
            <a:r>
              <a:rPr lang="tr-TR" b="1" dirty="0" smtClean="0">
                <a:solidFill>
                  <a:schemeClr val="accent2">
                    <a:lumMod val="50000"/>
                  </a:schemeClr>
                </a:solidFill>
              </a:rPr>
              <a:t>Hükümler/ Kamu Maliyesi</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228725"/>
            <a:ext cx="11096625" cy="4812638"/>
          </a:xfrm>
        </p:spPr>
        <p:txBody>
          <a:bodyPr>
            <a:normAutofit fontScale="92500" lnSpcReduction="10000"/>
          </a:bodyPr>
          <a:lstStyle/>
          <a:p>
            <a:pPr marL="0" indent="0" algn="just">
              <a:buNone/>
            </a:pPr>
            <a:r>
              <a:rPr lang="tr-TR" sz="2400" b="1" dirty="0" smtClean="0"/>
              <a:t>	</a:t>
            </a:r>
            <a:r>
              <a:rPr lang="tr-TR" sz="2400" b="1" dirty="0" smtClean="0">
                <a:solidFill>
                  <a:srgbClr val="C00000"/>
                </a:solidFill>
              </a:rPr>
              <a:t>Hazine </a:t>
            </a:r>
            <a:r>
              <a:rPr lang="tr-TR" sz="2400" b="1" dirty="0">
                <a:solidFill>
                  <a:srgbClr val="C00000"/>
                </a:solidFill>
              </a:rPr>
              <a:t>birliği</a:t>
            </a:r>
            <a:endParaRPr lang="tr-TR" sz="2400" dirty="0">
              <a:solidFill>
                <a:srgbClr val="C00000"/>
              </a:solidFill>
            </a:endParaRPr>
          </a:p>
          <a:p>
            <a:pPr algn="just">
              <a:buFont typeface="Wingdings" panose="05000000000000000000" pitchFamily="2" charset="2"/>
              <a:buChar char="Ø"/>
            </a:pPr>
            <a:r>
              <a:rPr lang="tr-TR" sz="2400" dirty="0" smtClean="0"/>
              <a:t>Merkezî </a:t>
            </a:r>
            <a:r>
              <a:rPr lang="tr-TR" sz="2400" dirty="0"/>
              <a:t>yönetim kapsamındaki </a:t>
            </a:r>
            <a:r>
              <a:rPr lang="tr-TR" sz="2400" dirty="0">
                <a:solidFill>
                  <a:srgbClr val="00B0F0"/>
                </a:solidFill>
              </a:rPr>
              <a:t>kamu idarelerinin gelir, gider, tahsilat, ödeme, </a:t>
            </a:r>
            <a:r>
              <a:rPr lang="tr-TR" sz="2400" dirty="0" smtClean="0">
                <a:solidFill>
                  <a:srgbClr val="00B0F0"/>
                </a:solidFill>
              </a:rPr>
              <a:t>nakit planlaması </a:t>
            </a:r>
            <a:r>
              <a:rPr lang="tr-TR" sz="2400" dirty="0">
                <a:solidFill>
                  <a:srgbClr val="00B0F0"/>
                </a:solidFill>
              </a:rPr>
              <a:t>ve borç yönetimi</a:t>
            </a:r>
            <a:r>
              <a:rPr lang="tr-TR" sz="2400" dirty="0"/>
              <a:t> Hazine birliğini sağlayacak şekilde </a:t>
            </a:r>
            <a:r>
              <a:rPr lang="tr-TR" sz="2400" dirty="0" smtClean="0"/>
              <a:t>yürütülür.</a:t>
            </a:r>
          </a:p>
          <a:p>
            <a:pPr algn="just">
              <a:buFont typeface="Wingdings" panose="05000000000000000000" pitchFamily="2" charset="2"/>
              <a:buChar char="Ø"/>
            </a:pPr>
            <a:endParaRPr lang="tr-TR" sz="2400" dirty="0" smtClean="0"/>
          </a:p>
          <a:p>
            <a:pPr algn="just">
              <a:buFont typeface="Wingdings" panose="05000000000000000000" pitchFamily="2" charset="2"/>
              <a:buChar char="Ø"/>
            </a:pPr>
            <a:r>
              <a:rPr lang="tr-TR" sz="2400" dirty="0" smtClean="0"/>
              <a:t>5018 sayılı </a:t>
            </a:r>
            <a:r>
              <a:rPr lang="tr-TR" sz="2400" dirty="0"/>
              <a:t>Kanuna ekli (I) sayılı cetvelde yer alan kamu idarelerinin tüm gelirleri Hazine </a:t>
            </a:r>
            <a:r>
              <a:rPr lang="tr-TR" sz="2400" dirty="0" smtClean="0"/>
              <a:t>	veznelerine </a:t>
            </a:r>
            <a:r>
              <a:rPr lang="tr-TR" sz="2400" dirty="0"/>
              <a:t>girer, giderleri bu veznelerden ödenir. Bu idareler özel vezne </a:t>
            </a:r>
            <a:r>
              <a:rPr lang="tr-TR" sz="2400" dirty="0" smtClean="0"/>
              <a:t>açamaz.</a:t>
            </a:r>
          </a:p>
          <a:p>
            <a:pPr algn="just">
              <a:buFont typeface="Wingdings" panose="05000000000000000000" pitchFamily="2" charset="2"/>
              <a:buChar char="Ø"/>
            </a:pPr>
            <a:endParaRPr lang="tr-TR" sz="2400" dirty="0" smtClean="0"/>
          </a:p>
          <a:p>
            <a:pPr algn="just">
              <a:buFont typeface="Wingdings" panose="05000000000000000000" pitchFamily="2" charset="2"/>
              <a:buChar char="Ø"/>
            </a:pPr>
            <a:r>
              <a:rPr lang="tr-TR" sz="2400" dirty="0"/>
              <a:t>5018 sayılı Kanuna ekli (I) sayılı cetvelde yer alan kamu idarelerinin muhasebe hizmetlerini yürüten </a:t>
            </a:r>
            <a:r>
              <a:rPr lang="tr-TR" sz="2400" dirty="0" smtClean="0"/>
              <a:t>	muhasebe </a:t>
            </a:r>
            <a:r>
              <a:rPr lang="tr-TR" sz="2400" dirty="0"/>
              <a:t>birimlerince gerçekleştirilen tahsilât ve ödeme işlemleri, güvenli elektronik </a:t>
            </a:r>
            <a:r>
              <a:rPr lang="tr-TR" sz="2400" dirty="0" smtClean="0"/>
              <a:t>	imza </a:t>
            </a:r>
            <a:r>
              <a:rPr lang="tr-TR" sz="2400" dirty="0"/>
              <a:t>kullanılarak veya Türkiye Cumhuriyet Merkez Bankasınca belirlenecek güvenlik </a:t>
            </a:r>
            <a:r>
              <a:rPr lang="tr-TR" sz="2400" dirty="0" smtClean="0"/>
              <a:t>	kriterlerine uygun </a:t>
            </a:r>
            <a:r>
              <a:rPr lang="tr-TR" sz="2400" dirty="0"/>
              <a:t>olarak elektronik ortamda verilecek talimatlar çerçevesinde bu Banka </a:t>
            </a:r>
            <a:r>
              <a:rPr lang="tr-TR" sz="2400" dirty="0" smtClean="0"/>
              <a:t>aracılığıyla </a:t>
            </a:r>
            <a:r>
              <a:rPr lang="tr-TR" sz="2400" dirty="0"/>
              <a:t>gerçekleştirilebilir. </a:t>
            </a:r>
            <a:endParaRPr lang="tr-TR" sz="2400" dirty="0" smtClean="0"/>
          </a:p>
        </p:txBody>
      </p:sp>
    </p:spTree>
    <p:extLst>
      <p:ext uri="{BB962C8B-B14F-4D97-AF65-F5344CB8AC3E}">
        <p14:creationId xmlns:p14="http://schemas.microsoft.com/office/powerpoint/2010/main" val="311200666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5251"/>
            <a:ext cx="10162116" cy="1076324"/>
          </a:xfrm>
        </p:spPr>
        <p:txBody>
          <a:bodyPr>
            <a:normAutofit fontScale="90000"/>
          </a:bodyPr>
          <a:lstStyle/>
          <a:p>
            <a:pPr algn="ctr"/>
            <a:r>
              <a:rPr lang="tr-TR" b="1" dirty="0" smtClean="0">
                <a:solidFill>
                  <a:schemeClr val="accent1">
                    <a:lumMod val="50000"/>
                  </a:schemeClr>
                </a:solidFill>
              </a:rPr>
              <a:t>Kamu İdare Bütçeleri / Gelirlerin Toplanması</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fontScale="92500" lnSpcReduction="20000"/>
          </a:bodyPr>
          <a:lstStyle/>
          <a:p>
            <a:pPr marL="0" indent="0" algn="just">
              <a:buNone/>
            </a:pPr>
            <a:r>
              <a:rPr lang="tr-TR" sz="2400" b="1" dirty="0"/>
              <a:t>	 </a:t>
            </a:r>
            <a:r>
              <a:rPr lang="tr-TR" sz="3000" b="1" dirty="0" smtClean="0">
                <a:solidFill>
                  <a:srgbClr val="C00000"/>
                </a:solidFill>
              </a:rPr>
              <a:t>Bağış ve yardımlar</a:t>
            </a:r>
          </a:p>
          <a:p>
            <a:pPr marL="0" indent="0" algn="just">
              <a:buNone/>
            </a:pPr>
            <a:endParaRPr lang="tr-TR" sz="2800" b="1" dirty="0" smtClean="0"/>
          </a:p>
          <a:p>
            <a:pPr algn="just"/>
            <a:r>
              <a:rPr lang="tr-TR" sz="2600" dirty="0"/>
              <a:t>Bu ödeneklerden malî yıl sonuna kadar harcanmamış olan tutarlar, bağış ve yardımın amacı gerçekleşinceye kadar ertesi yıl bütçesine devir olunarak ödenek kaydedilir. </a:t>
            </a:r>
            <a:endParaRPr lang="tr-TR" sz="2600" dirty="0" smtClean="0"/>
          </a:p>
          <a:p>
            <a:pPr algn="just"/>
            <a:r>
              <a:rPr lang="tr-TR" sz="2600" dirty="0" smtClean="0"/>
              <a:t>Ancak</a:t>
            </a:r>
            <a:r>
              <a:rPr lang="tr-TR" sz="2600" dirty="0"/>
              <a:t>, bu ödeneklerden tahsis amacı gerçekleştirilmiş olanlardan kalan tutarlar, tahsis amacının gerçekleştirilmesi bakımından yetersiz olanlar ile yılı bütçesinde belirlenen tutarı aşmayan ve iki yıl devrettiği halde harcanmayan ödenekleri iptal etmeye genel bütçe kapsamındaki kamu idarelerinde Cumhurbaşkanı, diğer kamu idarelerinde üst yönetici yetkilidir</a:t>
            </a:r>
            <a:r>
              <a:rPr lang="tr-TR" sz="2600" dirty="0" smtClean="0"/>
              <a:t>.</a:t>
            </a:r>
          </a:p>
          <a:p>
            <a:pPr algn="just"/>
            <a:r>
              <a:rPr lang="tr-TR" sz="2600" dirty="0" smtClean="0"/>
              <a:t>Bağış </a:t>
            </a:r>
            <a:r>
              <a:rPr lang="tr-TR" sz="2600" dirty="0"/>
              <a:t>ve yardımlar, kullanılmadığı veya amaç dışı kullanıldığı için geri istenildiği takdirde, bütçeye gider kaydıyla ilgilisine geri verilir. Şartlı bağış ve yardımın zamanında kullanılmaması nedeniyle doğacak zararlar ile amaç dışı kullanım nedeniyle yapılan harcamalar </a:t>
            </a:r>
            <a:r>
              <a:rPr lang="tr-TR" sz="2600" dirty="0">
                <a:solidFill>
                  <a:srgbClr val="00B0F0"/>
                </a:solidFill>
              </a:rPr>
              <a:t>sorumluluğu tespit edilenlere ödettirilir.</a:t>
            </a:r>
            <a:endParaRPr lang="tr-TR" sz="2600" dirty="0" smtClean="0">
              <a:solidFill>
                <a:srgbClr val="00B0F0"/>
              </a:solidFill>
            </a:endParaRPr>
          </a:p>
          <a:p>
            <a:pPr marL="0" indent="0" algn="just">
              <a:buNone/>
            </a:pPr>
            <a:endParaRPr lang="tr-TR" sz="2800" b="1" dirty="0" smtClean="0"/>
          </a:p>
        </p:txBody>
      </p:sp>
    </p:spTree>
    <p:extLst>
      <p:ext uri="{BB962C8B-B14F-4D97-AF65-F5344CB8AC3E}">
        <p14:creationId xmlns:p14="http://schemas.microsoft.com/office/powerpoint/2010/main" val="423580486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1">
                    <a:lumMod val="50000"/>
                  </a:schemeClr>
                </a:solidFill>
              </a:rPr>
              <a:t>Kamu İdare Bütçeleri / Faaliyet Raporları ve Kesin Hesap</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lgn="just">
              <a:buNone/>
            </a:pPr>
            <a:r>
              <a:rPr lang="tr-TR" sz="2400" b="1" dirty="0"/>
              <a:t>	 </a:t>
            </a:r>
            <a:r>
              <a:rPr lang="tr-TR" sz="2800" b="1" dirty="0" smtClean="0">
                <a:solidFill>
                  <a:srgbClr val="C00000"/>
                </a:solidFill>
              </a:rPr>
              <a:t>Faaliyet Raporları</a:t>
            </a:r>
          </a:p>
          <a:p>
            <a:pPr algn="just"/>
            <a:r>
              <a:rPr lang="tr-TR" sz="2800" dirty="0" smtClean="0"/>
              <a:t>Üst </a:t>
            </a:r>
            <a:r>
              <a:rPr lang="tr-TR" sz="2800" dirty="0"/>
              <a:t>yöneticiler ve bütçeyle ödenek tahsis edilen harcama yetkililerince, </a:t>
            </a:r>
            <a:r>
              <a:rPr lang="tr-TR" sz="2800" dirty="0">
                <a:solidFill>
                  <a:srgbClr val="00B0F0"/>
                </a:solidFill>
              </a:rPr>
              <a:t>hesap verme sorumluluğu çerçevesinde</a:t>
            </a:r>
            <a:r>
              <a:rPr lang="tr-TR" sz="2800" dirty="0"/>
              <a:t>, her yıl faaliyet raporu hazırlanır. </a:t>
            </a:r>
            <a:endParaRPr lang="tr-TR" sz="2800" dirty="0" smtClean="0"/>
          </a:p>
          <a:p>
            <a:pPr algn="just"/>
            <a:r>
              <a:rPr lang="tr-TR" sz="2800" dirty="0" smtClean="0">
                <a:solidFill>
                  <a:srgbClr val="00B0F0"/>
                </a:solidFill>
              </a:rPr>
              <a:t>Üst </a:t>
            </a:r>
            <a:r>
              <a:rPr lang="tr-TR" sz="2800" dirty="0">
                <a:solidFill>
                  <a:srgbClr val="00B0F0"/>
                </a:solidFill>
              </a:rPr>
              <a:t>yönetici</a:t>
            </a:r>
            <a:r>
              <a:rPr lang="tr-TR" sz="2800" dirty="0"/>
              <a:t>, harcama yetkilileri tarafından hazırlanan </a:t>
            </a:r>
            <a:r>
              <a:rPr lang="tr-TR" sz="2800" dirty="0">
                <a:solidFill>
                  <a:srgbClr val="00B0F0"/>
                </a:solidFill>
              </a:rPr>
              <a:t>birim faaliyet raporlarını</a:t>
            </a:r>
            <a:r>
              <a:rPr lang="tr-TR" sz="2800" dirty="0"/>
              <a:t> esas alarak, idaresinin faaliyet sonuçlarını gösteren </a:t>
            </a:r>
            <a:r>
              <a:rPr lang="tr-TR" sz="2800" dirty="0">
                <a:solidFill>
                  <a:srgbClr val="00B0F0"/>
                </a:solidFill>
              </a:rPr>
              <a:t>idare faaliyet raporunu </a:t>
            </a:r>
            <a:r>
              <a:rPr lang="tr-TR" sz="2800" dirty="0"/>
              <a:t>düzenleyerek kamuoyuna açıklar</a:t>
            </a:r>
            <a:r>
              <a:rPr lang="tr-TR" sz="2800" dirty="0" smtClean="0"/>
              <a:t>.</a:t>
            </a:r>
          </a:p>
          <a:p>
            <a:pPr algn="just"/>
            <a:r>
              <a:rPr lang="tr-TR" sz="2800" dirty="0" smtClean="0"/>
              <a:t>Merkezî </a:t>
            </a:r>
            <a:r>
              <a:rPr lang="tr-TR" sz="2800" dirty="0"/>
              <a:t>yönetim kapsamındaki kamu idareleri ve sosyal güvenlik kurumları, idare faaliyet raporlarının birer örneğini </a:t>
            </a:r>
            <a:r>
              <a:rPr lang="tr-TR" sz="2800" dirty="0" err="1">
                <a:solidFill>
                  <a:srgbClr val="00B0F0"/>
                </a:solidFill>
              </a:rPr>
              <a:t>Sayıştaya</a:t>
            </a:r>
            <a:r>
              <a:rPr lang="tr-TR" sz="2800" dirty="0">
                <a:solidFill>
                  <a:srgbClr val="00B0F0"/>
                </a:solidFill>
              </a:rPr>
              <a:t> ve Cumhurbaşkanlığına</a:t>
            </a:r>
            <a:r>
              <a:rPr lang="tr-TR" sz="2800" dirty="0"/>
              <a:t> gönderir. </a:t>
            </a:r>
          </a:p>
          <a:p>
            <a:pPr marL="0" indent="0" algn="just">
              <a:buNone/>
            </a:pPr>
            <a:endParaRPr lang="tr-TR" sz="2800" b="1" dirty="0" smtClean="0"/>
          </a:p>
          <a:p>
            <a:pPr marL="0" indent="0" algn="just">
              <a:buNone/>
            </a:pPr>
            <a:endParaRPr lang="tr-TR" sz="2800" b="1" dirty="0" smtClean="0"/>
          </a:p>
          <a:p>
            <a:pPr marL="0" indent="0" algn="just">
              <a:buNone/>
            </a:pPr>
            <a:endParaRPr lang="tr-TR" sz="2800" b="1" dirty="0" smtClean="0"/>
          </a:p>
        </p:txBody>
      </p:sp>
    </p:spTree>
    <p:extLst>
      <p:ext uri="{BB962C8B-B14F-4D97-AF65-F5344CB8AC3E}">
        <p14:creationId xmlns:p14="http://schemas.microsoft.com/office/powerpoint/2010/main" val="172135936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1">
                    <a:lumMod val="50000"/>
                  </a:schemeClr>
                </a:solidFill>
              </a:rPr>
              <a:t>Kamu İdare Bütçeleri / Faaliyet Raporları ve Kesin Hesap</a:t>
            </a:r>
            <a:r>
              <a:rPr lang="tr-TR" dirty="0">
                <a:solidFill>
                  <a:schemeClr val="accent1">
                    <a:lumMod val="50000"/>
                  </a:schemeClr>
                </a:solidFill>
              </a:rPr>
              <a:t/>
            </a:r>
            <a:br>
              <a:rPr lang="tr-TR" dirty="0">
                <a:solidFill>
                  <a:schemeClr val="accent1">
                    <a:lumMod val="50000"/>
                  </a:schemeClr>
                </a:solidFill>
              </a:rPr>
            </a:br>
            <a:endParaRPr lang="tr-TR" dirty="0">
              <a:solidFill>
                <a:schemeClr val="accent1">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lgn="just">
              <a:buNone/>
            </a:pPr>
            <a:r>
              <a:rPr lang="tr-TR" sz="2400" b="1" dirty="0"/>
              <a:t>	 </a:t>
            </a:r>
            <a:r>
              <a:rPr lang="tr-TR" sz="3000" b="1" dirty="0" smtClean="0">
                <a:solidFill>
                  <a:srgbClr val="C00000"/>
                </a:solidFill>
              </a:rPr>
              <a:t>Faaliyet Raporları</a:t>
            </a:r>
          </a:p>
          <a:p>
            <a:pPr marL="0" indent="0" algn="just">
              <a:buNone/>
            </a:pPr>
            <a:endParaRPr lang="tr-TR" sz="3000" b="1" dirty="0" smtClean="0">
              <a:solidFill>
                <a:srgbClr val="C00000"/>
              </a:solidFill>
            </a:endParaRPr>
          </a:p>
          <a:p>
            <a:pPr algn="just"/>
            <a:r>
              <a:rPr lang="tr-TR" sz="2600" dirty="0"/>
              <a:t>Merkezî yönetim kapsamındaki idareler ile sosyal güvenlik kurumlarının bir malî yıldaki faaliyet sonuçları, </a:t>
            </a:r>
            <a:r>
              <a:rPr lang="tr-TR" sz="2600" dirty="0">
                <a:solidFill>
                  <a:srgbClr val="00B0F0"/>
                </a:solidFill>
              </a:rPr>
              <a:t>Cumhurbaşkanlığı tarafından hazırlanacak genel faaliyet raporunda gösterilir. </a:t>
            </a:r>
            <a:r>
              <a:rPr lang="tr-TR" sz="2600" dirty="0"/>
              <a:t>Bu raporda, mahallî idarelerin malî yapılarına ilişkin genel değerlendirmelere de yer verilir. Cumhurbaşkanlığı, genel faaliyet raporunu kamuoyuna açıklar ve bir örneğini </a:t>
            </a:r>
            <a:r>
              <a:rPr lang="tr-TR" sz="2600" dirty="0" err="1"/>
              <a:t>Sayıştaya</a:t>
            </a:r>
            <a:r>
              <a:rPr lang="tr-TR" sz="2600" dirty="0"/>
              <a:t> gönderir.</a:t>
            </a:r>
            <a:r>
              <a:rPr lang="tr-TR" sz="2600" baseline="30000" dirty="0"/>
              <a:t> </a:t>
            </a:r>
            <a:endParaRPr lang="tr-TR" sz="2600" dirty="0"/>
          </a:p>
          <a:p>
            <a:pPr marL="0" indent="0" algn="just">
              <a:buNone/>
            </a:pPr>
            <a:endParaRPr lang="tr-TR" sz="2800" b="1" dirty="0" smtClean="0"/>
          </a:p>
          <a:p>
            <a:pPr marL="0" indent="0" algn="just">
              <a:buNone/>
            </a:pPr>
            <a:endParaRPr lang="tr-TR" sz="2800" b="1" dirty="0" smtClean="0"/>
          </a:p>
          <a:p>
            <a:pPr marL="0" indent="0" algn="just">
              <a:buNone/>
            </a:pPr>
            <a:endParaRPr lang="tr-TR" sz="2800" b="1" dirty="0" smtClean="0"/>
          </a:p>
        </p:txBody>
      </p:sp>
    </p:spTree>
    <p:extLst>
      <p:ext uri="{BB962C8B-B14F-4D97-AF65-F5344CB8AC3E}">
        <p14:creationId xmlns:p14="http://schemas.microsoft.com/office/powerpoint/2010/main" val="146477840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1">
                    <a:lumMod val="50000"/>
                  </a:schemeClr>
                </a:solidFill>
              </a:rPr>
              <a:t>Kamu İdare Bütçeleri / Faaliyet Raporları ve Kesin Hesap</a:t>
            </a:r>
            <a:r>
              <a:rPr lang="tr-TR" dirty="0">
                <a:solidFill>
                  <a:schemeClr val="accent1">
                    <a:lumMod val="50000"/>
                  </a:schemeClr>
                </a:solidFill>
              </a:rPr>
              <a:t/>
            </a:r>
            <a:br>
              <a:rPr lang="tr-TR" dirty="0">
                <a:solidFill>
                  <a:schemeClr val="accent1">
                    <a:lumMod val="50000"/>
                  </a:schemeClr>
                </a:solidFill>
              </a:rPr>
            </a:br>
            <a:endParaRPr lang="tr-TR" dirty="0">
              <a:solidFill>
                <a:schemeClr val="accent1">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lgn="just">
              <a:buNone/>
            </a:pPr>
            <a:r>
              <a:rPr lang="tr-TR" sz="2400" b="1" dirty="0"/>
              <a:t>	 </a:t>
            </a:r>
            <a:r>
              <a:rPr lang="tr-TR" sz="3000" b="1" dirty="0" smtClean="0">
                <a:solidFill>
                  <a:srgbClr val="C00000"/>
                </a:solidFill>
              </a:rPr>
              <a:t>Faaliyet Raporları</a:t>
            </a:r>
          </a:p>
          <a:p>
            <a:pPr marL="0" indent="0" algn="just">
              <a:buNone/>
            </a:pPr>
            <a:endParaRPr lang="tr-TR" sz="3000" b="1" dirty="0" smtClean="0">
              <a:solidFill>
                <a:srgbClr val="C00000"/>
              </a:solidFill>
            </a:endParaRPr>
          </a:p>
          <a:p>
            <a:pPr algn="just"/>
            <a:r>
              <a:rPr lang="tr-TR" sz="2600" dirty="0" smtClean="0"/>
              <a:t>Sayıştay</a:t>
            </a:r>
            <a:r>
              <a:rPr lang="tr-TR" sz="2600" dirty="0"/>
              <a:t>, mahallî idarelerin raporları hariç </a:t>
            </a:r>
            <a:r>
              <a:rPr lang="tr-TR" sz="2600" dirty="0">
                <a:solidFill>
                  <a:srgbClr val="00B0F0"/>
                </a:solidFill>
              </a:rPr>
              <a:t>idare faaliyet raporlarını, mahallî idareler genel faaliyet raporunu ve genel faaliyet raporunu</a:t>
            </a:r>
            <a:r>
              <a:rPr lang="tr-TR" sz="2600" dirty="0"/>
              <a:t>, dış denetim sonuçlarını dikkate alarak görüşlerini de belirtmek suretiyle </a:t>
            </a:r>
            <a:r>
              <a:rPr lang="tr-TR" sz="2600" dirty="0">
                <a:solidFill>
                  <a:srgbClr val="00B0F0"/>
                </a:solidFill>
              </a:rPr>
              <a:t>Türkiye Büyük Millet Meclisine sunar. </a:t>
            </a:r>
            <a:r>
              <a:rPr lang="tr-TR" sz="2600" dirty="0"/>
              <a:t>Türkiye Büyük Millet Meclisi bu raporlar ve değerlendirmeler çerçevesinde, kamu kaynağının elde edilmesi ve kullanılmasına ilişkin olarak kamu idarelerinin yönetim ve hesap verme sorumluluklarını görüşür. Bu görüşmelere üst yönetici veya görevlendireceği yardımcısının ilgili bakanla birlikte katılması zorunludur.</a:t>
            </a:r>
          </a:p>
          <a:p>
            <a:pPr marL="0" indent="0" algn="just">
              <a:buNone/>
            </a:pPr>
            <a:endParaRPr lang="tr-TR" sz="2800" b="1" dirty="0" smtClean="0"/>
          </a:p>
          <a:p>
            <a:pPr marL="0" indent="0" algn="just">
              <a:buNone/>
            </a:pPr>
            <a:endParaRPr lang="tr-TR" sz="2800" b="1" dirty="0" smtClean="0"/>
          </a:p>
          <a:p>
            <a:pPr marL="0" indent="0" algn="just">
              <a:buNone/>
            </a:pPr>
            <a:endParaRPr lang="tr-TR" sz="2800" b="1" dirty="0" smtClean="0"/>
          </a:p>
        </p:txBody>
      </p:sp>
    </p:spTree>
    <p:extLst>
      <p:ext uri="{BB962C8B-B14F-4D97-AF65-F5344CB8AC3E}">
        <p14:creationId xmlns:p14="http://schemas.microsoft.com/office/powerpoint/2010/main" val="248528909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1">
                    <a:lumMod val="50000"/>
                  </a:schemeClr>
                </a:solidFill>
              </a:rPr>
              <a:t>Kamu İdare Bütçeleri / Faaliyet Raporları ve Kesin Hesap</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lnSpcReduction="10000"/>
          </a:bodyPr>
          <a:lstStyle/>
          <a:p>
            <a:pPr marL="0" indent="0" algn="just">
              <a:buNone/>
            </a:pPr>
            <a:r>
              <a:rPr lang="tr-TR" sz="2400" b="1" dirty="0"/>
              <a:t>	 </a:t>
            </a:r>
            <a:r>
              <a:rPr lang="tr-TR" sz="2800" b="1" dirty="0" smtClean="0">
                <a:solidFill>
                  <a:srgbClr val="C00000"/>
                </a:solidFill>
              </a:rPr>
              <a:t>Faaliyet Raporları</a:t>
            </a:r>
          </a:p>
          <a:p>
            <a:pPr algn="just"/>
            <a:r>
              <a:rPr lang="tr-TR" sz="2800" dirty="0">
                <a:solidFill>
                  <a:srgbClr val="00B0F0"/>
                </a:solidFill>
              </a:rPr>
              <a:t>İdare faaliyet raporu</a:t>
            </a:r>
            <a:r>
              <a:rPr lang="tr-TR" sz="2800" dirty="0"/>
              <a:t>, ilgili idare hakkındaki genel bilgilerle birlikte; kullanılan kaynakları, bütçe hedef ve gerçekleşmeleri ile meydana gelen sapmaların nedenlerini, varlık ve yükümlülükleri ile yardım yapılan birlik, kurum ve kuruluşların faaliyetlerine ilişkin bilgileri de kapsayan malî bilgileri; stratejik plan ve performans programı uyarınca yürütülen faaliyetleri ve performans bilgilerini içerecek şekilde düzenlenir.</a:t>
            </a:r>
          </a:p>
          <a:p>
            <a:pPr algn="just"/>
            <a:r>
              <a:rPr lang="tr-TR" sz="2800" dirty="0"/>
              <a:t>Bu raporlarda yer alacak hususlar, raporların hazırlanması, ilgili idarelere verilmesi, kamuoyuna açıklanması ve bu işlemlere ilişkin süreler ile diğer </a:t>
            </a:r>
            <a:r>
              <a:rPr lang="tr-TR" sz="2800" dirty="0" err="1"/>
              <a:t>usûl</a:t>
            </a:r>
            <a:r>
              <a:rPr lang="tr-TR" sz="2800" dirty="0"/>
              <a:t> ve esaslar, </a:t>
            </a:r>
            <a:r>
              <a:rPr lang="tr-TR" sz="2800" dirty="0" smtClean="0"/>
              <a:t>(…)</a:t>
            </a:r>
            <a:r>
              <a:rPr lang="tr-TR" sz="2800" dirty="0"/>
              <a:t> </a:t>
            </a:r>
            <a:r>
              <a:rPr lang="tr-TR" sz="2800" dirty="0" err="1"/>
              <a:t>Sayıştayın</a:t>
            </a:r>
            <a:r>
              <a:rPr lang="tr-TR" sz="2800" dirty="0"/>
              <a:t> görüşü alınarak Cumhurbaşkanı tarafından çıkarılacak </a:t>
            </a:r>
            <a:r>
              <a:rPr lang="tr-TR" sz="2800" dirty="0">
                <a:solidFill>
                  <a:srgbClr val="00B0F0"/>
                </a:solidFill>
              </a:rPr>
              <a:t>yönetmelikle</a:t>
            </a:r>
            <a:r>
              <a:rPr lang="tr-TR" sz="2800" dirty="0"/>
              <a:t> belirlenir.</a:t>
            </a:r>
            <a:endParaRPr lang="tr-TR" sz="2800" b="1" dirty="0" smtClean="0"/>
          </a:p>
          <a:p>
            <a:pPr marL="0" indent="0" algn="just">
              <a:buNone/>
            </a:pPr>
            <a:endParaRPr lang="tr-TR" sz="2800" b="1" dirty="0" smtClean="0"/>
          </a:p>
          <a:p>
            <a:pPr marL="0" indent="0" algn="just">
              <a:buNone/>
            </a:pPr>
            <a:endParaRPr lang="tr-TR" sz="2800" b="1" dirty="0" smtClean="0"/>
          </a:p>
        </p:txBody>
      </p:sp>
    </p:spTree>
    <p:extLst>
      <p:ext uri="{BB962C8B-B14F-4D97-AF65-F5344CB8AC3E}">
        <p14:creationId xmlns:p14="http://schemas.microsoft.com/office/powerpoint/2010/main" val="105082755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Kamu İdare Bütçeleri / Faaliyet Raporları ve Kesin Hesap</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lgn="just">
              <a:buNone/>
            </a:pPr>
            <a:r>
              <a:rPr lang="tr-TR" sz="2400" b="1" dirty="0"/>
              <a:t>	 </a:t>
            </a:r>
            <a:r>
              <a:rPr lang="tr-TR" sz="2800" b="1" dirty="0" smtClean="0">
                <a:solidFill>
                  <a:srgbClr val="C00000"/>
                </a:solidFill>
              </a:rPr>
              <a:t>Kesin Hesap Kanunu</a:t>
            </a:r>
          </a:p>
          <a:p>
            <a:pPr marL="0" indent="0" algn="just">
              <a:buNone/>
            </a:pPr>
            <a:endParaRPr lang="tr-TR" sz="2800" b="1" dirty="0" smtClean="0"/>
          </a:p>
          <a:p>
            <a:pPr algn="just"/>
            <a:r>
              <a:rPr lang="tr-TR" sz="2400" dirty="0"/>
              <a:t>Türkiye Büyük Millet Meclisi, merkezî yönetim bütçe kanununun uygulama sonuçlarını </a:t>
            </a:r>
            <a:r>
              <a:rPr lang="tr-TR" sz="2400" dirty="0">
                <a:solidFill>
                  <a:srgbClr val="00B0F0"/>
                </a:solidFill>
              </a:rPr>
              <a:t>onama yetkisini </a:t>
            </a:r>
            <a:r>
              <a:rPr lang="tr-TR" sz="2400" dirty="0"/>
              <a:t>kesin hesap kanunuyla kullanır</a:t>
            </a:r>
            <a:r>
              <a:rPr lang="tr-TR" sz="2400" dirty="0" smtClean="0"/>
              <a:t>.</a:t>
            </a:r>
          </a:p>
          <a:p>
            <a:pPr marL="0" indent="0" algn="just">
              <a:buNone/>
            </a:pPr>
            <a:r>
              <a:rPr lang="tr-TR" sz="2400" dirty="0" smtClean="0"/>
              <a:t> </a:t>
            </a:r>
            <a:endParaRPr lang="tr-TR" sz="2400" dirty="0"/>
          </a:p>
          <a:p>
            <a:pPr algn="just"/>
            <a:r>
              <a:rPr lang="tr-TR" sz="2400" dirty="0" smtClean="0"/>
              <a:t>Kesin </a:t>
            </a:r>
            <a:r>
              <a:rPr lang="tr-TR" sz="2400" dirty="0"/>
              <a:t>hesap kanunu teklifi, muhasebe kayıtları dikkate alınarak, merkezî yönetim bütçe kanununun şekline uygun olarak Hazine ve Maliye Bakanlığınca hazırlanır. Bu teklif, bir yıllık uygulama sonuçlarını karşılaştırmalı olarak gösteren değerlendirmeleri içeren gerekçesiyle birlikte izleyen malî yılın Haziran ayı sonuna kadar Cumhurbaşkanı tarafından Türkiye Büyük Millet Meclisine sunulur ve bir örneği </a:t>
            </a:r>
            <a:r>
              <a:rPr lang="tr-TR" sz="2400" dirty="0" err="1"/>
              <a:t>Sayıştaya</a:t>
            </a:r>
            <a:r>
              <a:rPr lang="tr-TR" sz="2400" dirty="0"/>
              <a:t> gönderilir.</a:t>
            </a:r>
          </a:p>
          <a:p>
            <a:pPr marL="0" indent="0" algn="just">
              <a:buNone/>
            </a:pPr>
            <a:endParaRPr lang="tr-TR" sz="2800" b="1" dirty="0" smtClean="0"/>
          </a:p>
          <a:p>
            <a:pPr marL="0" indent="0" algn="just">
              <a:buNone/>
            </a:pPr>
            <a:endParaRPr lang="tr-TR" sz="2800" b="1" dirty="0" smtClean="0"/>
          </a:p>
        </p:txBody>
      </p:sp>
    </p:spTree>
    <p:extLst>
      <p:ext uri="{BB962C8B-B14F-4D97-AF65-F5344CB8AC3E}">
        <p14:creationId xmlns:p14="http://schemas.microsoft.com/office/powerpoint/2010/main" val="139191709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Kamu İdare Bütçeleri / Faaliyet Raporları ve Kesin Hesap</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lnSpcReduction="10000"/>
          </a:bodyPr>
          <a:lstStyle/>
          <a:p>
            <a:pPr marL="0" indent="0" algn="just">
              <a:buNone/>
            </a:pPr>
            <a:r>
              <a:rPr lang="tr-TR" sz="2400" b="1" dirty="0"/>
              <a:t>	</a:t>
            </a:r>
            <a:r>
              <a:rPr lang="tr-TR" sz="3000" b="1" dirty="0">
                <a:solidFill>
                  <a:srgbClr val="C00000"/>
                </a:solidFill>
              </a:rPr>
              <a:t> </a:t>
            </a:r>
            <a:r>
              <a:rPr lang="tr-TR" sz="3000" b="1" dirty="0" smtClean="0">
                <a:solidFill>
                  <a:srgbClr val="C00000"/>
                </a:solidFill>
              </a:rPr>
              <a:t>Kesin Hesap Kanunu</a:t>
            </a:r>
          </a:p>
          <a:p>
            <a:pPr marL="0" indent="0" algn="just">
              <a:buNone/>
            </a:pPr>
            <a:r>
              <a:rPr lang="tr-TR" sz="2800" dirty="0" smtClean="0"/>
              <a:t>	</a:t>
            </a:r>
            <a:r>
              <a:rPr lang="tr-TR" sz="2400" dirty="0" smtClean="0"/>
              <a:t>Kesin </a:t>
            </a:r>
            <a:r>
              <a:rPr lang="tr-TR" sz="2400" dirty="0"/>
              <a:t>hesap kanun teklifinin ekinde;</a:t>
            </a:r>
          </a:p>
          <a:p>
            <a:pPr lvl="1" algn="just">
              <a:buFont typeface="Wingdings" panose="05000000000000000000" pitchFamily="2" charset="2"/>
              <a:buChar char="ü"/>
            </a:pPr>
            <a:r>
              <a:rPr lang="tr-TR" sz="2400" dirty="0" smtClean="0"/>
              <a:t>Genel </a:t>
            </a:r>
            <a:r>
              <a:rPr lang="tr-TR" sz="2400" dirty="0"/>
              <a:t>mizan, </a:t>
            </a:r>
            <a:endParaRPr lang="tr-TR" sz="2400" dirty="0" smtClean="0"/>
          </a:p>
          <a:p>
            <a:pPr lvl="1" algn="just">
              <a:buFont typeface="Wingdings" panose="05000000000000000000" pitchFamily="2" charset="2"/>
              <a:buChar char="ü"/>
            </a:pPr>
            <a:r>
              <a:rPr lang="tr-TR" sz="2400" dirty="0" smtClean="0"/>
              <a:t>Bütçe </a:t>
            </a:r>
            <a:r>
              <a:rPr lang="tr-TR" sz="2400" dirty="0"/>
              <a:t>gelirleri kesin hesap cetveli ve açıklaması, </a:t>
            </a:r>
            <a:endParaRPr lang="tr-TR" sz="2400" dirty="0" smtClean="0"/>
          </a:p>
          <a:p>
            <a:pPr lvl="1" algn="just">
              <a:buFont typeface="Wingdings" panose="05000000000000000000" pitchFamily="2" charset="2"/>
              <a:buChar char="ü"/>
            </a:pPr>
            <a:r>
              <a:rPr lang="tr-TR" sz="2400" dirty="0" smtClean="0"/>
              <a:t>Bütçe </a:t>
            </a:r>
            <a:r>
              <a:rPr lang="tr-TR" sz="2400" dirty="0"/>
              <a:t>giderleri kesin hesap cetvelleri ve açıklaması, </a:t>
            </a:r>
            <a:endParaRPr lang="tr-TR" sz="2400" dirty="0" smtClean="0"/>
          </a:p>
          <a:p>
            <a:pPr lvl="1" algn="just">
              <a:buFont typeface="Wingdings" panose="05000000000000000000" pitchFamily="2" charset="2"/>
              <a:buChar char="ü"/>
            </a:pPr>
            <a:r>
              <a:rPr lang="tr-TR" sz="2400" dirty="0" smtClean="0"/>
              <a:t>Bütçe </a:t>
            </a:r>
            <a:r>
              <a:rPr lang="tr-TR" sz="2400" dirty="0"/>
              <a:t>gelir ve giderlerinin iller ve idareler itibarıyla dağılımı, </a:t>
            </a:r>
            <a:endParaRPr lang="tr-TR" sz="2400" dirty="0" smtClean="0"/>
          </a:p>
          <a:p>
            <a:pPr lvl="1" algn="just">
              <a:buFont typeface="Wingdings" panose="05000000000000000000" pitchFamily="2" charset="2"/>
              <a:buChar char="ü"/>
            </a:pPr>
            <a:r>
              <a:rPr lang="tr-TR" sz="2400" dirty="0" smtClean="0"/>
              <a:t>Devlet </a:t>
            </a:r>
            <a:r>
              <a:rPr lang="tr-TR" sz="2400" dirty="0"/>
              <a:t>borçları ve Hazine garantilerine ilişkin cetveller, </a:t>
            </a:r>
            <a:endParaRPr lang="tr-TR" sz="2400" dirty="0" smtClean="0"/>
          </a:p>
          <a:p>
            <a:pPr lvl="1" algn="just">
              <a:buFont typeface="Wingdings" panose="05000000000000000000" pitchFamily="2" charset="2"/>
              <a:buChar char="ü"/>
            </a:pPr>
            <a:r>
              <a:rPr lang="tr-TR" sz="2400" dirty="0" smtClean="0"/>
              <a:t>Yılı </a:t>
            </a:r>
            <a:r>
              <a:rPr lang="tr-TR" sz="2400" dirty="0"/>
              <a:t>içerisinde silinen kamu alacakları </a:t>
            </a:r>
            <a:r>
              <a:rPr lang="tr-TR" sz="2400" dirty="0" smtClean="0"/>
              <a:t>cetveli,</a:t>
            </a:r>
          </a:p>
          <a:p>
            <a:pPr lvl="1" algn="just">
              <a:buFont typeface="Wingdings" panose="05000000000000000000" pitchFamily="2" charset="2"/>
              <a:buChar char="ü"/>
            </a:pPr>
            <a:r>
              <a:rPr lang="tr-TR" sz="2400" dirty="0" smtClean="0"/>
              <a:t>Mal </a:t>
            </a:r>
            <a:r>
              <a:rPr lang="tr-TR" sz="2400" dirty="0"/>
              <a:t>yönetim hesabı icmal cetvelleri,</a:t>
            </a:r>
            <a:r>
              <a:rPr lang="tr-TR" sz="2400" baseline="30000" dirty="0"/>
              <a:t> </a:t>
            </a:r>
            <a:endParaRPr lang="tr-TR" sz="2400" dirty="0"/>
          </a:p>
          <a:p>
            <a:pPr lvl="1" algn="just">
              <a:buFont typeface="Wingdings" panose="05000000000000000000" pitchFamily="2" charset="2"/>
              <a:buChar char="ü"/>
            </a:pPr>
            <a:r>
              <a:rPr lang="tr-TR" sz="2400" dirty="0" smtClean="0"/>
              <a:t>Hazine </a:t>
            </a:r>
            <a:r>
              <a:rPr lang="tr-TR" sz="2400" dirty="0"/>
              <a:t>ve Maliye Bakanlığı tarafından gerekli görülen diğer </a:t>
            </a:r>
            <a:r>
              <a:rPr lang="tr-TR" sz="2400" dirty="0" smtClean="0"/>
              <a:t>	belgeler</a:t>
            </a:r>
            <a:r>
              <a:rPr lang="tr-TR" sz="2400" dirty="0"/>
              <a:t>,</a:t>
            </a:r>
          </a:p>
          <a:p>
            <a:pPr marL="0" indent="0" algn="just">
              <a:buNone/>
            </a:pPr>
            <a:r>
              <a:rPr lang="tr-TR" sz="2400" dirty="0" smtClean="0"/>
              <a:t>	yer </a:t>
            </a:r>
            <a:r>
              <a:rPr lang="tr-TR" sz="2400" dirty="0"/>
              <a:t>alır. </a:t>
            </a:r>
          </a:p>
          <a:p>
            <a:pPr marL="0" indent="0" algn="just">
              <a:buNone/>
            </a:pPr>
            <a:endParaRPr lang="tr-TR" sz="2800" b="1" dirty="0" smtClean="0"/>
          </a:p>
          <a:p>
            <a:pPr marL="0" indent="0" algn="just">
              <a:buNone/>
            </a:pPr>
            <a:endParaRPr lang="tr-TR" sz="2800" b="1" dirty="0" smtClean="0"/>
          </a:p>
          <a:p>
            <a:pPr marL="0" indent="0" algn="just">
              <a:buNone/>
            </a:pPr>
            <a:endParaRPr lang="tr-TR" sz="2800" b="1" dirty="0" smtClean="0"/>
          </a:p>
        </p:txBody>
      </p:sp>
    </p:spTree>
    <p:extLst>
      <p:ext uri="{BB962C8B-B14F-4D97-AF65-F5344CB8AC3E}">
        <p14:creationId xmlns:p14="http://schemas.microsoft.com/office/powerpoint/2010/main" val="894586529"/>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Kamu İdare Bütçeleri / Faaliyet Raporları ve Kesin Hesap</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lgn="just">
              <a:buNone/>
            </a:pPr>
            <a:r>
              <a:rPr lang="tr-TR" sz="2400" b="1" dirty="0"/>
              <a:t>	 </a:t>
            </a:r>
            <a:r>
              <a:rPr lang="tr-TR" sz="2800" b="1" dirty="0" smtClean="0">
                <a:solidFill>
                  <a:srgbClr val="C00000"/>
                </a:solidFill>
              </a:rPr>
              <a:t>Kesin Hesap Kanunu</a:t>
            </a:r>
          </a:p>
          <a:p>
            <a:pPr marL="0" indent="0" algn="just">
              <a:buNone/>
            </a:pPr>
            <a:endParaRPr lang="tr-TR" sz="2800" b="1" dirty="0" smtClean="0"/>
          </a:p>
          <a:p>
            <a:pPr algn="just"/>
            <a:r>
              <a:rPr lang="tr-TR" sz="2400" dirty="0"/>
              <a:t>Merkezî yönetim kapsamındaki kamu idareleri bütçelerinin kesin hesabının düzenlenmesine ilişkin usul ve esaslar Hazine ve Maliye Bakanlığınca belirlenir</a:t>
            </a:r>
            <a:r>
              <a:rPr lang="tr-TR" sz="2400" dirty="0" smtClean="0"/>
              <a:t>.</a:t>
            </a:r>
          </a:p>
          <a:p>
            <a:pPr marL="0" indent="0" algn="just">
              <a:buNone/>
            </a:pPr>
            <a:r>
              <a:rPr lang="tr-TR" sz="2400" dirty="0" smtClean="0"/>
              <a:t> </a:t>
            </a:r>
            <a:endParaRPr lang="tr-TR" sz="2400" dirty="0"/>
          </a:p>
          <a:p>
            <a:pPr algn="just"/>
            <a:r>
              <a:rPr lang="tr-TR" sz="2400" dirty="0">
                <a:solidFill>
                  <a:srgbClr val="00B0F0"/>
                </a:solidFill>
              </a:rPr>
              <a:t>İdarelerin faaliyet raporları, genel faaliyet raporu, dış denetim genel değerlendirme raporu</a:t>
            </a:r>
            <a:r>
              <a:rPr lang="tr-TR" sz="2400" dirty="0"/>
              <a:t> ve kesin hesap kanunu teklifi ile merkezî yönetim bütçe kanunu teklifi birlikte görüşülür. Ancak, bu raporlar </a:t>
            </a:r>
            <a:r>
              <a:rPr lang="tr-TR" sz="2400" dirty="0">
                <a:solidFill>
                  <a:srgbClr val="00B0F0"/>
                </a:solidFill>
              </a:rPr>
              <a:t>ile genel uygunluk bildirimi Türkiye Büyük Millet Meclisi komisyonlarında öncelikle görüşülür.</a:t>
            </a:r>
          </a:p>
          <a:p>
            <a:pPr algn="just"/>
            <a:endParaRPr lang="tr-TR" sz="2400" dirty="0"/>
          </a:p>
          <a:p>
            <a:pPr marL="0" indent="0" algn="just">
              <a:buNone/>
            </a:pPr>
            <a:endParaRPr lang="tr-TR" sz="2800" b="1" dirty="0" smtClean="0"/>
          </a:p>
          <a:p>
            <a:pPr marL="0" indent="0" algn="just">
              <a:buNone/>
            </a:pPr>
            <a:endParaRPr lang="tr-TR" sz="2800" b="1" dirty="0" smtClean="0"/>
          </a:p>
        </p:txBody>
      </p:sp>
    </p:spTree>
    <p:extLst>
      <p:ext uri="{BB962C8B-B14F-4D97-AF65-F5344CB8AC3E}">
        <p14:creationId xmlns:p14="http://schemas.microsoft.com/office/powerpoint/2010/main" val="1886618687"/>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Kamu İdare Bütçeleri / Faaliyet Raporları ve Kesin Hesap</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lgn="just">
              <a:buNone/>
            </a:pPr>
            <a:r>
              <a:rPr lang="tr-TR" sz="2400" b="1" dirty="0"/>
              <a:t>	 </a:t>
            </a:r>
            <a:r>
              <a:rPr lang="tr-TR" sz="2800" b="1" dirty="0" smtClean="0">
                <a:solidFill>
                  <a:srgbClr val="C00000"/>
                </a:solidFill>
              </a:rPr>
              <a:t>Genel Uygunluk Bildirimi</a:t>
            </a:r>
          </a:p>
          <a:p>
            <a:pPr marL="0" indent="0" algn="just">
              <a:buNone/>
            </a:pPr>
            <a:endParaRPr lang="tr-TR" sz="2400" b="1" dirty="0" smtClean="0"/>
          </a:p>
          <a:p>
            <a:pPr algn="just"/>
            <a:r>
              <a:rPr lang="tr-TR" sz="2400" dirty="0"/>
              <a:t>Sayıştay, </a:t>
            </a:r>
            <a:r>
              <a:rPr lang="tr-TR" sz="2400" dirty="0">
                <a:solidFill>
                  <a:srgbClr val="00B0F0"/>
                </a:solidFill>
              </a:rPr>
              <a:t>merkezî yönetim kapsamındaki kamu idareleri için düzenleyeceği</a:t>
            </a:r>
            <a:r>
              <a:rPr lang="tr-TR" sz="2400" dirty="0"/>
              <a:t> genel uygunluk bildirimini, kesin hesap kanun teklifinin verilmesinden başlayarak </a:t>
            </a:r>
            <a:r>
              <a:rPr lang="tr-TR" sz="2400" dirty="0">
                <a:solidFill>
                  <a:srgbClr val="00B0F0"/>
                </a:solidFill>
              </a:rPr>
              <a:t>en geç yetmiş beş gün</a:t>
            </a:r>
            <a:r>
              <a:rPr lang="tr-TR" sz="2400" dirty="0"/>
              <a:t> içinde Türkiye Büyük Millet Meclisine sunar. </a:t>
            </a:r>
          </a:p>
          <a:p>
            <a:pPr algn="just"/>
            <a:r>
              <a:rPr lang="tr-TR" sz="2400" dirty="0"/>
              <a:t>Genel uygunluk bildirimi; </a:t>
            </a:r>
            <a:r>
              <a:rPr lang="tr-TR" sz="2400" dirty="0">
                <a:solidFill>
                  <a:srgbClr val="00B0F0"/>
                </a:solidFill>
              </a:rPr>
              <a:t>dış denetim raporları, idare faaliyet raporları ve genel faaliyet raporu </a:t>
            </a:r>
            <a:r>
              <a:rPr lang="tr-TR" sz="2400" dirty="0"/>
              <a:t>dikkate alınarak hazırlanır. </a:t>
            </a:r>
          </a:p>
          <a:p>
            <a:pPr algn="just"/>
            <a:r>
              <a:rPr lang="tr-TR" sz="2400" dirty="0"/>
              <a:t>Kesin hesap kanunu teklifi ve genel uygunluk bildiriminin Türkiye Büyük Millet Meclisine verilmiş olması, ilgili yıla ait </a:t>
            </a:r>
            <a:r>
              <a:rPr lang="tr-TR" sz="2400" dirty="0" err="1"/>
              <a:t>Sayıştayca</a:t>
            </a:r>
            <a:r>
              <a:rPr lang="tr-TR" sz="2400" dirty="0"/>
              <a:t> sonuçlandırılmamış denetimleri önlemez ve hesapların kesin hükme bağlandığı anlamına gelmez</a:t>
            </a:r>
            <a:endParaRPr lang="tr-TR" sz="2400" b="1" dirty="0" smtClean="0"/>
          </a:p>
          <a:p>
            <a:pPr marL="0" indent="0" algn="just">
              <a:buNone/>
            </a:pPr>
            <a:endParaRPr lang="tr-TR" sz="2800" b="1" dirty="0" smtClean="0"/>
          </a:p>
          <a:p>
            <a:pPr marL="0" indent="0" algn="just">
              <a:buNone/>
            </a:pPr>
            <a:endParaRPr lang="tr-TR" sz="2800" b="1" dirty="0" smtClean="0"/>
          </a:p>
        </p:txBody>
      </p:sp>
    </p:spTree>
    <p:extLst>
      <p:ext uri="{BB962C8B-B14F-4D97-AF65-F5344CB8AC3E}">
        <p14:creationId xmlns:p14="http://schemas.microsoft.com/office/powerpoint/2010/main" val="22071023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up 9"/>
          <p:cNvGrpSpPr/>
          <p:nvPr/>
        </p:nvGrpSpPr>
        <p:grpSpPr>
          <a:xfrm>
            <a:off x="-5241" y="730729"/>
            <a:ext cx="12197241" cy="6008868"/>
            <a:chOff x="-5241" y="730729"/>
            <a:chExt cx="12197241" cy="6008868"/>
          </a:xfrm>
        </p:grpSpPr>
        <p:grpSp>
          <p:nvGrpSpPr>
            <p:cNvPr id="8" name="Grup 7"/>
            <p:cNvGrpSpPr/>
            <p:nvPr/>
          </p:nvGrpSpPr>
          <p:grpSpPr>
            <a:xfrm>
              <a:off x="-5241" y="6071536"/>
              <a:ext cx="12197241" cy="668061"/>
              <a:chOff x="-5241" y="6071536"/>
              <a:chExt cx="12197241" cy="668061"/>
            </a:xfrm>
          </p:grpSpPr>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482" y="6071536"/>
                <a:ext cx="3023608" cy="668061"/>
              </a:xfrm>
              <a:prstGeom prst="rect">
                <a:avLst/>
              </a:prstGeom>
            </p:spPr>
          </p:pic>
          <p:pic>
            <p:nvPicPr>
              <p:cNvPr id="5" name="Resim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47090" y="6253654"/>
                <a:ext cx="8544910" cy="346842"/>
              </a:xfrm>
              <a:prstGeom prst="rect">
                <a:avLst/>
              </a:prstGeom>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41" y="6264165"/>
                <a:ext cx="628723" cy="346842"/>
              </a:xfrm>
              <a:prstGeom prst="rect">
                <a:avLst/>
              </a:prstGeom>
            </p:spPr>
          </p:pic>
          <p:sp>
            <p:nvSpPr>
              <p:cNvPr id="7" name="Metin kutusu 6"/>
              <p:cNvSpPr txBox="1"/>
              <p:nvPr/>
            </p:nvSpPr>
            <p:spPr>
              <a:xfrm>
                <a:off x="9538138" y="6220900"/>
                <a:ext cx="2228193" cy="369332"/>
              </a:xfrm>
              <a:prstGeom prst="rect">
                <a:avLst/>
              </a:prstGeom>
              <a:noFill/>
            </p:spPr>
            <p:txBody>
              <a:bodyPr wrap="square" rtlCol="0">
                <a:spAutoFit/>
              </a:bodyPr>
              <a:lstStyle/>
              <a:p>
                <a:r>
                  <a:rPr lang="tr-TR" dirty="0">
                    <a:solidFill>
                      <a:schemeClr val="bg1"/>
                    </a:solidFill>
                    <a:latin typeface="Corbel" panose="020B0503020204020204" pitchFamily="34" charset="0"/>
                  </a:rPr>
                  <a:t>www.cukurova.edu.tr</a:t>
                </a:r>
              </a:p>
            </p:txBody>
          </p:sp>
        </p:grpSp>
        <p:pic>
          <p:nvPicPr>
            <p:cNvPr id="9" name="Resi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730729"/>
              <a:ext cx="12192000" cy="45719"/>
            </a:xfrm>
            <a:prstGeom prst="rect">
              <a:avLst/>
            </a:prstGeom>
          </p:spPr>
        </p:pic>
      </p:grpSp>
      <p:sp>
        <p:nvSpPr>
          <p:cNvPr id="13" name="Alt Başlık 5"/>
          <p:cNvSpPr txBox="1">
            <a:spLocks/>
          </p:cNvSpPr>
          <p:nvPr/>
        </p:nvSpPr>
        <p:spPr>
          <a:xfrm>
            <a:off x="330926" y="1302776"/>
            <a:ext cx="10467703" cy="352839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sz="4000" b="1" dirty="0">
              <a:solidFill>
                <a:schemeClr val="accent3">
                  <a:lumMod val="50000"/>
                </a:schemeClr>
              </a:solidFill>
            </a:endParaRPr>
          </a:p>
          <a:p>
            <a:endParaRPr lang="tr-TR" sz="4000" b="1" dirty="0">
              <a:solidFill>
                <a:schemeClr val="accent3">
                  <a:lumMod val="50000"/>
                </a:schemeClr>
              </a:solidFill>
            </a:endParaRPr>
          </a:p>
          <a:p>
            <a:r>
              <a:rPr lang="tr-TR" sz="5400" b="1" dirty="0" smtClean="0">
                <a:solidFill>
                  <a:schemeClr val="accent3">
                    <a:lumMod val="50000"/>
                  </a:schemeClr>
                </a:solidFill>
              </a:rPr>
              <a:t>ALTINCI </a:t>
            </a:r>
            <a:r>
              <a:rPr lang="tr-TR" sz="5400" b="1" dirty="0">
                <a:solidFill>
                  <a:schemeClr val="accent3">
                    <a:lumMod val="50000"/>
                  </a:schemeClr>
                </a:solidFill>
              </a:rPr>
              <a:t>KISIM</a:t>
            </a:r>
          </a:p>
          <a:p>
            <a:endParaRPr lang="tr-TR" sz="5400" b="1" dirty="0">
              <a:solidFill>
                <a:schemeClr val="accent3">
                  <a:lumMod val="50000"/>
                </a:schemeClr>
              </a:solidFill>
            </a:endParaRPr>
          </a:p>
          <a:p>
            <a:r>
              <a:rPr lang="tr-TR" sz="5400" u="sng" dirty="0" smtClean="0">
                <a:solidFill>
                  <a:schemeClr val="accent3">
                    <a:lumMod val="50000"/>
                  </a:schemeClr>
                </a:solidFill>
              </a:rPr>
              <a:t>Dış Denetim</a:t>
            </a:r>
            <a:endParaRPr lang="tr-TR" sz="5400" u="sng" dirty="0">
              <a:solidFill>
                <a:schemeClr val="accent3">
                  <a:lumMod val="50000"/>
                </a:schemeClr>
              </a:solidFill>
            </a:endParaRPr>
          </a:p>
        </p:txBody>
      </p:sp>
    </p:spTree>
    <p:extLst>
      <p:ext uri="{BB962C8B-B14F-4D97-AF65-F5344CB8AC3E}">
        <p14:creationId xmlns:p14="http://schemas.microsoft.com/office/powerpoint/2010/main" val="2138842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257175"/>
            <a:ext cx="10162116" cy="1038225"/>
          </a:xfrm>
        </p:spPr>
        <p:txBody>
          <a:bodyPr>
            <a:normAutofit fontScale="90000"/>
          </a:bodyPr>
          <a:lstStyle/>
          <a:p>
            <a:pPr algn="ctr"/>
            <a:r>
              <a:rPr lang="tr-TR" b="1" dirty="0">
                <a:solidFill>
                  <a:schemeClr val="accent2">
                    <a:lumMod val="50000"/>
                  </a:schemeClr>
                </a:solidFill>
              </a:rPr>
              <a:t>Genel </a:t>
            </a:r>
            <a:r>
              <a:rPr lang="tr-TR" b="1" dirty="0" smtClean="0">
                <a:solidFill>
                  <a:schemeClr val="accent2">
                    <a:lumMod val="50000"/>
                  </a:schemeClr>
                </a:solidFill>
              </a:rPr>
              <a:t>Hükümler/ Kamu Maliyesi</a:t>
            </a:r>
            <a:r>
              <a:rPr lang="tr-TR" u="sng" dirty="0">
                <a:solidFill>
                  <a:schemeClr val="accent3">
                    <a:lumMod val="50000"/>
                  </a:schemeClr>
                </a:solidFill>
              </a:rPr>
              <a:t/>
            </a:r>
            <a:br>
              <a:rPr lang="tr-TR" u="sng" dirty="0">
                <a:solidFill>
                  <a:schemeClr val="accent3">
                    <a:lumMod val="50000"/>
                  </a:schemeClr>
                </a:solidFill>
              </a:rPr>
            </a:br>
            <a:endParaRPr lang="tr-TR" dirty="0"/>
          </a:p>
        </p:txBody>
      </p:sp>
      <p:sp>
        <p:nvSpPr>
          <p:cNvPr id="3" name="İçerik Yer Tutucusu 2"/>
          <p:cNvSpPr>
            <a:spLocks noGrp="1"/>
          </p:cNvSpPr>
          <p:nvPr>
            <p:ph idx="1"/>
          </p:nvPr>
        </p:nvSpPr>
        <p:spPr>
          <a:xfrm>
            <a:off x="457200" y="1228725"/>
            <a:ext cx="11096625" cy="4812638"/>
          </a:xfrm>
        </p:spPr>
        <p:txBody>
          <a:bodyPr>
            <a:normAutofit/>
          </a:bodyPr>
          <a:lstStyle/>
          <a:p>
            <a:pPr marL="0" indent="0" algn="just">
              <a:buNone/>
            </a:pPr>
            <a:r>
              <a:rPr lang="tr-TR" sz="2400" b="1" dirty="0" smtClean="0"/>
              <a:t>	</a:t>
            </a:r>
          </a:p>
          <a:p>
            <a:pPr marL="0" indent="0" algn="just">
              <a:buNone/>
            </a:pPr>
            <a:r>
              <a:rPr lang="tr-TR" sz="2400" b="1" dirty="0">
                <a:solidFill>
                  <a:srgbClr val="C00000"/>
                </a:solidFill>
              </a:rPr>
              <a:t>	</a:t>
            </a:r>
            <a:r>
              <a:rPr lang="tr-TR" sz="2400" b="1" dirty="0" smtClean="0">
                <a:solidFill>
                  <a:srgbClr val="C00000"/>
                </a:solidFill>
              </a:rPr>
              <a:t>Hazine </a:t>
            </a:r>
            <a:r>
              <a:rPr lang="tr-TR" sz="2400" b="1" dirty="0">
                <a:solidFill>
                  <a:srgbClr val="C00000"/>
                </a:solidFill>
              </a:rPr>
              <a:t>birliği</a:t>
            </a:r>
            <a:endParaRPr lang="tr-TR" sz="2400" dirty="0">
              <a:solidFill>
                <a:srgbClr val="C00000"/>
              </a:solidFill>
            </a:endParaRPr>
          </a:p>
          <a:p>
            <a:pPr algn="just">
              <a:buFont typeface="Wingdings" panose="05000000000000000000" pitchFamily="2" charset="2"/>
              <a:buChar char="Ø"/>
            </a:pPr>
            <a:r>
              <a:rPr lang="tr-TR" sz="2400" dirty="0" smtClean="0"/>
              <a:t>Genel </a:t>
            </a:r>
            <a:r>
              <a:rPr lang="tr-TR" sz="2400" dirty="0"/>
              <a:t>yönetim kapsamındaki diğer kamu </a:t>
            </a:r>
            <a:r>
              <a:rPr lang="tr-TR" sz="2400" dirty="0" smtClean="0"/>
              <a:t>idarelerini uygulama </a:t>
            </a:r>
            <a:r>
              <a:rPr lang="tr-TR" sz="2400" dirty="0"/>
              <a:t>kapsamına almaya ve uygulamaya ilişkin usul ve esasları belirlemeye Türkiye </a:t>
            </a:r>
            <a:r>
              <a:rPr lang="tr-TR" sz="2400" dirty="0" smtClean="0"/>
              <a:t>Cumhuriyet Merkez </a:t>
            </a:r>
            <a:r>
              <a:rPr lang="tr-TR" sz="2400" dirty="0"/>
              <a:t>Bankasının görüşünü almak suretiyle Hazine ve Maliye </a:t>
            </a:r>
            <a:r>
              <a:rPr lang="tr-TR" sz="2400" dirty="0" smtClean="0"/>
              <a:t>Bakanlığı yetkilidir.</a:t>
            </a:r>
            <a:endParaRPr lang="tr-TR" sz="2400" dirty="0"/>
          </a:p>
          <a:p>
            <a:endParaRPr lang="tr-TR" dirty="0"/>
          </a:p>
        </p:txBody>
      </p:sp>
    </p:spTree>
    <p:extLst>
      <p:ext uri="{BB962C8B-B14F-4D97-AF65-F5344CB8AC3E}">
        <p14:creationId xmlns:p14="http://schemas.microsoft.com/office/powerpoint/2010/main" val="3297311677"/>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Dış Denetim</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buNone/>
            </a:pPr>
            <a:endParaRPr lang="tr-TR" sz="2400" b="1" dirty="0" smtClean="0"/>
          </a:p>
          <a:p>
            <a:pPr marL="0" indent="0" algn="just">
              <a:buNone/>
            </a:pPr>
            <a:r>
              <a:rPr lang="tr-TR" sz="2400" b="1" dirty="0"/>
              <a:t>	</a:t>
            </a:r>
            <a:r>
              <a:rPr lang="tr-TR" sz="2400" b="1" dirty="0" smtClean="0"/>
              <a:t>	</a:t>
            </a:r>
            <a:r>
              <a:rPr lang="tr-TR" sz="2800" b="1" dirty="0">
                <a:solidFill>
                  <a:srgbClr val="C00000"/>
                </a:solidFill>
              </a:rPr>
              <a:t>Dış </a:t>
            </a:r>
            <a:r>
              <a:rPr lang="tr-TR" sz="2800" b="1" dirty="0" smtClean="0">
                <a:solidFill>
                  <a:srgbClr val="C00000"/>
                </a:solidFill>
              </a:rPr>
              <a:t>denetim</a:t>
            </a:r>
          </a:p>
          <a:p>
            <a:pPr marL="0" indent="0" algn="just">
              <a:buNone/>
            </a:pPr>
            <a:r>
              <a:rPr lang="tr-TR" sz="2400" b="1" dirty="0" smtClean="0"/>
              <a:t> </a:t>
            </a:r>
            <a:endParaRPr lang="tr-TR" sz="2400" dirty="0"/>
          </a:p>
          <a:p>
            <a:pPr algn="just"/>
            <a:r>
              <a:rPr lang="tr-TR" sz="2400" dirty="0" smtClean="0"/>
              <a:t>Sayıştay </a:t>
            </a:r>
            <a:r>
              <a:rPr lang="tr-TR" sz="2400" dirty="0"/>
              <a:t>tarafından yapılacak harcama sonrası dış denetimin amacı, genel yönetim kapsamındaki kamu idarelerinin hesap verme sorumluluğu çerçevesinde, </a:t>
            </a:r>
            <a:r>
              <a:rPr lang="tr-TR" sz="2400" dirty="0">
                <a:solidFill>
                  <a:srgbClr val="00B0F0"/>
                </a:solidFill>
              </a:rPr>
              <a:t>yönetimin malî faaliyet, karar ve işlemlerinin; </a:t>
            </a:r>
            <a:r>
              <a:rPr lang="tr-TR" sz="2400" dirty="0">
                <a:solidFill>
                  <a:schemeClr val="tx1"/>
                </a:solidFill>
              </a:rPr>
              <a:t>kanunlara, kurumsal amaç, hedef ve planlara uygunluk yönünden incelenmesi ve sonuçlarının Türkiye Büyük Millet Meclisine raporlanmasıdır. </a:t>
            </a:r>
          </a:p>
          <a:p>
            <a:pPr marL="0" indent="0" algn="just">
              <a:buNone/>
            </a:pPr>
            <a:endParaRPr lang="tr-TR" sz="2400" b="1" dirty="0" smtClean="0"/>
          </a:p>
          <a:p>
            <a:pPr marL="0" indent="0" algn="just">
              <a:buNone/>
            </a:pPr>
            <a:endParaRPr lang="tr-TR" sz="2800" b="1" dirty="0" smtClean="0"/>
          </a:p>
        </p:txBody>
      </p:sp>
    </p:spTree>
    <p:extLst>
      <p:ext uri="{BB962C8B-B14F-4D97-AF65-F5344CB8AC3E}">
        <p14:creationId xmlns:p14="http://schemas.microsoft.com/office/powerpoint/2010/main" val="110544482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Dış Denetim</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lnSpcReduction="10000"/>
          </a:bodyPr>
          <a:lstStyle/>
          <a:p>
            <a:pPr marL="0" indent="0">
              <a:buNone/>
            </a:pPr>
            <a:endParaRPr lang="tr-TR" sz="2400" b="1" dirty="0" smtClean="0"/>
          </a:p>
          <a:p>
            <a:pPr marL="0" indent="0" algn="just">
              <a:buNone/>
            </a:pPr>
            <a:r>
              <a:rPr lang="tr-TR" sz="2400" b="1" dirty="0"/>
              <a:t>	</a:t>
            </a:r>
            <a:r>
              <a:rPr lang="tr-TR" sz="2400" b="1" dirty="0" smtClean="0"/>
              <a:t>	</a:t>
            </a:r>
            <a:r>
              <a:rPr lang="tr-TR" sz="2800" b="1" dirty="0">
                <a:solidFill>
                  <a:srgbClr val="C00000"/>
                </a:solidFill>
              </a:rPr>
              <a:t>Dış </a:t>
            </a:r>
            <a:r>
              <a:rPr lang="tr-TR" sz="2800" b="1" dirty="0" smtClean="0">
                <a:solidFill>
                  <a:srgbClr val="C00000"/>
                </a:solidFill>
              </a:rPr>
              <a:t>denetim</a:t>
            </a:r>
          </a:p>
          <a:p>
            <a:pPr marL="0" indent="0" algn="just">
              <a:buNone/>
            </a:pPr>
            <a:r>
              <a:rPr lang="tr-TR" sz="2400" b="1" dirty="0" smtClean="0"/>
              <a:t> </a:t>
            </a:r>
            <a:endParaRPr lang="tr-TR" sz="2400" dirty="0"/>
          </a:p>
          <a:p>
            <a:pPr algn="just"/>
            <a:r>
              <a:rPr lang="tr-TR" sz="2400" dirty="0"/>
              <a:t>Dış denetim, genel kabul görmüş uluslararası denetim standartları dikkate alınarak; </a:t>
            </a:r>
          </a:p>
          <a:p>
            <a:pPr marL="457200" lvl="1" indent="0" algn="just">
              <a:buNone/>
            </a:pPr>
            <a:r>
              <a:rPr lang="tr-TR" sz="2400" dirty="0"/>
              <a:t>a) Kamu idaresi hesapları ve bunlara ilişkin belgeler esas alınarak, </a:t>
            </a:r>
            <a:r>
              <a:rPr lang="tr-TR" sz="2400" dirty="0">
                <a:solidFill>
                  <a:srgbClr val="00B0F0"/>
                </a:solidFill>
              </a:rPr>
              <a:t>malî tabloların güvenilirliği ve doğruluğuna ilişkin malî denetimi</a:t>
            </a:r>
            <a:r>
              <a:rPr lang="tr-TR" sz="2400" dirty="0"/>
              <a:t> ile kamu idarelerinin gelir, gider ve mallarına ilişkin </a:t>
            </a:r>
            <a:r>
              <a:rPr lang="tr-TR" sz="2400" dirty="0">
                <a:solidFill>
                  <a:srgbClr val="00B0F0"/>
                </a:solidFill>
              </a:rPr>
              <a:t>malî işlemlerinin</a:t>
            </a:r>
            <a:r>
              <a:rPr lang="tr-TR" sz="2400" dirty="0"/>
              <a:t> kanunlara ve diğer hukuki düzenlemelere uygun olup olmadığının tespiti, </a:t>
            </a:r>
          </a:p>
          <a:p>
            <a:pPr marL="457200" lvl="1" indent="0" algn="just">
              <a:buNone/>
            </a:pPr>
            <a:r>
              <a:rPr lang="tr-TR" sz="2400" dirty="0"/>
              <a:t>b) Kamu kaynaklarının etkili, ekonomik ve verimli olarak kullanılıp kullanılmadığının belirlenmesi, faaliyet sonuçlarının ölçülmesi ve </a:t>
            </a:r>
            <a:r>
              <a:rPr lang="tr-TR" sz="2400" dirty="0">
                <a:solidFill>
                  <a:srgbClr val="00B0F0"/>
                </a:solidFill>
              </a:rPr>
              <a:t>performans bakımından</a:t>
            </a:r>
            <a:r>
              <a:rPr lang="tr-TR" sz="2400" dirty="0"/>
              <a:t> değerlendirilmesi, </a:t>
            </a:r>
          </a:p>
          <a:p>
            <a:pPr marL="0" indent="0" algn="just">
              <a:buNone/>
            </a:pPr>
            <a:r>
              <a:rPr lang="tr-TR" sz="2400" dirty="0" smtClean="0"/>
              <a:t>suretiyle </a:t>
            </a:r>
            <a:r>
              <a:rPr lang="tr-TR" sz="2400" dirty="0"/>
              <a:t>gerçekleştirilir. </a:t>
            </a:r>
            <a:endParaRPr lang="tr-TR" sz="2400" b="1" dirty="0" smtClean="0"/>
          </a:p>
          <a:p>
            <a:pPr marL="0" indent="0" algn="just">
              <a:buNone/>
            </a:pPr>
            <a:endParaRPr lang="tr-TR" sz="2800" b="1" dirty="0" smtClean="0"/>
          </a:p>
        </p:txBody>
      </p:sp>
    </p:spTree>
    <p:extLst>
      <p:ext uri="{BB962C8B-B14F-4D97-AF65-F5344CB8AC3E}">
        <p14:creationId xmlns:p14="http://schemas.microsoft.com/office/powerpoint/2010/main" val="4142557432"/>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Dış Denetim</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fontScale="92500" lnSpcReduction="20000"/>
          </a:bodyPr>
          <a:lstStyle/>
          <a:p>
            <a:pPr marL="0" indent="0">
              <a:buNone/>
            </a:pPr>
            <a:endParaRPr lang="tr-TR" sz="2400" b="1" dirty="0" smtClean="0"/>
          </a:p>
          <a:p>
            <a:pPr marL="0" indent="0" algn="just">
              <a:buNone/>
            </a:pPr>
            <a:r>
              <a:rPr lang="tr-TR" sz="2400" b="1" dirty="0"/>
              <a:t>	</a:t>
            </a:r>
            <a:r>
              <a:rPr lang="tr-TR" sz="2400" b="1" dirty="0" smtClean="0"/>
              <a:t>	</a:t>
            </a:r>
            <a:r>
              <a:rPr lang="tr-TR" sz="3000" b="1" dirty="0">
                <a:solidFill>
                  <a:srgbClr val="C00000"/>
                </a:solidFill>
              </a:rPr>
              <a:t>Dış </a:t>
            </a:r>
            <a:r>
              <a:rPr lang="tr-TR" sz="3000" b="1" dirty="0" smtClean="0">
                <a:solidFill>
                  <a:srgbClr val="C00000"/>
                </a:solidFill>
              </a:rPr>
              <a:t>denetim</a:t>
            </a:r>
          </a:p>
          <a:p>
            <a:pPr marL="0" indent="0" algn="just">
              <a:buNone/>
            </a:pPr>
            <a:r>
              <a:rPr lang="tr-TR" sz="2400" b="1" dirty="0" smtClean="0"/>
              <a:t> </a:t>
            </a:r>
            <a:endParaRPr lang="tr-TR" sz="2400" dirty="0"/>
          </a:p>
          <a:p>
            <a:pPr algn="just"/>
            <a:r>
              <a:rPr lang="tr-TR" sz="2600" dirty="0"/>
              <a:t>Dış denetim sırasında, kamu idarelerinin </a:t>
            </a:r>
            <a:r>
              <a:rPr lang="tr-TR" sz="2600" dirty="0">
                <a:solidFill>
                  <a:srgbClr val="00B0F0"/>
                </a:solidFill>
              </a:rPr>
              <a:t>iç denetçileri tarafından düzenlenen raporlar,</a:t>
            </a:r>
            <a:r>
              <a:rPr lang="tr-TR" sz="2600" dirty="0"/>
              <a:t> talep edilmesi halinde Sayıştay denetçilerinin bilgisine sunulur. </a:t>
            </a:r>
          </a:p>
          <a:p>
            <a:pPr algn="just"/>
            <a:r>
              <a:rPr lang="tr-TR" sz="2600" dirty="0"/>
              <a:t>Denetimler sonucunda; </a:t>
            </a:r>
            <a:r>
              <a:rPr lang="tr-TR" sz="2600" dirty="0" smtClean="0"/>
              <a:t>düzenlenen </a:t>
            </a:r>
            <a:r>
              <a:rPr lang="tr-TR" sz="2600" dirty="0"/>
              <a:t>raporlar, idareler itibarıyla konsolide edilir ve bir örneği ilgili kamu idaresine verilerek üst yönetici tarafından cevaplandırılır. Sayıştay, denetim raporları ve bunlara verilen cevapları dikkate alarak düzenleyeceği </a:t>
            </a:r>
            <a:r>
              <a:rPr lang="tr-TR" sz="2600" dirty="0">
                <a:solidFill>
                  <a:srgbClr val="00B0F0"/>
                </a:solidFill>
              </a:rPr>
              <a:t>dış denetim genel değerlendirme raporunu</a:t>
            </a:r>
            <a:r>
              <a:rPr lang="tr-TR" sz="2600" dirty="0"/>
              <a:t> Türkiye Büyük Millet Meclisine sunar. </a:t>
            </a:r>
          </a:p>
          <a:p>
            <a:pPr algn="just"/>
            <a:r>
              <a:rPr lang="tr-TR" sz="2600" dirty="0"/>
              <a:t>Sayıştay tarafından hesapların hükme bağlanması; genel yönetim kapsamındaki kamu idarelerinin gelir, gider ve mal hesapları ile bu hesaplarla ilgili işlemlerinin yasal düzenlemelere uygun olup olmadığına karar verilmesidir.</a:t>
            </a:r>
            <a:endParaRPr lang="tr-TR" sz="2600" b="1" dirty="0" smtClean="0"/>
          </a:p>
          <a:p>
            <a:pPr marL="0" indent="0" algn="just">
              <a:buNone/>
            </a:pPr>
            <a:endParaRPr lang="tr-TR" sz="2800" b="1" dirty="0" smtClean="0"/>
          </a:p>
        </p:txBody>
      </p:sp>
    </p:spTree>
    <p:extLst>
      <p:ext uri="{BB962C8B-B14F-4D97-AF65-F5344CB8AC3E}">
        <p14:creationId xmlns:p14="http://schemas.microsoft.com/office/powerpoint/2010/main" val="271772298"/>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Dış Denetim</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buNone/>
            </a:pPr>
            <a:endParaRPr lang="tr-TR" sz="2400" b="1" dirty="0" smtClean="0"/>
          </a:p>
          <a:p>
            <a:pPr marL="0" indent="0" algn="just">
              <a:buNone/>
            </a:pPr>
            <a:r>
              <a:rPr lang="tr-TR" sz="2400" b="1" dirty="0"/>
              <a:t>	</a:t>
            </a:r>
            <a:r>
              <a:rPr lang="tr-TR" sz="2400" b="1" dirty="0" smtClean="0"/>
              <a:t>	</a:t>
            </a:r>
            <a:r>
              <a:rPr lang="tr-TR" sz="2800" b="1" dirty="0" err="1" smtClean="0">
                <a:solidFill>
                  <a:srgbClr val="C00000"/>
                </a:solidFill>
              </a:rPr>
              <a:t>Sayıştayın</a:t>
            </a:r>
            <a:r>
              <a:rPr lang="tr-TR" sz="2800" b="1" dirty="0" smtClean="0">
                <a:solidFill>
                  <a:srgbClr val="C00000"/>
                </a:solidFill>
              </a:rPr>
              <a:t> Denetlenmesi</a:t>
            </a:r>
          </a:p>
          <a:p>
            <a:pPr marL="0" indent="0" algn="just">
              <a:buNone/>
            </a:pPr>
            <a:endParaRPr lang="tr-TR" sz="2800" b="1" dirty="0" smtClean="0">
              <a:solidFill>
                <a:srgbClr val="C00000"/>
              </a:solidFill>
            </a:endParaRPr>
          </a:p>
          <a:p>
            <a:pPr marL="0" indent="0" algn="just">
              <a:buNone/>
            </a:pPr>
            <a:r>
              <a:rPr lang="tr-TR" sz="2400" b="1" dirty="0" smtClean="0"/>
              <a:t> 	</a:t>
            </a:r>
            <a:r>
              <a:rPr lang="tr-TR" sz="2400" dirty="0" err="1" smtClean="0"/>
              <a:t>Sayıştayın</a:t>
            </a:r>
            <a:r>
              <a:rPr lang="tr-TR" sz="2400" dirty="0" smtClean="0"/>
              <a:t> </a:t>
            </a:r>
            <a:r>
              <a:rPr lang="tr-TR" sz="2400" dirty="0"/>
              <a:t>denetlenmesi, her yıl Türkiye Büyük Millet Meclisi adına </a:t>
            </a:r>
            <a:r>
              <a:rPr lang="tr-TR" sz="2400" dirty="0">
                <a:solidFill>
                  <a:srgbClr val="00B0F0"/>
                </a:solidFill>
              </a:rPr>
              <a:t>Türkiye </a:t>
            </a:r>
            <a:r>
              <a:rPr lang="tr-TR" sz="2400" dirty="0" smtClean="0">
                <a:solidFill>
                  <a:srgbClr val="00B0F0"/>
                </a:solidFill>
              </a:rPr>
              <a:t>	Büyük </a:t>
            </a:r>
            <a:r>
              <a:rPr lang="tr-TR" sz="2400" dirty="0">
                <a:solidFill>
                  <a:srgbClr val="00B0F0"/>
                </a:solidFill>
              </a:rPr>
              <a:t>Millet Meclisi </a:t>
            </a:r>
            <a:r>
              <a:rPr lang="tr-TR" sz="2400" dirty="0" smtClean="0">
                <a:solidFill>
                  <a:srgbClr val="00B0F0"/>
                </a:solidFill>
              </a:rPr>
              <a:t>	Başkanlık </a:t>
            </a:r>
            <a:r>
              <a:rPr lang="tr-TR" sz="2400" dirty="0">
                <a:solidFill>
                  <a:srgbClr val="00B0F0"/>
                </a:solidFill>
              </a:rPr>
              <a:t>Divanı tarafından görevlendirilen</a:t>
            </a:r>
            <a:r>
              <a:rPr lang="tr-TR" sz="2400" dirty="0"/>
              <a:t> ve </a:t>
            </a:r>
            <a:r>
              <a:rPr lang="tr-TR" sz="2400" dirty="0" smtClean="0"/>
              <a:t>	gerekli </a:t>
            </a:r>
            <a:r>
              <a:rPr lang="tr-TR" sz="2400" dirty="0"/>
              <a:t>mesleki niteliklere sahip denetim </a:t>
            </a:r>
            <a:r>
              <a:rPr lang="tr-TR" sz="2400" dirty="0" smtClean="0"/>
              <a:t>	elemanlarından </a:t>
            </a:r>
            <a:r>
              <a:rPr lang="tr-TR" sz="2400" dirty="0"/>
              <a:t>oluşan bir </a:t>
            </a:r>
            <a:r>
              <a:rPr lang="tr-TR" sz="2400" dirty="0" smtClean="0"/>
              <a:t>	komisyon </a:t>
            </a:r>
            <a:r>
              <a:rPr lang="tr-TR" sz="2400" dirty="0"/>
              <a:t>tarafından, hesaplar ve bunlara ilişkin belgeler esas alınarak </a:t>
            </a:r>
            <a:r>
              <a:rPr lang="tr-TR" sz="2400" dirty="0" smtClean="0"/>
              <a:t>	yapılır</a:t>
            </a:r>
            <a:r>
              <a:rPr lang="tr-TR" sz="2400" dirty="0"/>
              <a:t>. </a:t>
            </a:r>
          </a:p>
          <a:p>
            <a:pPr marL="0" indent="0" algn="just">
              <a:buNone/>
            </a:pPr>
            <a:endParaRPr lang="tr-TR" sz="2800" b="1" dirty="0" smtClean="0"/>
          </a:p>
        </p:txBody>
      </p:sp>
    </p:spTree>
    <p:extLst>
      <p:ext uri="{BB962C8B-B14F-4D97-AF65-F5344CB8AC3E}">
        <p14:creationId xmlns:p14="http://schemas.microsoft.com/office/powerpoint/2010/main" val="9945873"/>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up 9"/>
          <p:cNvGrpSpPr/>
          <p:nvPr/>
        </p:nvGrpSpPr>
        <p:grpSpPr>
          <a:xfrm>
            <a:off x="-5241" y="730729"/>
            <a:ext cx="12197241" cy="6008868"/>
            <a:chOff x="-5241" y="730729"/>
            <a:chExt cx="12197241" cy="6008868"/>
          </a:xfrm>
        </p:grpSpPr>
        <p:grpSp>
          <p:nvGrpSpPr>
            <p:cNvPr id="8" name="Grup 7"/>
            <p:cNvGrpSpPr/>
            <p:nvPr/>
          </p:nvGrpSpPr>
          <p:grpSpPr>
            <a:xfrm>
              <a:off x="-5241" y="6071536"/>
              <a:ext cx="12197241" cy="668061"/>
              <a:chOff x="-5241" y="6071536"/>
              <a:chExt cx="12197241" cy="668061"/>
            </a:xfrm>
          </p:grpSpPr>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3482" y="6071536"/>
                <a:ext cx="3023608" cy="668061"/>
              </a:xfrm>
              <a:prstGeom prst="rect">
                <a:avLst/>
              </a:prstGeom>
            </p:spPr>
          </p:pic>
          <p:pic>
            <p:nvPicPr>
              <p:cNvPr id="5" name="Resim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47090" y="6253654"/>
                <a:ext cx="8544910" cy="346842"/>
              </a:xfrm>
              <a:prstGeom prst="rect">
                <a:avLst/>
              </a:prstGeom>
            </p:spPr>
          </p:pic>
          <p:pic>
            <p:nvPicPr>
              <p:cNvPr id="6" name="Resim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41" y="6264165"/>
                <a:ext cx="628723" cy="346842"/>
              </a:xfrm>
              <a:prstGeom prst="rect">
                <a:avLst/>
              </a:prstGeom>
            </p:spPr>
          </p:pic>
          <p:sp>
            <p:nvSpPr>
              <p:cNvPr id="7" name="Metin kutusu 6"/>
              <p:cNvSpPr txBox="1"/>
              <p:nvPr/>
            </p:nvSpPr>
            <p:spPr>
              <a:xfrm>
                <a:off x="9538138" y="6220900"/>
                <a:ext cx="2228193" cy="369332"/>
              </a:xfrm>
              <a:prstGeom prst="rect">
                <a:avLst/>
              </a:prstGeom>
              <a:noFill/>
            </p:spPr>
            <p:txBody>
              <a:bodyPr wrap="square" rtlCol="0">
                <a:spAutoFit/>
              </a:bodyPr>
              <a:lstStyle/>
              <a:p>
                <a:r>
                  <a:rPr lang="tr-TR" dirty="0">
                    <a:solidFill>
                      <a:schemeClr val="bg1"/>
                    </a:solidFill>
                    <a:latin typeface="Corbel" panose="020B0503020204020204" pitchFamily="34" charset="0"/>
                  </a:rPr>
                  <a:t>www.cukurova.edu.tr</a:t>
                </a:r>
              </a:p>
            </p:txBody>
          </p:sp>
        </p:grpSp>
        <p:pic>
          <p:nvPicPr>
            <p:cNvPr id="9" name="Resi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730729"/>
              <a:ext cx="12192000" cy="45719"/>
            </a:xfrm>
            <a:prstGeom prst="rect">
              <a:avLst/>
            </a:prstGeom>
          </p:spPr>
        </p:pic>
      </p:grpSp>
      <p:sp>
        <p:nvSpPr>
          <p:cNvPr id="13" name="Alt Başlık 5"/>
          <p:cNvSpPr txBox="1">
            <a:spLocks/>
          </p:cNvSpPr>
          <p:nvPr/>
        </p:nvSpPr>
        <p:spPr>
          <a:xfrm>
            <a:off x="330926" y="1302776"/>
            <a:ext cx="10467703" cy="352839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sz="4000" b="1" dirty="0">
              <a:solidFill>
                <a:schemeClr val="accent3">
                  <a:lumMod val="50000"/>
                </a:schemeClr>
              </a:solidFill>
            </a:endParaRPr>
          </a:p>
          <a:p>
            <a:endParaRPr lang="tr-TR" sz="4000" b="1" dirty="0">
              <a:solidFill>
                <a:schemeClr val="accent3">
                  <a:lumMod val="50000"/>
                </a:schemeClr>
              </a:solidFill>
            </a:endParaRPr>
          </a:p>
          <a:p>
            <a:r>
              <a:rPr lang="tr-TR" sz="5400" b="1" dirty="0" smtClean="0">
                <a:solidFill>
                  <a:schemeClr val="accent3">
                    <a:lumMod val="50000"/>
                  </a:schemeClr>
                </a:solidFill>
              </a:rPr>
              <a:t>YEDİNCİ </a:t>
            </a:r>
            <a:r>
              <a:rPr lang="tr-TR" sz="5400" b="1" dirty="0">
                <a:solidFill>
                  <a:schemeClr val="accent3">
                    <a:lumMod val="50000"/>
                  </a:schemeClr>
                </a:solidFill>
              </a:rPr>
              <a:t>KISIM</a:t>
            </a:r>
          </a:p>
          <a:p>
            <a:endParaRPr lang="tr-TR" sz="5400" b="1" dirty="0">
              <a:solidFill>
                <a:schemeClr val="accent3">
                  <a:lumMod val="50000"/>
                </a:schemeClr>
              </a:solidFill>
            </a:endParaRPr>
          </a:p>
          <a:p>
            <a:r>
              <a:rPr lang="tr-TR" sz="5400" u="sng" dirty="0" smtClean="0">
                <a:solidFill>
                  <a:schemeClr val="accent3">
                    <a:lumMod val="50000"/>
                  </a:schemeClr>
                </a:solidFill>
              </a:rPr>
              <a:t>Yaptırımlar ve yetkili merciler</a:t>
            </a:r>
            <a:endParaRPr lang="tr-TR" sz="5400" u="sng" dirty="0">
              <a:solidFill>
                <a:schemeClr val="accent3">
                  <a:lumMod val="50000"/>
                </a:schemeClr>
              </a:solidFill>
            </a:endParaRPr>
          </a:p>
        </p:txBody>
      </p:sp>
    </p:spTree>
    <p:extLst>
      <p:ext uri="{BB962C8B-B14F-4D97-AF65-F5344CB8AC3E}">
        <p14:creationId xmlns:p14="http://schemas.microsoft.com/office/powerpoint/2010/main" val="234059085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Yaptırımlar ve Yetkili Merciler</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buNone/>
            </a:pPr>
            <a:r>
              <a:rPr lang="tr-TR" sz="2400" b="1" dirty="0"/>
              <a:t>	</a:t>
            </a:r>
            <a:r>
              <a:rPr lang="tr-TR" sz="2400" b="1" dirty="0" smtClean="0"/>
              <a:t>	</a:t>
            </a:r>
            <a:r>
              <a:rPr lang="tr-TR" sz="2800" b="1" dirty="0" smtClean="0">
                <a:solidFill>
                  <a:srgbClr val="C00000"/>
                </a:solidFill>
              </a:rPr>
              <a:t>Ödenek </a:t>
            </a:r>
            <a:r>
              <a:rPr lang="tr-TR" sz="2800" b="1" dirty="0">
                <a:solidFill>
                  <a:srgbClr val="C00000"/>
                </a:solidFill>
              </a:rPr>
              <a:t>üstü harcama</a:t>
            </a:r>
            <a:r>
              <a:rPr lang="tr-TR" sz="2400" b="1" dirty="0"/>
              <a:t> </a:t>
            </a:r>
            <a:endParaRPr lang="tr-TR" sz="2400" b="1" dirty="0" smtClean="0"/>
          </a:p>
          <a:p>
            <a:pPr marL="0" indent="0">
              <a:buNone/>
            </a:pPr>
            <a:endParaRPr lang="tr-TR" sz="2400" dirty="0"/>
          </a:p>
          <a:p>
            <a:pPr algn="just"/>
            <a:r>
              <a:rPr lang="tr-TR" sz="2400" dirty="0" smtClean="0"/>
              <a:t>Kamu </a:t>
            </a:r>
            <a:r>
              <a:rPr lang="tr-TR" sz="2400" dirty="0"/>
              <a:t>zararı </a:t>
            </a:r>
            <a:r>
              <a:rPr lang="tr-TR" sz="2400" dirty="0">
                <a:solidFill>
                  <a:srgbClr val="00B0F0"/>
                </a:solidFill>
              </a:rPr>
              <a:t>oluşturmamakla</a:t>
            </a:r>
            <a:r>
              <a:rPr lang="tr-TR" sz="2400" dirty="0"/>
              <a:t> birlikte bütçelere, ayrıntılı harcama programlarına, serbest bırakma oranlarına aykırı olarak veya ödenek gönderme belgelerindeki ödenek miktarını aşan harcama talimatı veren harcama yetkililerine, </a:t>
            </a:r>
            <a:r>
              <a:rPr lang="tr-TR" sz="2400" dirty="0">
                <a:solidFill>
                  <a:srgbClr val="00B0F0"/>
                </a:solidFill>
              </a:rPr>
              <a:t>her türlü aylık, ödenek, zam ve tazminat dahil yapılan bir aylık net ödemeler toplamının iki katı</a:t>
            </a:r>
            <a:r>
              <a:rPr lang="tr-TR" sz="2400" dirty="0"/>
              <a:t> tutarına kadar para cezası verilir. </a:t>
            </a:r>
          </a:p>
          <a:p>
            <a:pPr marL="0" indent="0" algn="just">
              <a:buNone/>
            </a:pPr>
            <a:endParaRPr lang="tr-TR" sz="2400" b="1" dirty="0" smtClean="0"/>
          </a:p>
          <a:p>
            <a:pPr marL="0" indent="0" algn="just">
              <a:buNone/>
            </a:pPr>
            <a:endParaRPr lang="tr-TR" sz="2800" b="1" dirty="0" smtClean="0"/>
          </a:p>
        </p:txBody>
      </p:sp>
    </p:spTree>
    <p:extLst>
      <p:ext uri="{BB962C8B-B14F-4D97-AF65-F5344CB8AC3E}">
        <p14:creationId xmlns:p14="http://schemas.microsoft.com/office/powerpoint/2010/main" val="3123227766"/>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Yaptırımlar ve Yetkili Merciler</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fontScale="92500" lnSpcReduction="10000"/>
          </a:bodyPr>
          <a:lstStyle/>
          <a:p>
            <a:pPr marL="0" indent="0">
              <a:buNone/>
            </a:pPr>
            <a:r>
              <a:rPr lang="tr-TR" sz="2400" b="1" dirty="0"/>
              <a:t>	</a:t>
            </a:r>
            <a:r>
              <a:rPr lang="tr-TR" sz="3000" b="1" dirty="0" smtClean="0">
                <a:solidFill>
                  <a:srgbClr val="C00000"/>
                </a:solidFill>
              </a:rPr>
              <a:t>Kamu </a:t>
            </a:r>
            <a:r>
              <a:rPr lang="tr-TR" sz="3000" b="1" dirty="0">
                <a:solidFill>
                  <a:srgbClr val="C00000"/>
                </a:solidFill>
              </a:rPr>
              <a:t>zararı</a:t>
            </a:r>
            <a:r>
              <a:rPr lang="tr-TR" sz="2400" b="1" dirty="0"/>
              <a:t> </a:t>
            </a:r>
            <a:endParaRPr lang="tr-TR" sz="2400" dirty="0"/>
          </a:p>
          <a:p>
            <a:pPr marL="0" indent="0" algn="just">
              <a:buNone/>
            </a:pPr>
            <a:r>
              <a:rPr lang="tr-TR" sz="2400" b="1" dirty="0"/>
              <a:t>	</a:t>
            </a:r>
            <a:r>
              <a:rPr lang="tr-TR" sz="2400" dirty="0" smtClean="0"/>
              <a:t>Kamu </a:t>
            </a:r>
            <a:r>
              <a:rPr lang="tr-TR" sz="2400" dirty="0"/>
              <a:t>zararı; kamu görevlilerinin </a:t>
            </a:r>
            <a:r>
              <a:rPr lang="tr-TR" sz="2400" dirty="0">
                <a:solidFill>
                  <a:srgbClr val="00B0F0"/>
                </a:solidFill>
              </a:rPr>
              <a:t>kasıt, kusur veya ihmallerinden kaynaklanan</a:t>
            </a:r>
            <a:r>
              <a:rPr lang="tr-TR" sz="2400" dirty="0"/>
              <a:t> </a:t>
            </a:r>
            <a:r>
              <a:rPr lang="tr-TR" sz="2400" dirty="0" smtClean="0"/>
              <a:t>	</a:t>
            </a:r>
            <a:r>
              <a:rPr lang="tr-TR" sz="2400" dirty="0" smtClean="0">
                <a:solidFill>
                  <a:srgbClr val="00B0F0"/>
                </a:solidFill>
              </a:rPr>
              <a:t>mevzuata </a:t>
            </a:r>
            <a:r>
              <a:rPr lang="tr-TR" sz="2400" dirty="0">
                <a:solidFill>
                  <a:srgbClr val="00B0F0"/>
                </a:solidFill>
              </a:rPr>
              <a:t>aykırı karar, işlem veya eylemleri sonucunda</a:t>
            </a:r>
            <a:r>
              <a:rPr lang="tr-TR" sz="2400" dirty="0"/>
              <a:t> kamu kaynağında artışa </a:t>
            </a:r>
            <a:r>
              <a:rPr lang="tr-TR" sz="2400" dirty="0" smtClean="0"/>
              <a:t>	engel </a:t>
            </a:r>
            <a:r>
              <a:rPr lang="tr-TR" sz="2400" dirty="0"/>
              <a:t>veya eksilmeye neden olunmasıdır.</a:t>
            </a:r>
          </a:p>
          <a:p>
            <a:pPr marL="0" indent="0" algn="just">
              <a:buNone/>
            </a:pPr>
            <a:r>
              <a:rPr lang="tr-TR" sz="2400" dirty="0" smtClean="0"/>
              <a:t>	Kamu </a:t>
            </a:r>
            <a:r>
              <a:rPr lang="tr-TR" sz="2400" dirty="0"/>
              <a:t>zararının </a:t>
            </a:r>
            <a:r>
              <a:rPr lang="tr-TR" sz="2400" dirty="0" smtClean="0"/>
              <a:t>belirlenmesinde aşağıda belirtilen hususlar esas alınır; </a:t>
            </a:r>
            <a:endParaRPr lang="tr-TR" sz="2400" dirty="0"/>
          </a:p>
          <a:p>
            <a:pPr marL="0" indent="0" algn="just">
              <a:buNone/>
            </a:pPr>
            <a:r>
              <a:rPr lang="tr-TR" sz="2400" dirty="0" smtClean="0"/>
              <a:t>	a</a:t>
            </a:r>
            <a:r>
              <a:rPr lang="tr-TR" sz="2400" dirty="0"/>
              <a:t>) İş, mal veya hizmet karşılığı olarak belirlenen tutardan fazla ödeme yapılması, </a:t>
            </a:r>
          </a:p>
          <a:p>
            <a:pPr marL="0" indent="0" algn="just">
              <a:buNone/>
            </a:pPr>
            <a:r>
              <a:rPr lang="tr-TR" sz="2400" dirty="0" smtClean="0"/>
              <a:t>	b</a:t>
            </a:r>
            <a:r>
              <a:rPr lang="tr-TR" sz="2400" dirty="0"/>
              <a:t>) Mal alınmadan, iş veya hizmet yaptırılmadan ödeme yapılması, </a:t>
            </a:r>
          </a:p>
          <a:p>
            <a:pPr marL="0" indent="0" algn="just">
              <a:buNone/>
            </a:pPr>
            <a:r>
              <a:rPr lang="tr-TR" sz="2400" dirty="0" smtClean="0"/>
              <a:t>	c</a:t>
            </a:r>
            <a:r>
              <a:rPr lang="tr-TR" sz="2400" dirty="0"/>
              <a:t>) Transfer niteliğindeki giderlerde, fazla veya yersiz ödemede bulunulması, </a:t>
            </a:r>
          </a:p>
          <a:p>
            <a:pPr marL="0" indent="0" algn="just">
              <a:buNone/>
            </a:pPr>
            <a:r>
              <a:rPr lang="tr-TR" sz="2400" dirty="0" smtClean="0"/>
              <a:t>	d</a:t>
            </a:r>
            <a:r>
              <a:rPr lang="tr-TR" sz="2400" dirty="0"/>
              <a:t>) İş, mal veya hizmetin rayiç bedelinden daha yüksek fiyatla alınması veya </a:t>
            </a:r>
            <a:r>
              <a:rPr lang="tr-TR" sz="2400" dirty="0" smtClean="0"/>
              <a:t>	yaptırılması</a:t>
            </a:r>
            <a:r>
              <a:rPr lang="tr-TR" sz="2400" dirty="0"/>
              <a:t>, </a:t>
            </a:r>
          </a:p>
          <a:p>
            <a:pPr marL="0" indent="0" algn="just">
              <a:buNone/>
            </a:pPr>
            <a:r>
              <a:rPr lang="tr-TR" sz="2400" dirty="0" smtClean="0"/>
              <a:t>	e</a:t>
            </a:r>
            <a:r>
              <a:rPr lang="tr-TR" sz="2400" dirty="0"/>
              <a:t>) İdare gelirlerinin tarh, tahakkuk veya tahsil işlemlerinin mevzuata uygun bir </a:t>
            </a:r>
            <a:r>
              <a:rPr lang="tr-TR" sz="2400" dirty="0" smtClean="0"/>
              <a:t>	şekilde </a:t>
            </a:r>
            <a:r>
              <a:rPr lang="tr-TR" sz="2400" dirty="0"/>
              <a:t>yapılmaması, </a:t>
            </a:r>
          </a:p>
          <a:p>
            <a:pPr marL="0" indent="0" algn="just">
              <a:buNone/>
            </a:pPr>
            <a:r>
              <a:rPr lang="tr-TR" sz="2400" dirty="0" smtClean="0"/>
              <a:t>	g</a:t>
            </a:r>
            <a:r>
              <a:rPr lang="tr-TR" sz="2400" dirty="0"/>
              <a:t>) Mevzuatında öngörülmediği halde ödeme yapılması, </a:t>
            </a:r>
          </a:p>
          <a:p>
            <a:pPr marL="0" indent="0">
              <a:buNone/>
            </a:pPr>
            <a:endParaRPr lang="tr-TR" sz="2800" b="1" dirty="0" smtClean="0"/>
          </a:p>
        </p:txBody>
      </p:sp>
    </p:spTree>
    <p:extLst>
      <p:ext uri="{BB962C8B-B14F-4D97-AF65-F5344CB8AC3E}">
        <p14:creationId xmlns:p14="http://schemas.microsoft.com/office/powerpoint/2010/main" val="13427071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Yaptırımlar ve Yetkili Merciler</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fontScale="92500"/>
          </a:bodyPr>
          <a:lstStyle/>
          <a:p>
            <a:pPr marL="0" indent="0">
              <a:buNone/>
            </a:pPr>
            <a:r>
              <a:rPr lang="tr-TR" sz="2400" b="1" dirty="0"/>
              <a:t>	</a:t>
            </a:r>
            <a:r>
              <a:rPr lang="tr-TR" sz="3000" b="1" dirty="0" smtClean="0">
                <a:solidFill>
                  <a:srgbClr val="C00000"/>
                </a:solidFill>
              </a:rPr>
              <a:t>Kamu zararı</a:t>
            </a:r>
          </a:p>
          <a:p>
            <a:pPr marL="0" indent="0">
              <a:buNone/>
            </a:pPr>
            <a:r>
              <a:rPr lang="tr-TR" sz="2400" b="1" dirty="0" smtClean="0"/>
              <a:t> </a:t>
            </a:r>
            <a:endParaRPr lang="tr-TR" sz="2400" dirty="0"/>
          </a:p>
          <a:p>
            <a:pPr algn="just"/>
            <a:r>
              <a:rPr lang="tr-TR" sz="2600" dirty="0" smtClean="0"/>
              <a:t>Kontrol</a:t>
            </a:r>
            <a:r>
              <a:rPr lang="tr-TR" sz="2600" dirty="0"/>
              <a:t>, denetim, inceleme, kesin hükme bağlama veya yargılama sonucunda tespit edilen kamu zararı, </a:t>
            </a:r>
            <a:r>
              <a:rPr lang="tr-TR" sz="2600" dirty="0">
                <a:solidFill>
                  <a:srgbClr val="00B0F0"/>
                </a:solidFill>
              </a:rPr>
              <a:t>zararın oluştuğu tarihten itibaren ilgili mevzuatına göre hesaplanacak faiziyle birlikte</a:t>
            </a:r>
            <a:r>
              <a:rPr lang="tr-TR" sz="2600" dirty="0"/>
              <a:t> ilgililerden tahsil edilir.</a:t>
            </a:r>
          </a:p>
          <a:p>
            <a:pPr algn="just"/>
            <a:r>
              <a:rPr lang="tr-TR" sz="2600" dirty="0"/>
              <a:t>Alınmamış para, mal ve değerleri alınmış; sağlanmamış hizmetleri sağlanmış; yapılmamış inşaat, onarım ve üretimi yapılmış veya bitmiş gibi gösteren gerçek dışı belge düzenlemek suretiyle kamu kaynağında bir artışa engel veya bir eksilmeye neden olanlar ile bu gibi kanıtlayıcı belgeleri bilerek düzenlemiş, imzalamış veya onaylamış bulunanlar hakkında </a:t>
            </a:r>
            <a:r>
              <a:rPr lang="tr-TR" sz="2600" dirty="0">
                <a:solidFill>
                  <a:srgbClr val="00B0F0"/>
                </a:solidFill>
              </a:rPr>
              <a:t>Türk Ceza Kanunu veya diğer kanunların bu fiillere ilişkin hükümleri uygulanır.</a:t>
            </a:r>
            <a:r>
              <a:rPr lang="tr-TR" sz="2600" dirty="0"/>
              <a:t> Ayrıca, bu fiilleri işleyenlere her türlü aylık, ödenek, zam, tazminat dahil yapılan </a:t>
            </a:r>
            <a:r>
              <a:rPr lang="tr-TR" sz="2600" dirty="0">
                <a:solidFill>
                  <a:srgbClr val="00B0F0"/>
                </a:solidFill>
              </a:rPr>
              <a:t>bir aylık net ödemelerin iki katı</a:t>
            </a:r>
            <a:r>
              <a:rPr lang="tr-TR" sz="2600" dirty="0"/>
              <a:t> tutarına kadar para cezası verilir. </a:t>
            </a:r>
          </a:p>
          <a:p>
            <a:pPr marL="0" indent="0" algn="just">
              <a:buNone/>
            </a:pPr>
            <a:endParaRPr lang="tr-TR" sz="2800" b="1" dirty="0" smtClean="0"/>
          </a:p>
        </p:txBody>
      </p:sp>
    </p:spTree>
    <p:extLst>
      <p:ext uri="{BB962C8B-B14F-4D97-AF65-F5344CB8AC3E}">
        <p14:creationId xmlns:p14="http://schemas.microsoft.com/office/powerpoint/2010/main" val="276764963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Yaptırımlar ve Yetkili Merciler</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buNone/>
            </a:pPr>
            <a:r>
              <a:rPr lang="tr-TR" sz="2400" b="1" dirty="0"/>
              <a:t>	</a:t>
            </a:r>
            <a:r>
              <a:rPr lang="tr-TR" sz="2800" b="1" dirty="0" smtClean="0">
                <a:solidFill>
                  <a:srgbClr val="C00000"/>
                </a:solidFill>
              </a:rPr>
              <a:t>Kamu </a:t>
            </a:r>
            <a:r>
              <a:rPr lang="tr-TR" sz="2800" b="1" dirty="0">
                <a:solidFill>
                  <a:srgbClr val="C00000"/>
                </a:solidFill>
              </a:rPr>
              <a:t>zararı</a:t>
            </a:r>
            <a:r>
              <a:rPr lang="tr-TR" sz="2400" b="1" dirty="0"/>
              <a:t> </a:t>
            </a:r>
            <a:endParaRPr lang="tr-TR" sz="2400" dirty="0"/>
          </a:p>
          <a:p>
            <a:r>
              <a:rPr lang="tr-TR" sz="2400" b="1" dirty="0"/>
              <a:t>	</a:t>
            </a:r>
            <a:r>
              <a:rPr lang="tr-TR" sz="2800" dirty="0"/>
              <a:t>Kamu zararının, bu zarara neden olan kamu görevlisinden veya diğer gerçek ve tüzel kişilerden tahsiline ilişkin </a:t>
            </a:r>
            <a:r>
              <a:rPr lang="tr-TR" sz="2800" dirty="0" err="1"/>
              <a:t>usûl</a:t>
            </a:r>
            <a:r>
              <a:rPr lang="tr-TR" sz="2800" dirty="0"/>
              <a:t> ve esaslar, Cumhurbaşkanı tarafından çıkarılan yönetmelikle düzenlenir</a:t>
            </a:r>
            <a:endParaRPr lang="tr-TR" sz="2800" b="1" dirty="0" smtClean="0"/>
          </a:p>
        </p:txBody>
      </p:sp>
    </p:spTree>
    <p:extLst>
      <p:ext uri="{BB962C8B-B14F-4D97-AF65-F5344CB8AC3E}">
        <p14:creationId xmlns:p14="http://schemas.microsoft.com/office/powerpoint/2010/main" val="555312411"/>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95251"/>
            <a:ext cx="11200341" cy="1076324"/>
          </a:xfrm>
        </p:spPr>
        <p:txBody>
          <a:bodyPr>
            <a:normAutofit fontScale="90000"/>
          </a:bodyPr>
          <a:lstStyle/>
          <a:p>
            <a:pPr algn="ctr"/>
            <a:r>
              <a:rPr lang="tr-TR" b="1" dirty="0" smtClean="0">
                <a:solidFill>
                  <a:schemeClr val="accent2">
                    <a:lumMod val="50000"/>
                  </a:schemeClr>
                </a:solidFill>
              </a:rPr>
              <a:t>Yaptırımlar ve Yetkili Merciler</a:t>
            </a:r>
            <a:r>
              <a:rPr lang="tr-TR" dirty="0"/>
              <a:t/>
            </a:r>
            <a:br>
              <a:rPr lang="tr-TR" dirty="0"/>
            </a:br>
            <a:endParaRPr lang="tr-TR" dirty="0">
              <a:solidFill>
                <a:schemeClr val="accent2">
                  <a:lumMod val="50000"/>
                </a:schemeClr>
              </a:solidFill>
            </a:endParaRPr>
          </a:p>
        </p:txBody>
      </p:sp>
      <p:sp>
        <p:nvSpPr>
          <p:cNvPr id="3" name="İçerik Yer Tutucusu 2"/>
          <p:cNvSpPr>
            <a:spLocks noGrp="1"/>
          </p:cNvSpPr>
          <p:nvPr>
            <p:ph idx="1"/>
          </p:nvPr>
        </p:nvSpPr>
        <p:spPr>
          <a:xfrm>
            <a:off x="457200" y="942975"/>
            <a:ext cx="11096625" cy="5534025"/>
          </a:xfrm>
        </p:spPr>
        <p:txBody>
          <a:bodyPr>
            <a:normAutofit/>
          </a:bodyPr>
          <a:lstStyle/>
          <a:p>
            <a:pPr marL="0" indent="0">
              <a:buNone/>
            </a:pPr>
            <a:r>
              <a:rPr lang="tr-TR" sz="2400" b="1" dirty="0"/>
              <a:t>	</a:t>
            </a:r>
            <a:r>
              <a:rPr lang="tr-TR" sz="2800" b="1" dirty="0" smtClean="0">
                <a:solidFill>
                  <a:srgbClr val="C00000"/>
                </a:solidFill>
              </a:rPr>
              <a:t>Yetkisiz </a:t>
            </a:r>
            <a:r>
              <a:rPr lang="tr-TR" sz="2800" b="1" dirty="0">
                <a:solidFill>
                  <a:srgbClr val="C00000"/>
                </a:solidFill>
              </a:rPr>
              <a:t>tahsil ve ödeme</a:t>
            </a:r>
            <a:r>
              <a:rPr lang="tr-TR" sz="2400" b="1" dirty="0"/>
              <a:t> </a:t>
            </a:r>
            <a:endParaRPr lang="tr-TR" sz="2400" dirty="0"/>
          </a:p>
          <a:p>
            <a:pPr algn="just"/>
            <a:r>
              <a:rPr lang="tr-TR" sz="2400" dirty="0" smtClean="0"/>
              <a:t>Kanunların </a:t>
            </a:r>
            <a:r>
              <a:rPr lang="tr-TR" sz="2400" dirty="0"/>
              <a:t>veya Cumhurbaşkanlığı kararnamelerinin öngördüğü şekilde yetkili kılınmamış hiçbir gerçek veya tüzel kişi, kamu adına tahsilat veya ödeme yapamaz.</a:t>
            </a:r>
          </a:p>
          <a:p>
            <a:pPr algn="just"/>
            <a:r>
              <a:rPr lang="tr-TR" sz="2400" dirty="0"/>
              <a:t>Yetkisiz tahsilat veya ödeme yapılması, kamu hizmeti karşılığında veya kamu hizmetleriyle ilişkilendirilerek bağış veya yardım toplanması veya başka adlarla tahsilat veya ödeme yapılması hallerinde; </a:t>
            </a:r>
            <a:r>
              <a:rPr lang="tr-TR" sz="2400" dirty="0">
                <a:solidFill>
                  <a:srgbClr val="00B0F0"/>
                </a:solidFill>
              </a:rPr>
              <a:t>söz konusu tutarlar, yetkisiz tahsilat veya ödeme yapılanlardan alınarak, ilgisine göre bütçeye gelir kaydedilir veya ilgililerine iade edilmek üzere emanet hesaplarına kaydedilir.</a:t>
            </a:r>
            <a:r>
              <a:rPr lang="tr-TR" sz="2400" dirty="0"/>
              <a:t> Ayrıca, bunlar hakkında ilgili kanunları uyarınca adli ve idari yönden gerekli işlemler yapılır. </a:t>
            </a:r>
          </a:p>
          <a:p>
            <a:pPr marL="0" indent="0" algn="just">
              <a:buNone/>
            </a:pPr>
            <a:endParaRPr lang="tr-TR" sz="2800" b="1" dirty="0" smtClean="0"/>
          </a:p>
        </p:txBody>
      </p:sp>
    </p:spTree>
    <p:extLst>
      <p:ext uri="{BB962C8B-B14F-4D97-AF65-F5344CB8AC3E}">
        <p14:creationId xmlns:p14="http://schemas.microsoft.com/office/powerpoint/2010/main" val="2990969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18591</TotalTime>
  <Words>742</Words>
  <Application>Microsoft Office PowerPoint</Application>
  <PresentationFormat>Geniş ekran</PresentationFormat>
  <Paragraphs>642</Paragraphs>
  <Slides>101</Slides>
  <Notes>4</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101</vt:i4>
      </vt:variant>
    </vt:vector>
  </HeadingPairs>
  <TitlesOfParts>
    <vt:vector size="109" baseType="lpstr">
      <vt:lpstr>Arial</vt:lpstr>
      <vt:lpstr>Calibri</vt:lpstr>
      <vt:lpstr>Corbel</vt:lpstr>
      <vt:lpstr>Times New Roman</vt:lpstr>
      <vt:lpstr>Trebuchet MS</vt:lpstr>
      <vt:lpstr>Wingdings</vt:lpstr>
      <vt:lpstr>Wingdings 3</vt:lpstr>
      <vt:lpstr>Kristal</vt:lpstr>
      <vt:lpstr>PowerPoint Sunusu</vt:lpstr>
      <vt:lpstr>PowerPoint Sunusu</vt:lpstr>
      <vt:lpstr>Genel Hükümler/ Amaç, Kapsam ve Tanımlar </vt:lpstr>
      <vt:lpstr>Genel Hükümler/ Amaç, Kapsam ve Tanımlar </vt:lpstr>
      <vt:lpstr>Genel Hükümler/ Amaç, Kapsam ve Tanımlar </vt:lpstr>
      <vt:lpstr>Genel Hükümler/ Kamu Maliyesi </vt:lpstr>
      <vt:lpstr>Genel Hükümler/ Kamu Maliyesi </vt:lpstr>
      <vt:lpstr>Genel Hükümler/ Kamu Maliyesi </vt:lpstr>
      <vt:lpstr>Genel Hükümler/ Kamu Maliyesi </vt:lpstr>
      <vt:lpstr>Genel Hükümler/ Kamu Kaynağının Kullanılmasının Genel Esasları </vt:lpstr>
      <vt:lpstr>Genel Hükümler/ Kamu Kaynağının Kullanılmasının Genel Esasları </vt:lpstr>
      <vt:lpstr>Genel Hükümler/ Kamu Kaynağının Kullanılmasının Genel Esasları </vt:lpstr>
      <vt:lpstr>Genel Hükümler/ Kamu Kaynağının Kullanılmasının Genel Esasları </vt:lpstr>
      <vt:lpstr>Genel Hükümler/ Kamu Kaynağının Kullanılmasının Genel Esasları </vt:lpstr>
      <vt:lpstr>Genel Hükümler/ Bakanların ve Üst Yöneticilerin Hesap Verme Sorumluluğu </vt:lpstr>
      <vt:lpstr>Genel Hükümler/ Bakanların ve Üst Yöneticilerin Hesap Verme Sorumluluğu </vt:lpstr>
      <vt:lpstr>Genel Hükümler/ Bakanların ve Üst Yöneticilerin Hesap Verme Sorumluluğu </vt:lpstr>
      <vt:lpstr>PowerPoint Sunusu</vt:lpstr>
      <vt:lpstr>Kamu İdare Bütçeleri / Genel Hükümler</vt:lpstr>
      <vt:lpstr>Kamu İdare Bütçeleri / Genel Hükümler</vt:lpstr>
      <vt:lpstr>Kamu İdare Bütçeleri / Genel Hükümler</vt:lpstr>
      <vt:lpstr>Kamu İdare Bütçeleri / Genel Hükümler</vt:lpstr>
      <vt:lpstr>Kamu İdare Bütçeleri / Genel Hükümler</vt:lpstr>
      <vt:lpstr>Kamu İdare Bütçeleri / Genel Hükümler</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Merkezi Yönetim Bütçe Kanunu</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Bütçelerin Uygulama Esasları</vt:lpstr>
      <vt:lpstr>Kamu İdare Bütçeleri / Harcama Yapılması </vt:lpstr>
      <vt:lpstr>Kamu İdare Bütçeleri / Harcama Yapılması </vt:lpstr>
      <vt:lpstr>Kamu İdare Bütçeleri / Harcama Yapılması </vt:lpstr>
      <vt:lpstr>Kamu İdare Bütçeleri / Harcama Yapılması </vt:lpstr>
      <vt:lpstr>Kamu İdare Bütçeleri / Harcama Yapılması </vt:lpstr>
      <vt:lpstr>Kamu İdare Bütçeleri / Harcama Yapılması </vt:lpstr>
      <vt:lpstr>Kamu İdare Bütçeleri / Harcama Yapılması </vt:lpstr>
      <vt:lpstr>Kamu İdare Bütçeleri / Harcama Yapılması </vt:lpstr>
      <vt:lpstr>Kamu İdare Bütçeleri / Harcama Yapılması </vt:lpstr>
      <vt:lpstr>Kamu İdare Bütçeleri / Harcama Yapılması </vt:lpstr>
      <vt:lpstr>Kamu İdare Bütçeleri / Harcama Yapılması </vt:lpstr>
      <vt:lpstr>Kamu İdare Bütçeleri / Harcama Yapılması </vt:lpstr>
      <vt:lpstr>Kamu İdare Bütçeleri / Gelirlerin Toplanması </vt:lpstr>
      <vt:lpstr>Kamu İdare Bütçeleri / Gelirlerin Toplanması </vt:lpstr>
      <vt:lpstr>Kamu İdare Bütçeleri / Gelirlerin Toplanması </vt:lpstr>
      <vt:lpstr>Kamu İdare Bütçeleri / Gelirlerin Toplanması </vt:lpstr>
      <vt:lpstr>Kamu İdare Bütçeleri / Gelirlerin Toplanması </vt:lpstr>
      <vt:lpstr>Kamu İdare Bütçeleri / Gelirlerin Toplanması </vt:lpstr>
      <vt:lpstr>Kamu İdare Bütçeleri / Gelirlerin Toplanması </vt:lpstr>
      <vt:lpstr>Kamu İdare Bütçeleri / Gelirlerin Toplanması </vt:lpstr>
      <vt:lpstr>Kamu İdare Bütçeleri / Faaliyet Raporları ve Kesin Hesap </vt:lpstr>
      <vt:lpstr>Kamu İdare Bütçeleri / Faaliyet Raporları ve Kesin Hesap </vt:lpstr>
      <vt:lpstr>Kamu İdare Bütçeleri / Faaliyet Raporları ve Kesin Hesap </vt:lpstr>
      <vt:lpstr>Kamu İdare Bütçeleri / Faaliyet Raporları ve Kesin Hesap </vt:lpstr>
      <vt:lpstr>Kamu İdare Bütçeleri / Faaliyet Raporları ve Kesin Hesap </vt:lpstr>
      <vt:lpstr>Kamu İdare Bütçeleri / Faaliyet Raporları ve Kesin Hesap </vt:lpstr>
      <vt:lpstr>Kamu İdare Bütçeleri / Faaliyet Raporları ve Kesin Hesap </vt:lpstr>
      <vt:lpstr>Kamu İdare Bütçeleri / Faaliyet Raporları ve Kesin Hesap </vt:lpstr>
      <vt:lpstr>PowerPoint Sunusu</vt:lpstr>
      <vt:lpstr>Dış Denetim </vt:lpstr>
      <vt:lpstr>Dış Denetim </vt:lpstr>
      <vt:lpstr>Dış Denetim </vt:lpstr>
      <vt:lpstr>Dış Denetim </vt:lpstr>
      <vt:lpstr>PowerPoint Sunusu</vt:lpstr>
      <vt:lpstr>Yaptırımlar ve Yetkili Merciler </vt:lpstr>
      <vt:lpstr>Yaptırımlar ve Yetkili Merciler </vt:lpstr>
      <vt:lpstr>Yaptırımlar ve Yetkili Merciler </vt:lpstr>
      <vt:lpstr>Yaptırımlar ve Yetkili Merciler </vt:lpstr>
      <vt:lpstr>Yaptırımlar ve Yetkili Merciler </vt:lpstr>
      <vt:lpstr>Yaptırımlar ve Yetkili Merciler </vt:lpstr>
      <vt:lpstr>Yaptırımlar ve Yetkili Merciler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cashua</dc:creator>
  <cp:lastModifiedBy>Microsoft hesabı</cp:lastModifiedBy>
  <cp:revision>1244</cp:revision>
  <cp:lastPrinted>2022-06-27T07:20:29Z</cp:lastPrinted>
  <dcterms:created xsi:type="dcterms:W3CDTF">2016-02-19T06:45:29Z</dcterms:created>
  <dcterms:modified xsi:type="dcterms:W3CDTF">2025-11-05T05:37:07Z</dcterms:modified>
</cp:coreProperties>
</file>