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2"/>
  </p:notesMasterIdLst>
  <p:sldIdLst>
    <p:sldId id="256" r:id="rId2"/>
    <p:sldId id="257" r:id="rId3"/>
    <p:sldId id="258" r:id="rId4"/>
    <p:sldId id="259" r:id="rId5"/>
    <p:sldId id="298" r:id="rId6"/>
    <p:sldId id="299" r:id="rId7"/>
    <p:sldId id="300" r:id="rId8"/>
    <p:sldId id="301" r:id="rId9"/>
    <p:sldId id="307" r:id="rId10"/>
    <p:sldId id="308" r:id="rId11"/>
    <p:sldId id="305" r:id="rId12"/>
    <p:sldId id="306" r:id="rId13"/>
    <p:sldId id="317" r:id="rId14"/>
    <p:sldId id="309" r:id="rId15"/>
    <p:sldId id="316" r:id="rId16"/>
    <p:sldId id="310" r:id="rId17"/>
    <p:sldId id="313" r:id="rId18"/>
    <p:sldId id="311" r:id="rId19"/>
    <p:sldId id="314" r:id="rId20"/>
    <p:sldId id="315" r:id="rId21"/>
    <p:sldId id="312" r:id="rId22"/>
    <p:sldId id="261" r:id="rId23"/>
    <p:sldId id="262" r:id="rId24"/>
    <p:sldId id="263" r:id="rId25"/>
    <p:sldId id="264" r:id="rId26"/>
    <p:sldId id="265" r:id="rId27"/>
    <p:sldId id="266" r:id="rId28"/>
    <p:sldId id="267" r:id="rId29"/>
    <p:sldId id="268" r:id="rId30"/>
    <p:sldId id="269" r:id="rId31"/>
    <p:sldId id="270" r:id="rId32"/>
    <p:sldId id="271" r:id="rId33"/>
    <p:sldId id="272" r:id="rId34"/>
    <p:sldId id="273" r:id="rId35"/>
    <p:sldId id="274" r:id="rId36"/>
    <p:sldId id="275" r:id="rId37"/>
    <p:sldId id="277" r:id="rId38"/>
    <p:sldId id="278" r:id="rId39"/>
    <p:sldId id="279" r:id="rId40"/>
    <p:sldId id="280" r:id="rId41"/>
    <p:sldId id="281" r:id="rId42"/>
    <p:sldId id="282" r:id="rId43"/>
    <p:sldId id="283" r:id="rId44"/>
    <p:sldId id="284" r:id="rId45"/>
    <p:sldId id="285" r:id="rId46"/>
    <p:sldId id="286" r:id="rId47"/>
    <p:sldId id="287" r:id="rId48"/>
    <p:sldId id="288" r:id="rId49"/>
    <p:sldId id="289" r:id="rId50"/>
    <p:sldId id="290" r:id="rId51"/>
    <p:sldId id="291" r:id="rId52"/>
    <p:sldId id="292" r:id="rId53"/>
    <p:sldId id="293" r:id="rId54"/>
    <p:sldId id="294" r:id="rId55"/>
    <p:sldId id="295" r:id="rId56"/>
    <p:sldId id="296" r:id="rId57"/>
    <p:sldId id="302" r:id="rId58"/>
    <p:sldId id="303" r:id="rId59"/>
    <p:sldId id="304" r:id="rId60"/>
    <p:sldId id="297" r:id="rId61"/>
  </p:sldIdLst>
  <p:sldSz cx="9144000" cy="5143500" type="screen16x9"/>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CC"/>
    <a:srgbClr val="00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457" autoAdjust="0"/>
    <p:restoredTop sz="94610"/>
  </p:normalViewPr>
  <p:slideViewPr>
    <p:cSldViewPr snapToGrid="0" snapToObjects="1">
      <p:cViewPr varScale="1">
        <p:scale>
          <a:sx n="135" d="100"/>
          <a:sy n="135" d="100"/>
        </p:scale>
        <p:origin x="80" y="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4765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33959772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41967835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4542028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2658227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3427705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8030079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9329518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25058034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2783595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24224637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3680923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851995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228506613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100915236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1251789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1353781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15283885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27987352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30490653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7817290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9.png"/><Relationship Id="rId7"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3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75.png"/><Relationship Id="rId4" Type="http://schemas.openxmlformats.org/officeDocument/2006/relationships/image" Target="../media/image74.png"/></Relationships>
</file>

<file path=ppt/slides/_rels/slide3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5.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82.png"/><Relationship Id="rId4" Type="http://schemas.openxmlformats.org/officeDocument/2006/relationships/image" Target="../media/image81.png"/></Relationships>
</file>

<file path=ppt/slides/_rels/slide37.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9.png"/><Relationship Id="rId7" Type="http://schemas.openxmlformats.org/officeDocument/2006/relationships/image" Target="../media/image86.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85.png"/><Relationship Id="rId11" Type="http://schemas.openxmlformats.org/officeDocument/2006/relationships/image" Target="../media/image90.png"/><Relationship Id="rId5" Type="http://schemas.openxmlformats.org/officeDocument/2006/relationships/image" Target="../media/image84.png"/><Relationship Id="rId10" Type="http://schemas.openxmlformats.org/officeDocument/2006/relationships/image" Target="../media/image89.png"/><Relationship Id="rId4" Type="http://schemas.openxmlformats.org/officeDocument/2006/relationships/image" Target="../media/image83.png"/><Relationship Id="rId9" Type="http://schemas.openxmlformats.org/officeDocument/2006/relationships/image" Target="../media/image88.png"/></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93.png"/><Relationship Id="rId4" Type="http://schemas.openxmlformats.org/officeDocument/2006/relationships/image" Target="../media/image92.png"/></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98.png"/></Relationships>
</file>

<file path=ppt/slides/_rels/slide41.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4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43.xml.rels><?xml version="1.0" encoding="UTF-8" standalone="yes"?>
<Relationships xmlns="http://schemas.openxmlformats.org/package/2006/relationships"><Relationship Id="rId3" Type="http://schemas.openxmlformats.org/officeDocument/2006/relationships/image" Target="../media/image109.png"/><Relationship Id="rId7" Type="http://schemas.openxmlformats.org/officeDocument/2006/relationships/image" Target="../media/image113.pn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44.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45.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45.xml"/><Relationship Id="rId1" Type="http://schemas.openxmlformats.org/officeDocument/2006/relationships/slideLayout" Target="../slideLayouts/slideLayout1.xml"/><Relationship Id="rId4" Type="http://schemas.openxmlformats.org/officeDocument/2006/relationships/image" Target="../media/image120.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22.png"/><Relationship Id="rId5" Type="http://schemas.openxmlformats.org/officeDocument/2006/relationships/image" Target="../media/image44.png"/><Relationship Id="rId4" Type="http://schemas.openxmlformats.org/officeDocument/2006/relationships/image" Target="../media/image121.png"/></Relationships>
</file>

<file path=ppt/slides/_rels/slide4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125.png"/><Relationship Id="rId4" Type="http://schemas.openxmlformats.org/officeDocument/2006/relationships/image" Target="../media/image124.png"/></Relationships>
</file>

<file path=ppt/slides/_rels/slide48.xml.rels><?xml version="1.0" encoding="UTF-8" standalone="yes"?>
<Relationships xmlns="http://schemas.openxmlformats.org/package/2006/relationships"><Relationship Id="rId8" Type="http://schemas.openxmlformats.org/officeDocument/2006/relationships/image" Target="../media/image131.png"/><Relationship Id="rId3" Type="http://schemas.openxmlformats.org/officeDocument/2006/relationships/image" Target="../media/image126.png"/><Relationship Id="rId7" Type="http://schemas.openxmlformats.org/officeDocument/2006/relationships/image" Target="../media/image130.png"/><Relationship Id="rId2" Type="http://schemas.openxmlformats.org/officeDocument/2006/relationships/notesSlide" Target="../notesSlides/notesSlide48.xml"/><Relationship Id="rId1" Type="http://schemas.openxmlformats.org/officeDocument/2006/relationships/slideLayout" Target="../slideLayouts/slideLayout1.xml"/><Relationship Id="rId6" Type="http://schemas.openxmlformats.org/officeDocument/2006/relationships/image" Target="../media/image129.png"/><Relationship Id="rId5" Type="http://schemas.openxmlformats.org/officeDocument/2006/relationships/image" Target="../media/image128.png"/><Relationship Id="rId4" Type="http://schemas.openxmlformats.org/officeDocument/2006/relationships/image" Target="../media/image127.png"/><Relationship Id="rId9" Type="http://schemas.openxmlformats.org/officeDocument/2006/relationships/image" Target="../media/image132.png"/></Relationships>
</file>

<file path=ppt/slides/_rels/slide4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7.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51.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140.png"/><Relationship Id="rId4" Type="http://schemas.openxmlformats.org/officeDocument/2006/relationships/image" Target="../media/image139.png"/></Relationships>
</file>

<file path=ppt/slides/_rels/slide5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143.png"/><Relationship Id="rId4" Type="http://schemas.openxmlformats.org/officeDocument/2006/relationships/image" Target="../media/image142.png"/></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4.xml"/><Relationship Id="rId1" Type="http://schemas.openxmlformats.org/officeDocument/2006/relationships/slideLayout" Target="../slideLayouts/slideLayout1.xml"/><Relationship Id="rId6" Type="http://schemas.openxmlformats.org/officeDocument/2006/relationships/image" Target="../media/image149.png"/><Relationship Id="rId5" Type="http://schemas.openxmlformats.org/officeDocument/2006/relationships/image" Target="../media/image148.png"/><Relationship Id="rId4" Type="http://schemas.openxmlformats.org/officeDocument/2006/relationships/image" Target="../media/image147.png"/></Relationships>
</file>

<file path=ppt/slides/_rels/slide55.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152.png"/><Relationship Id="rId4" Type="http://schemas.openxmlformats.org/officeDocument/2006/relationships/image" Target="../media/image151.pn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6.xml"/><Relationship Id="rId1" Type="http://schemas.openxmlformats.org/officeDocument/2006/relationships/slideLayout" Target="../slideLayouts/slideLayout1.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s>
</file>

<file path=ppt/slides/_rels/slide5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157.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143500"/>
          </a:xfrm>
          <a:prstGeom prst="rect">
            <a:avLst/>
          </a:prstGeom>
        </p:spPr>
      </p:pic>
      <p:sp>
        <p:nvSpPr>
          <p:cNvPr id="3" name="Text 0"/>
          <p:cNvSpPr/>
          <p:nvPr/>
        </p:nvSpPr>
        <p:spPr>
          <a:xfrm>
            <a:off x="428625" y="1576436"/>
            <a:ext cx="3039294" cy="484748"/>
          </a:xfrm>
          <a:prstGeom prst="rect">
            <a:avLst/>
          </a:prstGeom>
          <a:noFill/>
          <a:ln/>
        </p:spPr>
        <p:txBody>
          <a:bodyPr wrap="none" lIns="0" tIns="0" rIns="0" bIns="0" rtlCol="0" anchor="ctr">
            <a:spAutoFit/>
          </a:bodyPr>
          <a:lstStyle/>
          <a:p>
            <a:pPr marL="0" indent="0">
              <a:buNone/>
            </a:pPr>
            <a:r>
              <a:rPr lang="en-US" sz="3150" b="1" dirty="0" err="1">
                <a:solidFill>
                  <a:srgbClr val="C62828"/>
                </a:solidFill>
                <a:latin typeface="Verdana" pitchFamily="34" charset="0"/>
                <a:ea typeface="Verdana" pitchFamily="34" charset="-122"/>
                <a:cs typeface="Verdana" pitchFamily="34" charset="-120"/>
              </a:rPr>
              <a:t>İş</a:t>
            </a:r>
            <a:r>
              <a:rPr lang="en-US" sz="3150" b="1" dirty="0">
                <a:solidFill>
                  <a:srgbClr val="C62828"/>
                </a:solidFill>
                <a:latin typeface="Verdana" pitchFamily="34" charset="0"/>
                <a:ea typeface="Verdana" pitchFamily="34" charset="-122"/>
                <a:cs typeface="Verdana" pitchFamily="34" charset="-120"/>
              </a:rPr>
              <a:t> </a:t>
            </a:r>
            <a:r>
              <a:rPr lang="en-US" sz="3150" b="1" dirty="0" err="1" smtClean="0">
                <a:solidFill>
                  <a:srgbClr val="C62828"/>
                </a:solidFill>
                <a:latin typeface="Verdana" pitchFamily="34" charset="0"/>
                <a:ea typeface="Verdana" pitchFamily="34" charset="-122"/>
                <a:cs typeface="Verdana" pitchFamily="34" charset="-120"/>
              </a:rPr>
              <a:t>Hayatın</a:t>
            </a:r>
            <a:r>
              <a:rPr lang="tr-TR" sz="3150" b="1" dirty="0" smtClean="0">
                <a:solidFill>
                  <a:srgbClr val="C62828"/>
                </a:solidFill>
                <a:latin typeface="Verdana" pitchFamily="34" charset="0"/>
                <a:ea typeface="Verdana" pitchFamily="34" charset="-122"/>
                <a:cs typeface="Verdana" pitchFamily="34" charset="-120"/>
              </a:rPr>
              <a:t>da </a:t>
            </a:r>
            <a:endParaRPr lang="en-US" sz="3150" dirty="0"/>
          </a:p>
        </p:txBody>
      </p:sp>
      <p:sp>
        <p:nvSpPr>
          <p:cNvPr id="4" name="Text 1"/>
          <p:cNvSpPr/>
          <p:nvPr/>
        </p:nvSpPr>
        <p:spPr>
          <a:xfrm>
            <a:off x="428625" y="2056490"/>
            <a:ext cx="2606483" cy="484748"/>
          </a:xfrm>
          <a:prstGeom prst="rect">
            <a:avLst/>
          </a:prstGeom>
          <a:noFill/>
          <a:ln/>
        </p:spPr>
        <p:txBody>
          <a:bodyPr wrap="none" lIns="0" tIns="0" rIns="0" bIns="0" rtlCol="0" anchor="ctr">
            <a:spAutoFit/>
          </a:bodyPr>
          <a:lstStyle/>
          <a:p>
            <a:pPr marL="0" indent="0">
              <a:buNone/>
            </a:pPr>
            <a:r>
              <a:rPr lang="en-US" sz="3150" b="1" dirty="0" err="1">
                <a:solidFill>
                  <a:srgbClr val="C62828"/>
                </a:solidFill>
                <a:latin typeface="Verdana" pitchFamily="34" charset="0"/>
                <a:ea typeface="Verdana" pitchFamily="34" charset="-122"/>
                <a:cs typeface="Verdana" pitchFamily="34" charset="-120"/>
              </a:rPr>
              <a:t>Yapay</a:t>
            </a:r>
            <a:r>
              <a:rPr lang="en-US" sz="3150" b="1" dirty="0">
                <a:solidFill>
                  <a:srgbClr val="C62828"/>
                </a:solidFill>
                <a:latin typeface="Verdana" pitchFamily="34" charset="0"/>
                <a:ea typeface="Verdana" pitchFamily="34" charset="-122"/>
                <a:cs typeface="Verdana" pitchFamily="34" charset="-120"/>
              </a:rPr>
              <a:t> </a:t>
            </a:r>
            <a:r>
              <a:rPr lang="en-US" sz="3150" b="1" dirty="0" err="1" smtClean="0">
                <a:solidFill>
                  <a:srgbClr val="C62828"/>
                </a:solidFill>
                <a:latin typeface="Verdana" pitchFamily="34" charset="0"/>
                <a:ea typeface="Verdana" pitchFamily="34" charset="-122"/>
                <a:cs typeface="Verdana" pitchFamily="34" charset="-120"/>
              </a:rPr>
              <a:t>Zek</a:t>
            </a:r>
            <a:r>
              <a:rPr lang="tr-TR" sz="3150" b="1" dirty="0" smtClean="0">
                <a:solidFill>
                  <a:srgbClr val="C62828"/>
                </a:solidFill>
                <a:latin typeface="Verdana" pitchFamily="34" charset="0"/>
                <a:ea typeface="Verdana" pitchFamily="34" charset="-122"/>
                <a:cs typeface="Verdana" pitchFamily="34" charset="-120"/>
              </a:rPr>
              <a:t>a</a:t>
            </a:r>
            <a:endParaRPr lang="en-US" sz="3150" dirty="0"/>
          </a:p>
        </p:txBody>
      </p:sp>
      <p:sp>
        <p:nvSpPr>
          <p:cNvPr id="5" name="Text 2"/>
          <p:cNvSpPr/>
          <p:nvPr/>
        </p:nvSpPr>
        <p:spPr>
          <a:xfrm>
            <a:off x="298922" y="368820"/>
            <a:ext cx="4433906" cy="430887"/>
          </a:xfrm>
          <a:prstGeom prst="rect">
            <a:avLst/>
          </a:prstGeom>
          <a:noFill/>
          <a:ln/>
        </p:spPr>
        <p:txBody>
          <a:bodyPr wrap="none" lIns="0" tIns="0" rIns="0" bIns="0" rtlCol="0" anchor="ctr">
            <a:spAutoFit/>
          </a:bodyPr>
          <a:lstStyle/>
          <a:p>
            <a:pPr marL="0" indent="0">
              <a:buNone/>
            </a:pPr>
            <a:r>
              <a:rPr lang="tr-TR" sz="2800" b="1" dirty="0" smtClean="0">
                <a:solidFill>
                  <a:srgbClr val="1565C0"/>
                </a:solidFill>
                <a:latin typeface="Verdana" pitchFamily="34" charset="0"/>
                <a:ea typeface="Verdana" pitchFamily="34" charset="-122"/>
              </a:rPr>
              <a:t>Çukurova Üniversitesi</a:t>
            </a:r>
            <a:endParaRPr lang="en-US" sz="2800" dirty="0"/>
          </a:p>
        </p:txBody>
      </p:sp>
      <p:sp>
        <p:nvSpPr>
          <p:cNvPr id="6" name="Text 3"/>
          <p:cNvSpPr/>
          <p:nvPr/>
        </p:nvSpPr>
        <p:spPr>
          <a:xfrm>
            <a:off x="428625" y="3051168"/>
            <a:ext cx="3743012" cy="242374"/>
          </a:xfrm>
          <a:prstGeom prst="rect">
            <a:avLst/>
          </a:prstGeom>
          <a:noFill/>
          <a:ln/>
        </p:spPr>
        <p:txBody>
          <a:bodyPr wrap="none" lIns="0" tIns="0" rIns="0" bIns="0" rtlCol="0" anchor="ctr">
            <a:spAutoFit/>
          </a:bodyPr>
          <a:lstStyle/>
          <a:p>
            <a:pPr marL="0" indent="0">
              <a:buNone/>
            </a:pPr>
            <a:r>
              <a:rPr lang="tr-TR" sz="1575" b="1" dirty="0" err="1" smtClean="0">
                <a:solidFill>
                  <a:srgbClr val="1565C0"/>
                </a:solidFill>
                <a:latin typeface="Verdana" pitchFamily="34" charset="0"/>
                <a:ea typeface="Verdana" pitchFamily="34" charset="-122"/>
              </a:rPr>
              <a:t>Dr.Öğr.Üyesi</a:t>
            </a:r>
            <a:r>
              <a:rPr lang="tr-TR" sz="1575" b="1" dirty="0" smtClean="0">
                <a:solidFill>
                  <a:srgbClr val="1565C0"/>
                </a:solidFill>
                <a:latin typeface="Verdana" pitchFamily="34" charset="0"/>
                <a:ea typeface="Verdana" pitchFamily="34" charset="-122"/>
              </a:rPr>
              <a:t> Mehmet Can ŞAHİN</a:t>
            </a:r>
            <a:endParaRPr lang="en-US" sz="1575" dirty="0"/>
          </a:p>
        </p:txBody>
      </p:sp>
      <p:pic>
        <p:nvPicPr>
          <p:cNvPr id="8" name="Image 1" descr="preencoded.png"/>
          <p:cNvPicPr>
            <a:picLocks noChangeAspect="1"/>
          </p:cNvPicPr>
          <p:nvPr/>
        </p:nvPicPr>
        <p:blipFill>
          <a:blip r:embed="rId4"/>
          <a:stretch>
            <a:fillRect/>
          </a:stretch>
        </p:blipFill>
        <p:spPr>
          <a:xfrm>
            <a:off x="5029200" y="0"/>
            <a:ext cx="4114800" cy="5143500"/>
          </a:xfrm>
          <a:prstGeom prst="rect">
            <a:avLst/>
          </a:prstGeom>
        </p:spPr>
      </p:pic>
      <p:sp>
        <p:nvSpPr>
          <p:cNvPr id="9" name="Text 2"/>
          <p:cNvSpPr/>
          <p:nvPr/>
        </p:nvSpPr>
        <p:spPr>
          <a:xfrm>
            <a:off x="1412216" y="4457797"/>
            <a:ext cx="1202252" cy="242374"/>
          </a:xfrm>
          <a:prstGeom prst="rect">
            <a:avLst/>
          </a:prstGeom>
          <a:noFill/>
          <a:ln/>
        </p:spPr>
        <p:txBody>
          <a:bodyPr wrap="none" lIns="0" tIns="0" rIns="0" bIns="0" rtlCol="0" anchor="ctr">
            <a:spAutoFit/>
          </a:bodyPr>
          <a:lstStyle/>
          <a:p>
            <a:pPr marL="0" indent="0">
              <a:buNone/>
            </a:pPr>
            <a:r>
              <a:rPr lang="tr-TR" sz="1575" b="1" dirty="0" smtClean="0">
                <a:solidFill>
                  <a:srgbClr val="1565C0"/>
                </a:solidFill>
                <a:latin typeface="Verdana" pitchFamily="34" charset="0"/>
                <a:ea typeface="Verdana" pitchFamily="34" charset="-122"/>
                <a:cs typeface="Verdana" pitchFamily="34" charset="-120"/>
              </a:rPr>
              <a:t>Ekim 2025</a:t>
            </a:r>
            <a:endParaRPr lang="en-US" sz="1575"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63535"/>
            <a:ext cx="9144000" cy="5779294"/>
          </a:xfrm>
          <a:prstGeom prst="rect">
            <a:avLst/>
          </a:prstGeom>
        </p:spPr>
      </p:pic>
      <p:sp>
        <p:nvSpPr>
          <p:cNvPr id="3" name="Text 0"/>
          <p:cNvSpPr/>
          <p:nvPr/>
        </p:nvSpPr>
        <p:spPr>
          <a:xfrm>
            <a:off x="1415684" y="469813"/>
            <a:ext cx="6312627" cy="346249"/>
          </a:xfrm>
          <a:prstGeom prst="rect">
            <a:avLst/>
          </a:prstGeom>
          <a:noFill/>
          <a:ln/>
        </p:spPr>
        <p:txBody>
          <a:bodyPr wrap="none" lIns="0" tIns="0" rIns="0" bIns="0" rtlCol="0" anchor="ctr">
            <a:spAutoFit/>
          </a:bodyPr>
          <a:lstStyle/>
          <a:p>
            <a:pPr marL="0" indent="0" algn="ctr">
              <a:buNone/>
            </a:pPr>
            <a:r>
              <a:rPr lang="tr-TR" sz="2250" b="1" dirty="0" smtClean="0">
                <a:solidFill>
                  <a:srgbClr val="C62828"/>
                </a:solidFill>
                <a:latin typeface="Verdana" pitchFamily="34" charset="0"/>
                <a:ea typeface="Verdana" pitchFamily="34" charset="-122"/>
                <a:cs typeface="Verdana" pitchFamily="34" charset="-120"/>
              </a:rPr>
              <a:t> Yapay Zeka </a:t>
            </a:r>
            <a:r>
              <a:rPr lang="tr-TR" sz="2250" b="1" dirty="0" smtClean="0">
                <a:solidFill>
                  <a:srgbClr val="C62828"/>
                </a:solidFill>
                <a:latin typeface="Verdana" pitchFamily="34" charset="0"/>
                <a:ea typeface="Verdana" pitchFamily="34" charset="-122"/>
                <a:cs typeface="Verdana" pitchFamily="34" charset="-120"/>
              </a:rPr>
              <a:t>Araçları </a:t>
            </a:r>
            <a:r>
              <a:rPr lang="tr-TR" sz="2250" b="1" dirty="0" err="1" smtClean="0">
                <a:solidFill>
                  <a:srgbClr val="C62828"/>
                </a:solidFill>
                <a:latin typeface="Verdana" pitchFamily="34" charset="0"/>
                <a:ea typeface="Verdana" pitchFamily="34" charset="-122"/>
                <a:cs typeface="Verdana" pitchFamily="34" charset="-120"/>
              </a:rPr>
              <a:t>Portalı</a:t>
            </a:r>
            <a:r>
              <a:rPr lang="tr-TR" sz="2250" b="1" dirty="0" smtClean="0">
                <a:solidFill>
                  <a:srgbClr val="C62828"/>
                </a:solidFill>
                <a:latin typeface="Verdana" pitchFamily="34" charset="0"/>
                <a:ea typeface="Verdana" pitchFamily="34" charset="-122"/>
                <a:cs typeface="Verdana" pitchFamily="34" charset="-120"/>
              </a:rPr>
              <a:t> 2: </a:t>
            </a:r>
            <a:r>
              <a:rPr lang="tr-TR" sz="2250" b="1" dirty="0" err="1" smtClean="0">
                <a:solidFill>
                  <a:srgbClr val="C62828"/>
                </a:solidFill>
                <a:latin typeface="Verdana" pitchFamily="34" charset="0"/>
                <a:ea typeface="Verdana" pitchFamily="34" charset="-122"/>
                <a:cs typeface="Verdana" pitchFamily="34" charset="-120"/>
              </a:rPr>
              <a:t>ai</a:t>
            </a:r>
            <a:r>
              <a:rPr lang="tr-TR" sz="2250" b="1" dirty="0" smtClean="0">
                <a:solidFill>
                  <a:srgbClr val="C62828"/>
                </a:solidFill>
                <a:latin typeface="Verdana" pitchFamily="34" charset="0"/>
                <a:ea typeface="Verdana" pitchFamily="34" charset="-122"/>
                <a:cs typeface="Verdana" pitchFamily="34" charset="-120"/>
              </a:rPr>
              <a:t> </a:t>
            </a:r>
            <a:r>
              <a:rPr lang="tr-TR" sz="2250" b="1" dirty="0" err="1" smtClean="0">
                <a:solidFill>
                  <a:srgbClr val="C62828"/>
                </a:solidFill>
                <a:latin typeface="Verdana" pitchFamily="34" charset="0"/>
                <a:ea typeface="Verdana" pitchFamily="34" charset="-122"/>
                <a:cs typeface="Verdana" pitchFamily="34" charset="-120"/>
              </a:rPr>
              <a:t>tools</a:t>
            </a:r>
            <a:r>
              <a:rPr lang="tr-TR" sz="2250" b="1" dirty="0" smtClean="0">
                <a:solidFill>
                  <a:srgbClr val="C62828"/>
                </a:solidFill>
                <a:latin typeface="Verdana" pitchFamily="34" charset="0"/>
                <a:ea typeface="Verdana" pitchFamily="34" charset="-122"/>
                <a:cs typeface="Verdana" pitchFamily="34" charset="-120"/>
              </a:rPr>
              <a:t> </a:t>
            </a:r>
            <a:endParaRPr lang="en-US" sz="2250" dirty="0"/>
          </a:p>
        </p:txBody>
      </p:sp>
      <p:pic>
        <p:nvPicPr>
          <p:cNvPr id="5" name="Resim 4"/>
          <p:cNvPicPr>
            <a:picLocks noChangeAspect="1"/>
          </p:cNvPicPr>
          <p:nvPr/>
        </p:nvPicPr>
        <p:blipFill>
          <a:blip r:embed="rId4"/>
          <a:stretch>
            <a:fillRect/>
          </a:stretch>
        </p:blipFill>
        <p:spPr>
          <a:xfrm>
            <a:off x="742671" y="1221542"/>
            <a:ext cx="7721879" cy="4248481"/>
          </a:xfrm>
          <a:prstGeom prst="rect">
            <a:avLst/>
          </a:prstGeom>
        </p:spPr>
      </p:pic>
    </p:spTree>
    <p:extLst>
      <p:ext uri="{BB962C8B-B14F-4D97-AF65-F5344CB8AC3E}">
        <p14:creationId xmlns:p14="http://schemas.microsoft.com/office/powerpoint/2010/main" val="3398981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63535"/>
            <a:ext cx="9144000" cy="5779294"/>
          </a:xfrm>
          <a:prstGeom prst="rect">
            <a:avLst/>
          </a:prstGeom>
        </p:spPr>
      </p:pic>
      <p:sp>
        <p:nvSpPr>
          <p:cNvPr id="3" name="Text 0"/>
          <p:cNvSpPr/>
          <p:nvPr/>
        </p:nvSpPr>
        <p:spPr>
          <a:xfrm>
            <a:off x="700746" y="469813"/>
            <a:ext cx="7742505" cy="346249"/>
          </a:xfrm>
          <a:prstGeom prst="rect">
            <a:avLst/>
          </a:prstGeom>
          <a:noFill/>
          <a:ln/>
        </p:spPr>
        <p:txBody>
          <a:bodyPr wrap="none" lIns="0" tIns="0" rIns="0" bIns="0" rtlCol="0" anchor="ctr">
            <a:spAutoFit/>
          </a:bodyPr>
          <a:lstStyle/>
          <a:p>
            <a:pPr algn="ctr"/>
            <a:r>
              <a:rPr lang="tr-TR" sz="2250" b="1" dirty="0">
                <a:solidFill>
                  <a:srgbClr val="C62828"/>
                </a:solidFill>
                <a:latin typeface="Verdana" pitchFamily="34" charset="0"/>
                <a:ea typeface="Verdana" pitchFamily="34" charset="-122"/>
                <a:cs typeface="Verdana" pitchFamily="34" charset="-120"/>
              </a:rPr>
              <a:t> </a:t>
            </a:r>
            <a:r>
              <a:rPr lang="tr-TR" sz="2250" b="1" dirty="0" smtClean="0">
                <a:solidFill>
                  <a:srgbClr val="C62828"/>
                </a:solidFill>
                <a:latin typeface="Verdana" pitchFamily="34" charset="0"/>
                <a:ea typeface="Verdana" pitchFamily="34" charset="-122"/>
                <a:cs typeface="Verdana" pitchFamily="34" charset="-120"/>
              </a:rPr>
              <a:t>Yapay Zeka ile Sezgisel Kodlama: </a:t>
            </a:r>
            <a:r>
              <a:rPr lang="tr-TR" sz="2250" b="1" dirty="0" err="1" smtClean="0">
                <a:solidFill>
                  <a:srgbClr val="C62828"/>
                </a:solidFill>
                <a:latin typeface="Verdana" pitchFamily="34" charset="0"/>
                <a:ea typeface="Verdana" pitchFamily="34" charset="-122"/>
                <a:cs typeface="Verdana" pitchFamily="34" charset="-120"/>
              </a:rPr>
              <a:t>Vibe</a:t>
            </a:r>
            <a:r>
              <a:rPr lang="tr-TR" sz="2250" b="1" dirty="0" smtClean="0">
                <a:solidFill>
                  <a:srgbClr val="C62828"/>
                </a:solidFill>
                <a:latin typeface="Verdana" pitchFamily="34" charset="0"/>
                <a:ea typeface="Verdana" pitchFamily="34" charset="-122"/>
                <a:cs typeface="Verdana" pitchFamily="34" charset="-120"/>
              </a:rPr>
              <a:t> </a:t>
            </a:r>
            <a:r>
              <a:rPr lang="tr-TR" sz="2250" b="1" dirty="0" err="1">
                <a:solidFill>
                  <a:srgbClr val="C62828"/>
                </a:solidFill>
                <a:latin typeface="Verdana" pitchFamily="34" charset="0"/>
                <a:ea typeface="Verdana" pitchFamily="34" charset="-122"/>
                <a:cs typeface="Verdana" pitchFamily="34" charset="-120"/>
              </a:rPr>
              <a:t>Coding</a:t>
            </a:r>
            <a:r>
              <a:rPr lang="tr-TR" sz="2250" b="1" dirty="0">
                <a:solidFill>
                  <a:srgbClr val="C62828"/>
                </a:solidFill>
                <a:latin typeface="Verdana" pitchFamily="34" charset="0"/>
                <a:ea typeface="Verdana" pitchFamily="34" charset="-122"/>
                <a:cs typeface="Verdana" pitchFamily="34" charset="-120"/>
              </a:rPr>
              <a:t> </a:t>
            </a:r>
            <a:r>
              <a:rPr lang="tr-TR" sz="2250" b="1" dirty="0" smtClean="0">
                <a:solidFill>
                  <a:srgbClr val="C62828"/>
                </a:solidFill>
                <a:latin typeface="Verdana" pitchFamily="34" charset="0"/>
                <a:ea typeface="Verdana" pitchFamily="34" charset="-122"/>
                <a:cs typeface="Verdana" pitchFamily="34" charset="-120"/>
              </a:rPr>
              <a:t> </a:t>
            </a:r>
            <a:endParaRPr lang="en-US" sz="2250" dirty="0"/>
          </a:p>
        </p:txBody>
      </p:sp>
      <p:pic>
        <p:nvPicPr>
          <p:cNvPr id="1028" name="Picture 4" descr="https://media.licdn.com/dms/image/v2/D4D12AQE-8w7SJapcIA/article-cover_image-shrink_720_1280/B4DZa7jXl7HQAI-/0/1746903334658?e=1762992000&amp;v=beta&amp;t=OvE2teA_ZVZiFOrGETz2qUhPRHldanZKXs1Si-BLdrU"/>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3946" y="995497"/>
            <a:ext cx="6703354" cy="3771008"/>
          </a:xfrm>
          <a:prstGeom prst="rect">
            <a:avLst/>
          </a:prstGeom>
          <a:noFill/>
          <a:extLst>
            <a:ext uri="{909E8E84-426E-40DD-AFC4-6F175D3DCCD1}">
              <a14:hiddenFill xmlns:a14="http://schemas.microsoft.com/office/drawing/2010/main">
                <a:solidFill>
                  <a:srgbClr val="FFFFFF"/>
                </a:solidFill>
              </a14:hiddenFill>
            </a:ext>
          </a:extLst>
        </p:spPr>
      </p:pic>
      <p:sp>
        <p:nvSpPr>
          <p:cNvPr id="8" name="Text 0"/>
          <p:cNvSpPr/>
          <p:nvPr/>
        </p:nvSpPr>
        <p:spPr>
          <a:xfrm>
            <a:off x="810568" y="4963315"/>
            <a:ext cx="6796732" cy="346249"/>
          </a:xfrm>
          <a:prstGeom prst="rect">
            <a:avLst/>
          </a:prstGeom>
          <a:noFill/>
          <a:ln/>
        </p:spPr>
        <p:txBody>
          <a:bodyPr wrap="none" lIns="0" tIns="0" rIns="0" bIns="0" rtlCol="0" anchor="ctr">
            <a:spAutoFit/>
          </a:bodyPr>
          <a:lstStyle/>
          <a:p>
            <a:r>
              <a:rPr lang="tr-TR" sz="2250" b="1" dirty="0" smtClean="0">
                <a:solidFill>
                  <a:srgbClr val="C62828"/>
                </a:solidFill>
                <a:latin typeface="Verdana" pitchFamily="34" charset="0"/>
                <a:ea typeface="Verdana" pitchFamily="34" charset="-122"/>
                <a:cs typeface="Verdana" pitchFamily="34" charset="-120"/>
              </a:rPr>
              <a:t>Bana bir Uygulama yaz: </a:t>
            </a:r>
            <a:r>
              <a:rPr lang="tr-TR" sz="2250" b="1" dirty="0" err="1" smtClean="0">
                <a:solidFill>
                  <a:srgbClr val="C62828"/>
                </a:solidFill>
                <a:latin typeface="Verdana" pitchFamily="34" charset="0"/>
                <a:ea typeface="Verdana" pitchFamily="34" charset="-122"/>
                <a:cs typeface="Verdana" pitchFamily="34" charset="-120"/>
              </a:rPr>
              <a:t>bolt</a:t>
            </a:r>
            <a:r>
              <a:rPr lang="tr-TR" sz="2250" b="1" dirty="0" smtClean="0">
                <a:solidFill>
                  <a:srgbClr val="C62828"/>
                </a:solidFill>
                <a:latin typeface="Verdana" pitchFamily="34" charset="0"/>
                <a:ea typeface="Verdana" pitchFamily="34" charset="-122"/>
                <a:cs typeface="Verdana" pitchFamily="34" charset="-120"/>
              </a:rPr>
              <a:t>, </a:t>
            </a:r>
            <a:r>
              <a:rPr lang="tr-TR" sz="2250" b="1" dirty="0" err="1" smtClean="0">
                <a:solidFill>
                  <a:srgbClr val="C62828"/>
                </a:solidFill>
                <a:latin typeface="Verdana" pitchFamily="34" charset="0"/>
                <a:ea typeface="Verdana" pitchFamily="34" charset="-122"/>
                <a:cs typeface="Verdana" pitchFamily="34" charset="-120"/>
              </a:rPr>
              <a:t>replit</a:t>
            </a:r>
            <a:r>
              <a:rPr lang="tr-TR" sz="2250" b="1" dirty="0" smtClean="0">
                <a:solidFill>
                  <a:srgbClr val="C62828"/>
                </a:solidFill>
                <a:latin typeface="Verdana" pitchFamily="34" charset="0"/>
                <a:ea typeface="Verdana" pitchFamily="34" charset="-122"/>
                <a:cs typeface="Verdana" pitchFamily="34" charset="-120"/>
              </a:rPr>
              <a:t>, </a:t>
            </a:r>
            <a:r>
              <a:rPr lang="tr-TR" sz="2250" b="1" dirty="0" err="1" smtClean="0">
                <a:solidFill>
                  <a:srgbClr val="C62828"/>
                </a:solidFill>
                <a:latin typeface="Verdana" pitchFamily="34" charset="0"/>
                <a:ea typeface="Verdana" pitchFamily="34" charset="-122"/>
                <a:cs typeface="Verdana" pitchFamily="34" charset="-120"/>
              </a:rPr>
              <a:t>codex</a:t>
            </a:r>
            <a:endParaRPr lang="en-US" sz="2250" dirty="0"/>
          </a:p>
        </p:txBody>
      </p:sp>
    </p:spTree>
    <p:extLst>
      <p:ext uri="{BB962C8B-B14F-4D97-AF65-F5344CB8AC3E}">
        <p14:creationId xmlns:p14="http://schemas.microsoft.com/office/powerpoint/2010/main" val="30971965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635795"/>
            <a:ext cx="9144000" cy="5779295"/>
          </a:xfrm>
          <a:prstGeom prst="rect">
            <a:avLst/>
          </a:prstGeom>
        </p:spPr>
      </p:pic>
      <p:sp>
        <p:nvSpPr>
          <p:cNvPr id="3" name="Text 0"/>
          <p:cNvSpPr/>
          <p:nvPr/>
        </p:nvSpPr>
        <p:spPr>
          <a:xfrm>
            <a:off x="1386838" y="469813"/>
            <a:ext cx="6370334" cy="346249"/>
          </a:xfrm>
          <a:prstGeom prst="rect">
            <a:avLst/>
          </a:prstGeom>
          <a:noFill/>
          <a:ln/>
        </p:spPr>
        <p:txBody>
          <a:bodyPr wrap="none" lIns="0" tIns="0" rIns="0" bIns="0" rtlCol="0" anchor="ctr">
            <a:spAutoFit/>
          </a:bodyPr>
          <a:lstStyle/>
          <a:p>
            <a:pPr algn="ctr"/>
            <a:r>
              <a:rPr lang="tr-TR" sz="2250" b="1" dirty="0">
                <a:solidFill>
                  <a:srgbClr val="C62828"/>
                </a:solidFill>
                <a:latin typeface="Verdana" pitchFamily="34" charset="0"/>
                <a:ea typeface="Verdana" pitchFamily="34" charset="-122"/>
                <a:cs typeface="Verdana" pitchFamily="34" charset="-120"/>
              </a:rPr>
              <a:t> </a:t>
            </a:r>
            <a:r>
              <a:rPr lang="tr-TR" sz="2250" b="1" dirty="0" smtClean="0">
                <a:solidFill>
                  <a:srgbClr val="C62828"/>
                </a:solidFill>
                <a:latin typeface="Verdana" pitchFamily="34" charset="0"/>
                <a:ea typeface="Verdana" pitchFamily="34" charset="-122"/>
                <a:cs typeface="Verdana" pitchFamily="34" charset="-120"/>
              </a:rPr>
              <a:t>Yapay Zeka ile  Veri bilimi ve İstatistik</a:t>
            </a:r>
            <a:endParaRPr lang="en-US" sz="2250" dirty="0"/>
          </a:p>
        </p:txBody>
      </p:sp>
      <p:sp>
        <p:nvSpPr>
          <p:cNvPr id="8" name="Text 0"/>
          <p:cNvSpPr/>
          <p:nvPr/>
        </p:nvSpPr>
        <p:spPr>
          <a:xfrm>
            <a:off x="1386838" y="4508120"/>
            <a:ext cx="5822107" cy="346249"/>
          </a:xfrm>
          <a:prstGeom prst="rect">
            <a:avLst/>
          </a:prstGeom>
          <a:noFill/>
          <a:ln/>
        </p:spPr>
        <p:txBody>
          <a:bodyPr wrap="none" lIns="0" tIns="0" rIns="0" bIns="0" rtlCol="0" anchor="ctr">
            <a:spAutoFit/>
          </a:bodyPr>
          <a:lstStyle/>
          <a:p>
            <a:pPr algn="ctr"/>
            <a:r>
              <a:rPr lang="tr-TR" sz="2250" b="1" dirty="0" smtClean="0">
                <a:solidFill>
                  <a:srgbClr val="C62828"/>
                </a:solidFill>
                <a:latin typeface="Verdana" pitchFamily="34" charset="0"/>
                <a:ea typeface="Verdana" pitchFamily="34" charset="-122"/>
                <a:cs typeface="Verdana" pitchFamily="34" charset="-120"/>
              </a:rPr>
              <a:t>Kolay Veri Analizi aracı: </a:t>
            </a:r>
            <a:r>
              <a:rPr lang="tr-TR" sz="2250" b="1" dirty="0" err="1" smtClean="0">
                <a:solidFill>
                  <a:srgbClr val="C62828"/>
                </a:solidFill>
                <a:latin typeface="Verdana" pitchFamily="34" charset="0"/>
                <a:ea typeface="Verdana" pitchFamily="34" charset="-122"/>
                <a:cs typeface="Verdana" pitchFamily="34" charset="-120"/>
              </a:rPr>
              <a:t>Rapidminer</a:t>
            </a:r>
            <a:endParaRPr lang="en-US" sz="2250" dirty="0"/>
          </a:p>
        </p:txBody>
      </p:sp>
      <p:pic>
        <p:nvPicPr>
          <p:cNvPr id="2050" name="Picture 2" descr="10 Best AI Tools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2761" y="1092017"/>
            <a:ext cx="5890262" cy="3313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30398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635795"/>
            <a:ext cx="9144000" cy="5779295"/>
          </a:xfrm>
          <a:prstGeom prst="rect">
            <a:avLst/>
          </a:prstGeom>
        </p:spPr>
      </p:pic>
      <p:sp>
        <p:nvSpPr>
          <p:cNvPr id="3" name="Text 0"/>
          <p:cNvSpPr/>
          <p:nvPr/>
        </p:nvSpPr>
        <p:spPr>
          <a:xfrm>
            <a:off x="1673777" y="469813"/>
            <a:ext cx="5796460" cy="346249"/>
          </a:xfrm>
          <a:prstGeom prst="rect">
            <a:avLst/>
          </a:prstGeom>
          <a:noFill/>
          <a:ln/>
        </p:spPr>
        <p:txBody>
          <a:bodyPr wrap="none" lIns="0" tIns="0" rIns="0" bIns="0" rtlCol="0" anchor="ctr">
            <a:spAutoFit/>
          </a:bodyPr>
          <a:lstStyle/>
          <a:p>
            <a:pPr algn="ctr"/>
            <a:r>
              <a:rPr lang="tr-TR" sz="2250" b="1" dirty="0" smtClean="0">
                <a:solidFill>
                  <a:srgbClr val="C62828"/>
                </a:solidFill>
                <a:latin typeface="Verdana" pitchFamily="34" charset="0"/>
                <a:ea typeface="Verdana" pitchFamily="34" charset="-122"/>
                <a:cs typeface="Verdana" pitchFamily="34" charset="-120"/>
              </a:rPr>
              <a:t>Veri bilimi ve İstatistik: </a:t>
            </a:r>
            <a:r>
              <a:rPr lang="tr-TR" sz="2250" b="1" dirty="0" err="1" smtClean="0">
                <a:solidFill>
                  <a:srgbClr val="C62828"/>
                </a:solidFill>
                <a:latin typeface="Verdana" pitchFamily="34" charset="0"/>
                <a:ea typeface="Verdana" pitchFamily="34" charset="-122"/>
                <a:cs typeface="Verdana" pitchFamily="34" charset="-120"/>
              </a:rPr>
              <a:t>Rapidminer</a:t>
            </a:r>
            <a:endParaRPr lang="en-US" sz="2250" dirty="0"/>
          </a:p>
        </p:txBody>
      </p:sp>
      <p:pic>
        <p:nvPicPr>
          <p:cNvPr id="3074" name="Picture 2" descr="A window of RapidMiner Studio showing visualisation in scatter/bubble chart with blue and green coloured bubbl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8442" y="816062"/>
            <a:ext cx="7312025" cy="4116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6308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635795"/>
            <a:ext cx="9144000" cy="5779295"/>
          </a:xfrm>
          <a:prstGeom prst="rect">
            <a:avLst/>
          </a:prstGeom>
        </p:spPr>
      </p:pic>
      <p:sp>
        <p:nvSpPr>
          <p:cNvPr id="3" name="Text 0"/>
          <p:cNvSpPr/>
          <p:nvPr/>
        </p:nvSpPr>
        <p:spPr>
          <a:xfrm>
            <a:off x="1975145" y="469813"/>
            <a:ext cx="5193731" cy="346249"/>
          </a:xfrm>
          <a:prstGeom prst="rect">
            <a:avLst/>
          </a:prstGeom>
          <a:noFill/>
          <a:ln/>
        </p:spPr>
        <p:txBody>
          <a:bodyPr wrap="none" lIns="0" tIns="0" rIns="0" bIns="0" rtlCol="0" anchor="ctr">
            <a:spAutoFit/>
          </a:bodyPr>
          <a:lstStyle/>
          <a:p>
            <a:pPr algn="ctr"/>
            <a:r>
              <a:rPr lang="tr-TR" sz="2250" b="1" dirty="0">
                <a:solidFill>
                  <a:srgbClr val="C62828"/>
                </a:solidFill>
                <a:latin typeface="Verdana" pitchFamily="34" charset="0"/>
                <a:ea typeface="Verdana" pitchFamily="34" charset="-122"/>
                <a:cs typeface="Verdana" pitchFamily="34" charset="-120"/>
              </a:rPr>
              <a:t> </a:t>
            </a:r>
            <a:r>
              <a:rPr lang="tr-TR" sz="2250" b="1" dirty="0" smtClean="0">
                <a:solidFill>
                  <a:srgbClr val="C62828"/>
                </a:solidFill>
                <a:latin typeface="Verdana" pitchFamily="34" charset="0"/>
                <a:ea typeface="Verdana" pitchFamily="34" charset="-122"/>
                <a:cs typeface="Verdana" pitchFamily="34" charset="-120"/>
              </a:rPr>
              <a:t>YZ ile  Tasarım </a:t>
            </a:r>
            <a:r>
              <a:rPr lang="tr-TR" sz="2250" b="1" dirty="0" err="1" smtClean="0">
                <a:solidFill>
                  <a:srgbClr val="C62828"/>
                </a:solidFill>
                <a:latin typeface="Verdana" pitchFamily="34" charset="0"/>
                <a:ea typeface="Verdana" pitchFamily="34" charset="-122"/>
                <a:cs typeface="Verdana" pitchFamily="34" charset="-120"/>
              </a:rPr>
              <a:t>portalı</a:t>
            </a:r>
            <a:r>
              <a:rPr lang="tr-TR" sz="2250" b="1" dirty="0" smtClean="0">
                <a:solidFill>
                  <a:srgbClr val="C62828"/>
                </a:solidFill>
                <a:latin typeface="Verdana" pitchFamily="34" charset="0"/>
                <a:ea typeface="Verdana" pitchFamily="34" charset="-122"/>
                <a:cs typeface="Verdana" pitchFamily="34" charset="-120"/>
              </a:rPr>
              <a:t>: </a:t>
            </a:r>
            <a:r>
              <a:rPr lang="tr-TR" sz="2250" b="1" dirty="0" err="1" smtClean="0">
                <a:solidFill>
                  <a:srgbClr val="C62828"/>
                </a:solidFill>
                <a:latin typeface="Verdana" pitchFamily="34" charset="0"/>
                <a:ea typeface="Verdana" pitchFamily="34" charset="-122"/>
                <a:cs typeface="Verdana" pitchFamily="34" charset="-120"/>
              </a:rPr>
              <a:t>Openart</a:t>
            </a:r>
            <a:endParaRPr lang="en-US" sz="2250" dirty="0"/>
          </a:p>
        </p:txBody>
      </p:sp>
      <p:pic>
        <p:nvPicPr>
          <p:cNvPr id="5" name="Resim 4"/>
          <p:cNvPicPr>
            <a:picLocks noChangeAspect="1"/>
          </p:cNvPicPr>
          <p:nvPr/>
        </p:nvPicPr>
        <p:blipFill>
          <a:blip r:embed="rId4"/>
          <a:stretch>
            <a:fillRect/>
          </a:stretch>
        </p:blipFill>
        <p:spPr>
          <a:xfrm>
            <a:off x="1149465" y="960438"/>
            <a:ext cx="6296862" cy="3258551"/>
          </a:xfrm>
          <a:prstGeom prst="rect">
            <a:avLst/>
          </a:prstGeom>
        </p:spPr>
      </p:pic>
    </p:spTree>
    <p:extLst>
      <p:ext uri="{BB962C8B-B14F-4D97-AF65-F5344CB8AC3E}">
        <p14:creationId xmlns:p14="http://schemas.microsoft.com/office/powerpoint/2010/main" val="339926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635795"/>
            <a:ext cx="9144000" cy="5779295"/>
          </a:xfrm>
          <a:prstGeom prst="rect">
            <a:avLst/>
          </a:prstGeom>
        </p:spPr>
      </p:pic>
      <p:sp>
        <p:nvSpPr>
          <p:cNvPr id="3" name="Text 0"/>
          <p:cNvSpPr/>
          <p:nvPr/>
        </p:nvSpPr>
        <p:spPr>
          <a:xfrm>
            <a:off x="1252991" y="469813"/>
            <a:ext cx="6638036" cy="346249"/>
          </a:xfrm>
          <a:prstGeom prst="rect">
            <a:avLst/>
          </a:prstGeom>
          <a:noFill/>
          <a:ln/>
        </p:spPr>
        <p:txBody>
          <a:bodyPr wrap="none" lIns="0" tIns="0" rIns="0" bIns="0" rtlCol="0" anchor="ctr">
            <a:spAutoFit/>
          </a:bodyPr>
          <a:lstStyle/>
          <a:p>
            <a:pPr algn="ctr"/>
            <a:r>
              <a:rPr lang="tr-TR" sz="2250" b="1" dirty="0">
                <a:solidFill>
                  <a:srgbClr val="C62828"/>
                </a:solidFill>
                <a:latin typeface="Verdana" pitchFamily="34" charset="0"/>
                <a:ea typeface="Verdana" pitchFamily="34" charset="-122"/>
                <a:cs typeface="Verdana" pitchFamily="34" charset="-120"/>
              </a:rPr>
              <a:t> </a:t>
            </a:r>
            <a:r>
              <a:rPr lang="tr-TR" sz="2250" b="1" dirty="0" smtClean="0">
                <a:solidFill>
                  <a:srgbClr val="C62828"/>
                </a:solidFill>
                <a:latin typeface="Verdana" pitchFamily="34" charset="0"/>
                <a:ea typeface="Verdana" pitchFamily="34" charset="-122"/>
                <a:cs typeface="Verdana" pitchFamily="34" charset="-120"/>
              </a:rPr>
              <a:t>Yapay Zeka ile  Tasarım ve </a:t>
            </a:r>
            <a:r>
              <a:rPr lang="tr-TR" sz="2250" b="1" dirty="0" err="1" smtClean="0">
                <a:solidFill>
                  <a:srgbClr val="C62828"/>
                </a:solidFill>
                <a:latin typeface="Verdana" pitchFamily="34" charset="0"/>
                <a:ea typeface="Verdana" pitchFamily="34" charset="-122"/>
                <a:cs typeface="Verdana" pitchFamily="34" charset="-120"/>
              </a:rPr>
              <a:t>Prototipleme</a:t>
            </a:r>
            <a:endParaRPr lang="en-US" sz="2250" dirty="0"/>
          </a:p>
        </p:txBody>
      </p:sp>
      <p:sp>
        <p:nvSpPr>
          <p:cNvPr id="8" name="Text 0"/>
          <p:cNvSpPr/>
          <p:nvPr/>
        </p:nvSpPr>
        <p:spPr>
          <a:xfrm>
            <a:off x="2003999" y="4508120"/>
            <a:ext cx="4587794" cy="346249"/>
          </a:xfrm>
          <a:prstGeom prst="rect">
            <a:avLst/>
          </a:prstGeom>
          <a:noFill/>
          <a:ln/>
        </p:spPr>
        <p:txBody>
          <a:bodyPr wrap="none" lIns="0" tIns="0" rIns="0" bIns="0" rtlCol="0" anchor="ctr">
            <a:spAutoFit/>
          </a:bodyPr>
          <a:lstStyle/>
          <a:p>
            <a:pPr algn="ctr"/>
            <a:r>
              <a:rPr lang="tr-TR" sz="2250" b="1" dirty="0" smtClean="0">
                <a:solidFill>
                  <a:srgbClr val="C62828"/>
                </a:solidFill>
                <a:latin typeface="Verdana" pitchFamily="34" charset="0"/>
                <a:ea typeface="Verdana" pitchFamily="34" charset="-122"/>
                <a:cs typeface="Verdana" pitchFamily="34" charset="-120"/>
              </a:rPr>
              <a:t> </a:t>
            </a:r>
            <a:r>
              <a:rPr lang="tr-TR" sz="2250" b="1" dirty="0" err="1" smtClean="0">
                <a:solidFill>
                  <a:srgbClr val="C62828"/>
                </a:solidFill>
                <a:latin typeface="Verdana" pitchFamily="34" charset="0"/>
                <a:ea typeface="Verdana" pitchFamily="34" charset="-122"/>
                <a:cs typeface="Verdana" pitchFamily="34" charset="-120"/>
              </a:rPr>
              <a:t>Texto</a:t>
            </a:r>
            <a:r>
              <a:rPr lang="tr-TR" sz="2250" b="1" dirty="0">
                <a:solidFill>
                  <a:srgbClr val="C62828"/>
                </a:solidFill>
                <a:latin typeface="Verdana" pitchFamily="34" charset="0"/>
                <a:ea typeface="Verdana" pitchFamily="34" charset="-122"/>
                <a:cs typeface="Verdana" pitchFamily="34" charset="-120"/>
              </a:rPr>
              <a:t> </a:t>
            </a:r>
            <a:r>
              <a:rPr lang="tr-TR" sz="2250" b="1" dirty="0" err="1" smtClean="0">
                <a:solidFill>
                  <a:srgbClr val="C62828"/>
                </a:solidFill>
                <a:latin typeface="Verdana" pitchFamily="34" charset="0"/>
                <a:ea typeface="Verdana" pitchFamily="34" charset="-122"/>
                <a:cs typeface="Verdana" pitchFamily="34" charset="-120"/>
              </a:rPr>
              <a:t>to</a:t>
            </a:r>
            <a:r>
              <a:rPr lang="tr-TR" sz="2250" b="1" dirty="0" smtClean="0">
                <a:solidFill>
                  <a:srgbClr val="C62828"/>
                </a:solidFill>
                <a:latin typeface="Verdana" pitchFamily="34" charset="0"/>
                <a:ea typeface="Verdana" pitchFamily="34" charset="-122"/>
                <a:cs typeface="Verdana" pitchFamily="34" charset="-120"/>
              </a:rPr>
              <a:t> Design : </a:t>
            </a:r>
            <a:r>
              <a:rPr lang="tr-TR" sz="2250" b="1" dirty="0" err="1" smtClean="0">
                <a:solidFill>
                  <a:srgbClr val="C62828"/>
                </a:solidFill>
                <a:latin typeface="Verdana" pitchFamily="34" charset="0"/>
                <a:ea typeface="Verdana" pitchFamily="34" charset="-122"/>
                <a:cs typeface="Verdana" pitchFamily="34" charset="-120"/>
              </a:rPr>
              <a:t>Seedream</a:t>
            </a:r>
            <a:endParaRPr lang="en-US" sz="2250" dirty="0"/>
          </a:p>
        </p:txBody>
      </p:sp>
      <p:pic>
        <p:nvPicPr>
          <p:cNvPr id="4" name="Resim 3"/>
          <p:cNvPicPr>
            <a:picLocks noChangeAspect="1"/>
          </p:cNvPicPr>
          <p:nvPr/>
        </p:nvPicPr>
        <p:blipFill>
          <a:blip r:embed="rId4"/>
          <a:stretch>
            <a:fillRect/>
          </a:stretch>
        </p:blipFill>
        <p:spPr>
          <a:xfrm>
            <a:off x="1252991" y="932461"/>
            <a:ext cx="6138409" cy="3499364"/>
          </a:xfrm>
          <a:prstGeom prst="rect">
            <a:avLst/>
          </a:prstGeom>
        </p:spPr>
      </p:pic>
    </p:spTree>
    <p:extLst>
      <p:ext uri="{BB962C8B-B14F-4D97-AF65-F5344CB8AC3E}">
        <p14:creationId xmlns:p14="http://schemas.microsoft.com/office/powerpoint/2010/main" val="19332042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635795"/>
            <a:ext cx="9144000" cy="5779295"/>
          </a:xfrm>
          <a:prstGeom prst="rect">
            <a:avLst/>
          </a:prstGeom>
        </p:spPr>
      </p:pic>
      <p:sp>
        <p:nvSpPr>
          <p:cNvPr id="3" name="Text 0"/>
          <p:cNvSpPr/>
          <p:nvPr/>
        </p:nvSpPr>
        <p:spPr>
          <a:xfrm>
            <a:off x="2187543" y="469813"/>
            <a:ext cx="4768934" cy="346249"/>
          </a:xfrm>
          <a:prstGeom prst="rect">
            <a:avLst/>
          </a:prstGeom>
          <a:noFill/>
          <a:ln/>
        </p:spPr>
        <p:txBody>
          <a:bodyPr wrap="none" lIns="0" tIns="0" rIns="0" bIns="0" rtlCol="0" anchor="ctr">
            <a:spAutoFit/>
          </a:bodyPr>
          <a:lstStyle/>
          <a:p>
            <a:pPr algn="ctr"/>
            <a:r>
              <a:rPr lang="tr-TR" sz="2250" b="1" dirty="0">
                <a:solidFill>
                  <a:srgbClr val="C62828"/>
                </a:solidFill>
                <a:latin typeface="Verdana" pitchFamily="34" charset="0"/>
                <a:ea typeface="Verdana" pitchFamily="34" charset="-122"/>
                <a:cs typeface="Verdana" pitchFamily="34" charset="-120"/>
              </a:rPr>
              <a:t> </a:t>
            </a:r>
            <a:r>
              <a:rPr lang="tr-TR" sz="2250" b="1" dirty="0" smtClean="0">
                <a:solidFill>
                  <a:srgbClr val="C62828"/>
                </a:solidFill>
                <a:latin typeface="Verdana" pitchFamily="34" charset="0"/>
                <a:ea typeface="Verdana" pitchFamily="34" charset="-122"/>
                <a:cs typeface="Verdana" pitchFamily="34" charset="-120"/>
              </a:rPr>
              <a:t>Yapay Zeka ile  3D Tasarım </a:t>
            </a:r>
            <a:endParaRPr lang="en-US" sz="2250" dirty="0"/>
          </a:p>
        </p:txBody>
      </p:sp>
      <p:sp>
        <p:nvSpPr>
          <p:cNvPr id="8" name="Text 0"/>
          <p:cNvSpPr/>
          <p:nvPr/>
        </p:nvSpPr>
        <p:spPr>
          <a:xfrm>
            <a:off x="2263686" y="4508120"/>
            <a:ext cx="4068422" cy="346249"/>
          </a:xfrm>
          <a:prstGeom prst="rect">
            <a:avLst/>
          </a:prstGeom>
          <a:noFill/>
          <a:ln/>
        </p:spPr>
        <p:txBody>
          <a:bodyPr wrap="none" lIns="0" tIns="0" rIns="0" bIns="0" rtlCol="0" anchor="ctr">
            <a:spAutoFit/>
          </a:bodyPr>
          <a:lstStyle/>
          <a:p>
            <a:pPr algn="ctr"/>
            <a:r>
              <a:rPr lang="tr-TR" sz="2250" b="1" dirty="0" smtClean="0">
                <a:solidFill>
                  <a:srgbClr val="C62828"/>
                </a:solidFill>
                <a:latin typeface="Verdana" pitchFamily="34" charset="0"/>
                <a:ea typeface="Verdana" pitchFamily="34" charset="-122"/>
                <a:cs typeface="Verdana" pitchFamily="34" charset="-120"/>
              </a:rPr>
              <a:t> Metinden 3D ye : </a:t>
            </a:r>
            <a:r>
              <a:rPr lang="tr-TR" sz="2250" b="1" dirty="0" err="1" smtClean="0">
                <a:solidFill>
                  <a:srgbClr val="C62828"/>
                </a:solidFill>
                <a:latin typeface="Verdana" pitchFamily="34" charset="0"/>
                <a:ea typeface="Verdana" pitchFamily="34" charset="-122"/>
                <a:cs typeface="Verdana" pitchFamily="34" charset="-120"/>
              </a:rPr>
              <a:t>Meshy</a:t>
            </a:r>
            <a:r>
              <a:rPr lang="tr-TR" sz="2250" b="1" dirty="0" smtClean="0">
                <a:solidFill>
                  <a:srgbClr val="C62828"/>
                </a:solidFill>
                <a:latin typeface="Verdana" pitchFamily="34" charset="0"/>
                <a:ea typeface="Verdana" pitchFamily="34" charset="-122"/>
                <a:cs typeface="Verdana" pitchFamily="34" charset="-120"/>
              </a:rPr>
              <a:t> </a:t>
            </a:r>
            <a:endParaRPr lang="en-US" sz="2250" dirty="0"/>
          </a:p>
        </p:txBody>
      </p:sp>
      <p:pic>
        <p:nvPicPr>
          <p:cNvPr id="5" name="Resim 4"/>
          <p:cNvPicPr>
            <a:picLocks noChangeAspect="1"/>
          </p:cNvPicPr>
          <p:nvPr/>
        </p:nvPicPr>
        <p:blipFill>
          <a:blip r:embed="rId4"/>
          <a:stretch>
            <a:fillRect/>
          </a:stretch>
        </p:blipFill>
        <p:spPr>
          <a:xfrm>
            <a:off x="1381071" y="816062"/>
            <a:ext cx="6721530" cy="3498987"/>
          </a:xfrm>
          <a:prstGeom prst="rect">
            <a:avLst/>
          </a:prstGeom>
        </p:spPr>
      </p:pic>
    </p:spTree>
    <p:extLst>
      <p:ext uri="{BB962C8B-B14F-4D97-AF65-F5344CB8AC3E}">
        <p14:creationId xmlns:p14="http://schemas.microsoft.com/office/powerpoint/2010/main" val="19824695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635795"/>
            <a:ext cx="9144000" cy="5779295"/>
          </a:xfrm>
          <a:prstGeom prst="rect">
            <a:avLst/>
          </a:prstGeom>
        </p:spPr>
      </p:pic>
      <p:sp>
        <p:nvSpPr>
          <p:cNvPr id="3" name="Text 0"/>
          <p:cNvSpPr/>
          <p:nvPr/>
        </p:nvSpPr>
        <p:spPr>
          <a:xfrm>
            <a:off x="323262" y="469813"/>
            <a:ext cx="8497519" cy="346249"/>
          </a:xfrm>
          <a:prstGeom prst="rect">
            <a:avLst/>
          </a:prstGeom>
          <a:noFill/>
          <a:ln/>
        </p:spPr>
        <p:txBody>
          <a:bodyPr wrap="none" lIns="0" tIns="0" rIns="0" bIns="0" rtlCol="0" anchor="ctr">
            <a:spAutoFit/>
          </a:bodyPr>
          <a:lstStyle/>
          <a:p>
            <a:pPr algn="ctr"/>
            <a:r>
              <a:rPr lang="tr-TR" sz="2250" b="1" dirty="0">
                <a:solidFill>
                  <a:srgbClr val="C62828"/>
                </a:solidFill>
                <a:latin typeface="Verdana" pitchFamily="34" charset="0"/>
                <a:ea typeface="Verdana" pitchFamily="34" charset="-122"/>
                <a:cs typeface="Verdana" pitchFamily="34" charset="-120"/>
              </a:rPr>
              <a:t> </a:t>
            </a:r>
            <a:r>
              <a:rPr lang="tr-TR" sz="2250" b="1" dirty="0" smtClean="0">
                <a:solidFill>
                  <a:srgbClr val="C62828"/>
                </a:solidFill>
                <a:latin typeface="Verdana" pitchFamily="34" charset="0"/>
                <a:ea typeface="Verdana" pitchFamily="34" charset="-122"/>
                <a:cs typeface="Verdana" pitchFamily="34" charset="-120"/>
              </a:rPr>
              <a:t>YZ ile yüksek kalite görsel üretimi: </a:t>
            </a:r>
            <a:r>
              <a:rPr lang="tr-TR" sz="2250" b="1" dirty="0" err="1">
                <a:solidFill>
                  <a:srgbClr val="C62828"/>
                </a:solidFill>
                <a:latin typeface="Verdana" pitchFamily="34" charset="0"/>
                <a:ea typeface="Verdana" pitchFamily="34" charset="-122"/>
                <a:cs typeface="Verdana" pitchFamily="34" charset="-120"/>
              </a:rPr>
              <a:t>Stable</a:t>
            </a:r>
            <a:r>
              <a:rPr lang="tr-TR" sz="2250" b="1" dirty="0">
                <a:solidFill>
                  <a:srgbClr val="C62828"/>
                </a:solidFill>
                <a:latin typeface="Verdana" pitchFamily="34" charset="0"/>
                <a:ea typeface="Verdana" pitchFamily="34" charset="-122"/>
                <a:cs typeface="Verdana" pitchFamily="34" charset="-120"/>
              </a:rPr>
              <a:t> </a:t>
            </a:r>
            <a:r>
              <a:rPr lang="tr-TR" sz="2250" b="1" dirty="0" err="1">
                <a:solidFill>
                  <a:srgbClr val="C62828"/>
                </a:solidFill>
                <a:latin typeface="Verdana" pitchFamily="34" charset="0"/>
                <a:ea typeface="Verdana" pitchFamily="34" charset="-122"/>
                <a:cs typeface="Verdana" pitchFamily="34" charset="-120"/>
              </a:rPr>
              <a:t>diffusion</a:t>
            </a:r>
            <a:r>
              <a:rPr lang="tr-TR" sz="2250" b="1" dirty="0">
                <a:solidFill>
                  <a:srgbClr val="C62828"/>
                </a:solidFill>
                <a:latin typeface="Verdana" pitchFamily="34" charset="0"/>
                <a:ea typeface="Verdana" pitchFamily="34" charset="-122"/>
                <a:cs typeface="Verdana" pitchFamily="34" charset="-120"/>
              </a:rPr>
              <a:t> </a:t>
            </a:r>
            <a:endParaRPr lang="en-US" sz="2250" dirty="0"/>
          </a:p>
        </p:txBody>
      </p:sp>
      <p:sp>
        <p:nvSpPr>
          <p:cNvPr id="8" name="Text 0"/>
          <p:cNvSpPr/>
          <p:nvPr/>
        </p:nvSpPr>
        <p:spPr>
          <a:xfrm>
            <a:off x="53911" y="4246713"/>
            <a:ext cx="8170506" cy="346249"/>
          </a:xfrm>
          <a:prstGeom prst="rect">
            <a:avLst/>
          </a:prstGeom>
          <a:noFill/>
          <a:ln/>
        </p:spPr>
        <p:txBody>
          <a:bodyPr wrap="none" lIns="0" tIns="0" rIns="0" bIns="0" rtlCol="0" anchor="ctr">
            <a:spAutoFit/>
          </a:bodyPr>
          <a:lstStyle/>
          <a:p>
            <a:pPr algn="ctr"/>
            <a:r>
              <a:rPr lang="tr-TR" sz="2250" b="1" dirty="0" smtClean="0">
                <a:solidFill>
                  <a:srgbClr val="C62828"/>
                </a:solidFill>
                <a:latin typeface="Verdana" pitchFamily="34" charset="0"/>
                <a:ea typeface="Verdana" pitchFamily="34" charset="-122"/>
                <a:cs typeface="Verdana" pitchFamily="34" charset="-120"/>
              </a:rPr>
              <a:t> Profesyonel ve teknik </a:t>
            </a:r>
            <a:r>
              <a:rPr lang="tr-TR" sz="2250" b="1" dirty="0" err="1" smtClean="0">
                <a:solidFill>
                  <a:srgbClr val="C62828"/>
                </a:solidFill>
                <a:latin typeface="Verdana" pitchFamily="34" charset="0"/>
                <a:ea typeface="Verdana" pitchFamily="34" charset="-122"/>
                <a:cs typeface="Verdana" pitchFamily="34" charset="-120"/>
              </a:rPr>
              <a:t>müdahale:Stable</a:t>
            </a:r>
            <a:r>
              <a:rPr lang="tr-TR" sz="2250" b="1" dirty="0" smtClean="0">
                <a:solidFill>
                  <a:srgbClr val="C62828"/>
                </a:solidFill>
                <a:latin typeface="Verdana" pitchFamily="34" charset="0"/>
                <a:ea typeface="Verdana" pitchFamily="34" charset="-122"/>
                <a:cs typeface="Verdana" pitchFamily="34" charset="-120"/>
              </a:rPr>
              <a:t> </a:t>
            </a:r>
            <a:r>
              <a:rPr lang="tr-TR" sz="2250" b="1" dirty="0" err="1" smtClean="0">
                <a:solidFill>
                  <a:srgbClr val="C62828"/>
                </a:solidFill>
                <a:latin typeface="Verdana" pitchFamily="34" charset="0"/>
                <a:ea typeface="Verdana" pitchFamily="34" charset="-122"/>
                <a:cs typeface="Verdana" pitchFamily="34" charset="-120"/>
              </a:rPr>
              <a:t>diffusion</a:t>
            </a:r>
            <a:r>
              <a:rPr lang="tr-TR" sz="2250" b="1" dirty="0" smtClean="0">
                <a:solidFill>
                  <a:srgbClr val="C62828"/>
                </a:solidFill>
                <a:latin typeface="Verdana" pitchFamily="34" charset="0"/>
                <a:ea typeface="Verdana" pitchFamily="34" charset="-122"/>
                <a:cs typeface="Verdana" pitchFamily="34" charset="-120"/>
              </a:rPr>
              <a:t> </a:t>
            </a:r>
            <a:endParaRPr lang="en-US" sz="2250" dirty="0"/>
          </a:p>
        </p:txBody>
      </p:sp>
      <p:pic>
        <p:nvPicPr>
          <p:cNvPr id="4" name="Resim 3"/>
          <p:cNvPicPr>
            <a:picLocks noChangeAspect="1"/>
          </p:cNvPicPr>
          <p:nvPr/>
        </p:nvPicPr>
        <p:blipFill>
          <a:blip r:embed="rId4"/>
          <a:stretch>
            <a:fillRect/>
          </a:stretch>
        </p:blipFill>
        <p:spPr>
          <a:xfrm>
            <a:off x="1507235" y="955382"/>
            <a:ext cx="6015230" cy="3087043"/>
          </a:xfrm>
          <a:prstGeom prst="rect">
            <a:avLst/>
          </a:prstGeom>
        </p:spPr>
      </p:pic>
    </p:spTree>
    <p:extLst>
      <p:ext uri="{BB962C8B-B14F-4D97-AF65-F5344CB8AC3E}">
        <p14:creationId xmlns:p14="http://schemas.microsoft.com/office/powerpoint/2010/main" val="2319719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635795"/>
            <a:ext cx="9144000" cy="5779295"/>
          </a:xfrm>
          <a:prstGeom prst="rect">
            <a:avLst/>
          </a:prstGeom>
        </p:spPr>
      </p:pic>
      <p:sp>
        <p:nvSpPr>
          <p:cNvPr id="3" name="Text 0"/>
          <p:cNvSpPr/>
          <p:nvPr/>
        </p:nvSpPr>
        <p:spPr>
          <a:xfrm>
            <a:off x="675916" y="469813"/>
            <a:ext cx="7792198" cy="346249"/>
          </a:xfrm>
          <a:prstGeom prst="rect">
            <a:avLst/>
          </a:prstGeom>
          <a:noFill/>
          <a:ln/>
        </p:spPr>
        <p:txBody>
          <a:bodyPr wrap="none" lIns="0" tIns="0" rIns="0" bIns="0" rtlCol="0" anchor="ctr">
            <a:spAutoFit/>
          </a:bodyPr>
          <a:lstStyle/>
          <a:p>
            <a:pPr algn="ctr"/>
            <a:r>
              <a:rPr lang="tr-TR" sz="2250" b="1" dirty="0">
                <a:solidFill>
                  <a:srgbClr val="C62828"/>
                </a:solidFill>
                <a:latin typeface="Verdana" pitchFamily="34" charset="0"/>
                <a:ea typeface="Verdana" pitchFamily="34" charset="-122"/>
                <a:cs typeface="Verdana" pitchFamily="34" charset="-120"/>
              </a:rPr>
              <a:t> </a:t>
            </a:r>
            <a:r>
              <a:rPr lang="tr-TR" sz="2250" b="1" dirty="0" smtClean="0">
                <a:solidFill>
                  <a:srgbClr val="C62828"/>
                </a:solidFill>
                <a:latin typeface="Verdana" pitchFamily="34" charset="0"/>
                <a:ea typeface="Verdana" pitchFamily="34" charset="-122"/>
                <a:cs typeface="Verdana" pitchFamily="34" charset="-120"/>
              </a:rPr>
              <a:t>Yapay Zeka ile  kolayca Görsel ve Video üretimi</a:t>
            </a:r>
            <a:endParaRPr lang="en-US" sz="2250" dirty="0"/>
          </a:p>
        </p:txBody>
      </p:sp>
      <p:sp>
        <p:nvSpPr>
          <p:cNvPr id="8" name="Text 0"/>
          <p:cNvSpPr/>
          <p:nvPr/>
        </p:nvSpPr>
        <p:spPr>
          <a:xfrm>
            <a:off x="1512688" y="4508120"/>
            <a:ext cx="5570436" cy="346249"/>
          </a:xfrm>
          <a:prstGeom prst="rect">
            <a:avLst/>
          </a:prstGeom>
          <a:noFill/>
          <a:ln/>
        </p:spPr>
        <p:txBody>
          <a:bodyPr wrap="none" lIns="0" tIns="0" rIns="0" bIns="0" rtlCol="0" anchor="ctr">
            <a:spAutoFit/>
          </a:bodyPr>
          <a:lstStyle/>
          <a:p>
            <a:pPr algn="ctr"/>
            <a:r>
              <a:rPr lang="tr-TR" sz="2250" b="1" dirty="0" smtClean="0">
                <a:solidFill>
                  <a:srgbClr val="C62828"/>
                </a:solidFill>
                <a:latin typeface="Verdana" pitchFamily="34" charset="0"/>
                <a:ea typeface="Verdana" pitchFamily="34" charset="-122"/>
                <a:cs typeface="Verdana" pitchFamily="34" charset="-120"/>
              </a:rPr>
              <a:t> Kolaylıkta 1 Numara : </a:t>
            </a:r>
            <a:r>
              <a:rPr lang="tr-TR" sz="2250" b="1" dirty="0" err="1" smtClean="0">
                <a:solidFill>
                  <a:srgbClr val="C62828"/>
                </a:solidFill>
                <a:latin typeface="Verdana" pitchFamily="34" charset="0"/>
                <a:ea typeface="Verdana" pitchFamily="34" charset="-122"/>
                <a:cs typeface="Verdana" pitchFamily="34" charset="-120"/>
              </a:rPr>
              <a:t>midjourney</a:t>
            </a:r>
            <a:endParaRPr lang="en-US" sz="2250" dirty="0"/>
          </a:p>
        </p:txBody>
      </p:sp>
      <p:pic>
        <p:nvPicPr>
          <p:cNvPr id="6" name="Resim 5"/>
          <p:cNvPicPr>
            <a:picLocks noChangeAspect="1"/>
          </p:cNvPicPr>
          <p:nvPr/>
        </p:nvPicPr>
        <p:blipFill>
          <a:blip r:embed="rId4"/>
          <a:stretch>
            <a:fillRect/>
          </a:stretch>
        </p:blipFill>
        <p:spPr>
          <a:xfrm>
            <a:off x="1392457" y="816062"/>
            <a:ext cx="6568330" cy="3374888"/>
          </a:xfrm>
          <a:prstGeom prst="rect">
            <a:avLst/>
          </a:prstGeom>
        </p:spPr>
      </p:pic>
    </p:spTree>
    <p:extLst>
      <p:ext uri="{BB962C8B-B14F-4D97-AF65-F5344CB8AC3E}">
        <p14:creationId xmlns:p14="http://schemas.microsoft.com/office/powerpoint/2010/main" val="19126094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635795"/>
            <a:ext cx="9144000" cy="5779295"/>
          </a:xfrm>
          <a:prstGeom prst="rect">
            <a:avLst/>
          </a:prstGeom>
        </p:spPr>
      </p:pic>
      <p:sp>
        <p:nvSpPr>
          <p:cNvPr id="3" name="Text 0"/>
          <p:cNvSpPr/>
          <p:nvPr/>
        </p:nvSpPr>
        <p:spPr>
          <a:xfrm>
            <a:off x="1508678" y="469813"/>
            <a:ext cx="6126677" cy="346249"/>
          </a:xfrm>
          <a:prstGeom prst="rect">
            <a:avLst/>
          </a:prstGeom>
          <a:noFill/>
          <a:ln/>
        </p:spPr>
        <p:txBody>
          <a:bodyPr wrap="none" lIns="0" tIns="0" rIns="0" bIns="0" rtlCol="0" anchor="ctr">
            <a:spAutoFit/>
          </a:bodyPr>
          <a:lstStyle/>
          <a:p>
            <a:pPr algn="ctr"/>
            <a:r>
              <a:rPr lang="tr-TR" sz="2250" b="1" dirty="0">
                <a:solidFill>
                  <a:srgbClr val="C62828"/>
                </a:solidFill>
                <a:latin typeface="Verdana" pitchFamily="34" charset="0"/>
                <a:ea typeface="Verdana" pitchFamily="34" charset="-122"/>
                <a:cs typeface="Verdana" pitchFamily="34" charset="-120"/>
              </a:rPr>
              <a:t> </a:t>
            </a:r>
            <a:r>
              <a:rPr lang="tr-TR" sz="2250" b="1" dirty="0" smtClean="0">
                <a:solidFill>
                  <a:srgbClr val="C62828"/>
                </a:solidFill>
                <a:latin typeface="Verdana" pitchFamily="34" charset="0"/>
                <a:ea typeface="Verdana" pitchFamily="34" charset="-122"/>
                <a:cs typeface="Verdana" pitchFamily="34" charset="-120"/>
              </a:rPr>
              <a:t>Sinematik Video üretimi: Google </a:t>
            </a:r>
            <a:r>
              <a:rPr lang="tr-TR" sz="2250" b="1" dirty="0" err="1" smtClean="0">
                <a:solidFill>
                  <a:srgbClr val="C62828"/>
                </a:solidFill>
                <a:latin typeface="Verdana" pitchFamily="34" charset="0"/>
                <a:ea typeface="Verdana" pitchFamily="34" charset="-122"/>
                <a:cs typeface="Verdana" pitchFamily="34" charset="-120"/>
              </a:rPr>
              <a:t>veo</a:t>
            </a:r>
            <a:r>
              <a:rPr lang="tr-TR" sz="2250" b="1" dirty="0" smtClean="0">
                <a:solidFill>
                  <a:srgbClr val="C62828"/>
                </a:solidFill>
                <a:latin typeface="Verdana" pitchFamily="34" charset="0"/>
                <a:ea typeface="Verdana" pitchFamily="34" charset="-122"/>
                <a:cs typeface="Verdana" pitchFamily="34" charset="-120"/>
              </a:rPr>
              <a:t> </a:t>
            </a:r>
            <a:endParaRPr lang="en-US" sz="2250" dirty="0"/>
          </a:p>
        </p:txBody>
      </p:sp>
      <p:pic>
        <p:nvPicPr>
          <p:cNvPr id="5" name="Resim 4"/>
          <p:cNvPicPr>
            <a:picLocks noChangeAspect="1"/>
          </p:cNvPicPr>
          <p:nvPr/>
        </p:nvPicPr>
        <p:blipFill>
          <a:blip r:embed="rId4"/>
          <a:stretch>
            <a:fillRect/>
          </a:stretch>
        </p:blipFill>
        <p:spPr>
          <a:xfrm>
            <a:off x="1365751" y="1006562"/>
            <a:ext cx="6412498" cy="3127608"/>
          </a:xfrm>
          <a:prstGeom prst="rect">
            <a:avLst/>
          </a:prstGeom>
        </p:spPr>
      </p:pic>
    </p:spTree>
    <p:extLst>
      <p:ext uri="{BB962C8B-B14F-4D97-AF65-F5344CB8AC3E}">
        <p14:creationId xmlns:p14="http://schemas.microsoft.com/office/powerpoint/2010/main" val="33684356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6057900"/>
          </a:xfrm>
          <a:prstGeom prst="rect">
            <a:avLst/>
          </a:prstGeom>
        </p:spPr>
      </p:pic>
      <p:sp>
        <p:nvSpPr>
          <p:cNvPr id="3" name="Text 0"/>
          <p:cNvSpPr/>
          <p:nvPr/>
        </p:nvSpPr>
        <p:spPr>
          <a:xfrm>
            <a:off x="571500" y="428625"/>
            <a:ext cx="8001000" cy="450056"/>
          </a:xfrm>
          <a:prstGeom prst="rect">
            <a:avLst/>
          </a:prstGeom>
          <a:noFill/>
          <a:ln/>
        </p:spPr>
        <p:txBody>
          <a:bodyPr wrap="none" lIns="0" tIns="0" rIns="0" bIns="0" rtlCol="0" anchor="ctr">
            <a:spAutoFit/>
          </a:bodyPr>
          <a:lstStyle/>
          <a:p>
            <a:pPr marL="0" indent="0" algn="ctr">
              <a:buNone/>
            </a:pPr>
            <a:r>
              <a:rPr lang="en-US" sz="2363" b="1" dirty="0">
                <a:solidFill>
                  <a:srgbClr val="C62828"/>
                </a:solidFill>
                <a:latin typeface="Verdana" pitchFamily="34" charset="0"/>
                <a:ea typeface="Verdana" pitchFamily="34" charset="-122"/>
                <a:cs typeface="Verdana" pitchFamily="34" charset="-120"/>
              </a:rPr>
              <a:t>Günün Programı</a:t>
            </a:r>
            <a:endParaRPr lang="en-US" sz="2363" dirty="0"/>
          </a:p>
        </p:txBody>
      </p:sp>
      <p:sp>
        <p:nvSpPr>
          <p:cNvPr id="4" name="Shape 1"/>
          <p:cNvSpPr/>
          <p:nvPr/>
        </p:nvSpPr>
        <p:spPr>
          <a:xfrm>
            <a:off x="2453571" y="1235869"/>
            <a:ext cx="4236830" cy="707231"/>
          </a:xfrm>
          <a:prstGeom prst="rect">
            <a:avLst/>
          </a:prstGeom>
          <a:solidFill>
            <a:srgbClr val="FFFFFF">
              <a:alpha val="70000"/>
            </a:srgbClr>
          </a:solidFill>
          <a:ln/>
        </p:spPr>
      </p:sp>
      <p:sp>
        <p:nvSpPr>
          <p:cNvPr id="5" name="Shape 2"/>
          <p:cNvSpPr/>
          <p:nvPr/>
        </p:nvSpPr>
        <p:spPr>
          <a:xfrm>
            <a:off x="2453571" y="1235869"/>
            <a:ext cx="42863" cy="707231"/>
          </a:xfrm>
          <a:prstGeom prst="rect">
            <a:avLst/>
          </a:prstGeom>
          <a:solidFill>
            <a:srgbClr val="FF6F00"/>
          </a:solidFill>
          <a:ln/>
        </p:spPr>
      </p:sp>
      <p:pic>
        <p:nvPicPr>
          <p:cNvPr id="6" name="Image 1" descr="preencoded.png"/>
          <p:cNvPicPr>
            <a:picLocks noChangeAspect="1"/>
          </p:cNvPicPr>
          <p:nvPr/>
        </p:nvPicPr>
        <p:blipFill>
          <a:blip r:embed="rId4"/>
          <a:stretch>
            <a:fillRect/>
          </a:stretch>
        </p:blipFill>
        <p:spPr>
          <a:xfrm>
            <a:off x="2717890" y="1476970"/>
            <a:ext cx="228600" cy="228600"/>
          </a:xfrm>
          <a:prstGeom prst="rect">
            <a:avLst/>
          </a:prstGeom>
        </p:spPr>
      </p:pic>
      <p:sp>
        <p:nvSpPr>
          <p:cNvPr id="7" name="Text 3"/>
          <p:cNvSpPr/>
          <p:nvPr/>
        </p:nvSpPr>
        <p:spPr>
          <a:xfrm>
            <a:off x="3153659" y="1405430"/>
            <a:ext cx="3560270" cy="160941"/>
          </a:xfrm>
          <a:prstGeom prst="rect">
            <a:avLst/>
          </a:prstGeom>
          <a:noFill/>
          <a:ln/>
        </p:spPr>
        <p:txBody>
          <a:bodyPr wrap="none" lIns="0" tIns="0" rIns="0" bIns="0" rtlCol="0" anchor="ctr">
            <a:spAutoFit/>
          </a:bodyPr>
          <a:lstStyle/>
          <a:p>
            <a:pPr marL="0" indent="0">
              <a:buNone/>
            </a:pPr>
            <a:r>
              <a:rPr lang="en-US" sz="1046" b="1" dirty="0">
                <a:solidFill>
                  <a:srgbClr val="212121"/>
                </a:solidFill>
                <a:latin typeface="Verdana" panose="020B0604030504040204" pitchFamily="34" charset="0"/>
                <a:ea typeface="Verdana" panose="020B0604030504040204" pitchFamily="34" charset="0"/>
                <a:cs typeface="Noto Sans" pitchFamily="34" charset="-120"/>
              </a:rPr>
              <a:t>Bölüm 1: Yapay Zekanın İş Dünyasındaki Etkisi</a:t>
            </a:r>
            <a:endParaRPr lang="en-US" sz="1046" dirty="0">
              <a:latin typeface="Verdana" panose="020B0604030504040204" pitchFamily="34" charset="0"/>
              <a:ea typeface="Verdana" panose="020B0604030504040204" pitchFamily="34" charset="0"/>
            </a:endParaRPr>
          </a:p>
        </p:txBody>
      </p:sp>
      <p:sp>
        <p:nvSpPr>
          <p:cNvPr id="8" name="Text 4"/>
          <p:cNvSpPr/>
          <p:nvPr/>
        </p:nvSpPr>
        <p:spPr>
          <a:xfrm>
            <a:off x="3153659" y="1628775"/>
            <a:ext cx="3300999" cy="171450"/>
          </a:xfrm>
          <a:prstGeom prst="rect">
            <a:avLst/>
          </a:prstGeom>
          <a:noFill/>
          <a:ln/>
        </p:spPr>
        <p:txBody>
          <a:bodyPr wrap="none" lIns="0" tIns="0" rIns="0" bIns="0" rtlCol="0" anchor="ctr">
            <a:spAutoFit/>
          </a:bodyPr>
          <a:lstStyle/>
          <a:p>
            <a:pPr marL="0" indent="0">
              <a:buNone/>
            </a:pPr>
            <a:r>
              <a:rPr lang="en-US" sz="837" i="1" dirty="0">
                <a:solidFill>
                  <a:srgbClr val="616161"/>
                </a:solidFill>
                <a:latin typeface="Noto Sans" pitchFamily="34" charset="0"/>
                <a:ea typeface="Noto Sans" pitchFamily="34" charset="-122"/>
                <a:cs typeface="Noto Sans" pitchFamily="34" charset="-120"/>
              </a:rPr>
              <a:t>40 dakika</a:t>
            </a:r>
            <a:endParaRPr lang="en-US" sz="837" dirty="0"/>
          </a:p>
        </p:txBody>
      </p:sp>
      <p:sp>
        <p:nvSpPr>
          <p:cNvPr id="9" name="Shape 5"/>
          <p:cNvSpPr/>
          <p:nvPr/>
        </p:nvSpPr>
        <p:spPr>
          <a:xfrm>
            <a:off x="2475002" y="2157413"/>
            <a:ext cx="4193967" cy="707231"/>
          </a:xfrm>
          <a:prstGeom prst="rect">
            <a:avLst/>
          </a:prstGeom>
          <a:solidFill>
            <a:srgbClr val="FFFFFF">
              <a:alpha val="70000"/>
            </a:srgbClr>
          </a:solidFill>
          <a:ln/>
        </p:spPr>
      </p:sp>
      <p:sp>
        <p:nvSpPr>
          <p:cNvPr id="10" name="Shape 6"/>
          <p:cNvSpPr/>
          <p:nvPr/>
        </p:nvSpPr>
        <p:spPr>
          <a:xfrm>
            <a:off x="2475002" y="2157413"/>
            <a:ext cx="42863" cy="707231"/>
          </a:xfrm>
          <a:prstGeom prst="rect">
            <a:avLst/>
          </a:prstGeom>
          <a:solidFill>
            <a:srgbClr val="FF6F00"/>
          </a:solidFill>
          <a:ln/>
        </p:spPr>
      </p:sp>
      <p:pic>
        <p:nvPicPr>
          <p:cNvPr id="11" name="Image 2" descr="preencoded.png"/>
          <p:cNvPicPr>
            <a:picLocks noChangeAspect="1"/>
          </p:cNvPicPr>
          <p:nvPr/>
        </p:nvPicPr>
        <p:blipFill>
          <a:blip r:embed="rId5"/>
          <a:stretch>
            <a:fillRect/>
          </a:stretch>
        </p:blipFill>
        <p:spPr>
          <a:xfrm>
            <a:off x="2689315" y="2398514"/>
            <a:ext cx="285750" cy="228600"/>
          </a:xfrm>
          <a:prstGeom prst="rect">
            <a:avLst/>
          </a:prstGeom>
        </p:spPr>
      </p:pic>
      <p:sp>
        <p:nvSpPr>
          <p:cNvPr id="12" name="Text 7"/>
          <p:cNvSpPr/>
          <p:nvPr/>
        </p:nvSpPr>
        <p:spPr>
          <a:xfrm>
            <a:off x="3153659" y="2300288"/>
            <a:ext cx="3300999" cy="214313"/>
          </a:xfrm>
          <a:prstGeom prst="rect">
            <a:avLst/>
          </a:prstGeom>
          <a:noFill/>
          <a:ln/>
        </p:spPr>
        <p:txBody>
          <a:bodyPr wrap="none" lIns="0" tIns="0" rIns="0" bIns="0" rtlCol="0" anchor="ctr">
            <a:spAutoFit/>
          </a:bodyPr>
          <a:lstStyle/>
          <a:p>
            <a:pPr marL="0" indent="0">
              <a:buNone/>
            </a:pPr>
            <a:r>
              <a:rPr lang="en-US" sz="1046" b="1" dirty="0">
                <a:solidFill>
                  <a:srgbClr val="212121"/>
                </a:solidFill>
                <a:latin typeface="Noto Sans" pitchFamily="34" charset="0"/>
                <a:ea typeface="Noto Sans" pitchFamily="34" charset="-122"/>
                <a:cs typeface="Noto Sans" pitchFamily="34" charset="-120"/>
              </a:rPr>
              <a:t>Kahve Arası</a:t>
            </a:r>
            <a:endParaRPr lang="en-US" sz="1046" dirty="0"/>
          </a:p>
        </p:txBody>
      </p:sp>
      <p:sp>
        <p:nvSpPr>
          <p:cNvPr id="13" name="Text 8"/>
          <p:cNvSpPr/>
          <p:nvPr/>
        </p:nvSpPr>
        <p:spPr>
          <a:xfrm>
            <a:off x="3153659" y="2550319"/>
            <a:ext cx="3300999" cy="171450"/>
          </a:xfrm>
          <a:prstGeom prst="rect">
            <a:avLst/>
          </a:prstGeom>
          <a:noFill/>
          <a:ln/>
        </p:spPr>
        <p:txBody>
          <a:bodyPr wrap="none" lIns="0" tIns="0" rIns="0" bIns="0" rtlCol="0" anchor="ctr">
            <a:spAutoFit/>
          </a:bodyPr>
          <a:lstStyle/>
          <a:p>
            <a:pPr marL="0" indent="0">
              <a:buNone/>
            </a:pPr>
            <a:r>
              <a:rPr lang="en-US" sz="837" i="1" dirty="0">
                <a:solidFill>
                  <a:srgbClr val="616161"/>
                </a:solidFill>
                <a:latin typeface="Noto Sans" pitchFamily="34" charset="0"/>
                <a:ea typeface="Noto Sans" pitchFamily="34" charset="-122"/>
                <a:cs typeface="Noto Sans" pitchFamily="34" charset="-120"/>
              </a:rPr>
              <a:t>10 dakika</a:t>
            </a:r>
            <a:endParaRPr lang="en-US" sz="837" dirty="0"/>
          </a:p>
        </p:txBody>
      </p:sp>
      <p:sp>
        <p:nvSpPr>
          <p:cNvPr id="14" name="Shape 9"/>
          <p:cNvSpPr/>
          <p:nvPr/>
        </p:nvSpPr>
        <p:spPr>
          <a:xfrm>
            <a:off x="2475002" y="3078956"/>
            <a:ext cx="4193967" cy="707231"/>
          </a:xfrm>
          <a:prstGeom prst="rect">
            <a:avLst/>
          </a:prstGeom>
          <a:solidFill>
            <a:srgbClr val="FFFFFF">
              <a:alpha val="70000"/>
            </a:srgbClr>
          </a:solidFill>
          <a:ln/>
        </p:spPr>
      </p:sp>
      <p:sp>
        <p:nvSpPr>
          <p:cNvPr id="15" name="Shape 10"/>
          <p:cNvSpPr/>
          <p:nvPr/>
        </p:nvSpPr>
        <p:spPr>
          <a:xfrm>
            <a:off x="2475002" y="3078956"/>
            <a:ext cx="42863" cy="707231"/>
          </a:xfrm>
          <a:prstGeom prst="rect">
            <a:avLst/>
          </a:prstGeom>
          <a:solidFill>
            <a:srgbClr val="FF6F00"/>
          </a:solidFill>
          <a:ln/>
        </p:spPr>
      </p:sp>
      <p:pic>
        <p:nvPicPr>
          <p:cNvPr id="16" name="Image 3" descr="preencoded.png"/>
          <p:cNvPicPr>
            <a:picLocks noChangeAspect="1"/>
          </p:cNvPicPr>
          <p:nvPr/>
        </p:nvPicPr>
        <p:blipFill>
          <a:blip r:embed="rId6"/>
          <a:stretch>
            <a:fillRect/>
          </a:stretch>
        </p:blipFill>
        <p:spPr>
          <a:xfrm>
            <a:off x="2689315" y="3320058"/>
            <a:ext cx="285750" cy="228600"/>
          </a:xfrm>
          <a:prstGeom prst="rect">
            <a:avLst/>
          </a:prstGeom>
        </p:spPr>
      </p:pic>
      <p:sp>
        <p:nvSpPr>
          <p:cNvPr id="17" name="Text 11"/>
          <p:cNvSpPr/>
          <p:nvPr/>
        </p:nvSpPr>
        <p:spPr>
          <a:xfrm>
            <a:off x="3153659" y="3248517"/>
            <a:ext cx="3135474" cy="160941"/>
          </a:xfrm>
          <a:prstGeom prst="rect">
            <a:avLst/>
          </a:prstGeom>
          <a:noFill/>
          <a:ln/>
        </p:spPr>
        <p:txBody>
          <a:bodyPr wrap="none" lIns="0" tIns="0" rIns="0" bIns="0" rtlCol="0" anchor="ctr">
            <a:spAutoFit/>
          </a:bodyPr>
          <a:lstStyle/>
          <a:p>
            <a:pPr marL="0" indent="0">
              <a:buNone/>
            </a:pPr>
            <a:r>
              <a:rPr lang="en-US" sz="1046" b="1" dirty="0">
                <a:solidFill>
                  <a:srgbClr val="212121"/>
                </a:solidFill>
                <a:latin typeface="Verdana" panose="020B0604030504040204" pitchFamily="34" charset="0"/>
                <a:ea typeface="Verdana" panose="020B0604030504040204" pitchFamily="34" charset="0"/>
                <a:cs typeface="Noto Sans" pitchFamily="34" charset="-120"/>
              </a:rPr>
              <a:t>Bölüm 2: İnsan + AI İşbirliği ve Beceriler</a:t>
            </a:r>
            <a:endParaRPr lang="en-US" sz="1046" dirty="0">
              <a:latin typeface="Verdana" panose="020B0604030504040204" pitchFamily="34" charset="0"/>
              <a:ea typeface="Verdana" panose="020B0604030504040204" pitchFamily="34" charset="0"/>
            </a:endParaRPr>
          </a:p>
        </p:txBody>
      </p:sp>
      <p:sp>
        <p:nvSpPr>
          <p:cNvPr id="18" name="Text 12"/>
          <p:cNvSpPr/>
          <p:nvPr/>
        </p:nvSpPr>
        <p:spPr>
          <a:xfrm>
            <a:off x="3153659" y="3471863"/>
            <a:ext cx="3300999" cy="171450"/>
          </a:xfrm>
          <a:prstGeom prst="rect">
            <a:avLst/>
          </a:prstGeom>
          <a:noFill/>
          <a:ln/>
        </p:spPr>
        <p:txBody>
          <a:bodyPr wrap="none" lIns="0" tIns="0" rIns="0" bIns="0" rtlCol="0" anchor="ctr">
            <a:spAutoFit/>
          </a:bodyPr>
          <a:lstStyle/>
          <a:p>
            <a:pPr marL="0" indent="0">
              <a:buNone/>
            </a:pPr>
            <a:r>
              <a:rPr lang="en-US" sz="837" i="1" dirty="0">
                <a:solidFill>
                  <a:srgbClr val="616161"/>
                </a:solidFill>
                <a:latin typeface="Noto Sans" pitchFamily="34" charset="0"/>
                <a:ea typeface="Noto Sans" pitchFamily="34" charset="-122"/>
                <a:cs typeface="Noto Sans" pitchFamily="34" charset="-120"/>
              </a:rPr>
              <a:t>40 dakika</a:t>
            </a:r>
            <a:endParaRPr lang="en-US" sz="837" dirty="0"/>
          </a:p>
        </p:txBody>
      </p:sp>
      <p:sp>
        <p:nvSpPr>
          <p:cNvPr id="19" name="Shape 13"/>
          <p:cNvSpPr/>
          <p:nvPr/>
        </p:nvSpPr>
        <p:spPr>
          <a:xfrm>
            <a:off x="2475002" y="4000500"/>
            <a:ext cx="4193967" cy="707231"/>
          </a:xfrm>
          <a:prstGeom prst="rect">
            <a:avLst/>
          </a:prstGeom>
          <a:solidFill>
            <a:srgbClr val="FFFFFF">
              <a:alpha val="70000"/>
            </a:srgbClr>
          </a:solidFill>
          <a:ln/>
        </p:spPr>
      </p:sp>
      <p:sp>
        <p:nvSpPr>
          <p:cNvPr id="20" name="Shape 14"/>
          <p:cNvSpPr/>
          <p:nvPr/>
        </p:nvSpPr>
        <p:spPr>
          <a:xfrm>
            <a:off x="2475002" y="4000500"/>
            <a:ext cx="42863" cy="707231"/>
          </a:xfrm>
          <a:prstGeom prst="rect">
            <a:avLst/>
          </a:prstGeom>
          <a:solidFill>
            <a:srgbClr val="FF6F00"/>
          </a:solidFill>
          <a:ln/>
        </p:spPr>
      </p:sp>
      <p:pic>
        <p:nvPicPr>
          <p:cNvPr id="21" name="Image 4" descr="preencoded.png"/>
          <p:cNvPicPr>
            <a:picLocks noChangeAspect="1"/>
          </p:cNvPicPr>
          <p:nvPr/>
        </p:nvPicPr>
        <p:blipFill>
          <a:blip r:embed="rId7"/>
          <a:stretch>
            <a:fillRect/>
          </a:stretch>
        </p:blipFill>
        <p:spPr>
          <a:xfrm>
            <a:off x="2746465" y="4241602"/>
            <a:ext cx="171450" cy="228600"/>
          </a:xfrm>
          <a:prstGeom prst="rect">
            <a:avLst/>
          </a:prstGeom>
        </p:spPr>
      </p:pic>
      <p:sp>
        <p:nvSpPr>
          <p:cNvPr id="22" name="Text 15"/>
          <p:cNvSpPr/>
          <p:nvPr/>
        </p:nvSpPr>
        <p:spPr>
          <a:xfrm>
            <a:off x="3153659" y="4143375"/>
            <a:ext cx="3300999" cy="214313"/>
          </a:xfrm>
          <a:prstGeom prst="rect">
            <a:avLst/>
          </a:prstGeom>
          <a:noFill/>
          <a:ln/>
        </p:spPr>
        <p:txBody>
          <a:bodyPr wrap="none" lIns="0" tIns="0" rIns="0" bIns="0" rtlCol="0" anchor="ctr">
            <a:spAutoFit/>
          </a:bodyPr>
          <a:lstStyle/>
          <a:p>
            <a:pPr marL="0" indent="0">
              <a:buNone/>
            </a:pPr>
            <a:r>
              <a:rPr lang="en-US" sz="1046" b="1" dirty="0">
                <a:solidFill>
                  <a:srgbClr val="212121"/>
                </a:solidFill>
                <a:latin typeface="Noto Sans" pitchFamily="34" charset="0"/>
                <a:ea typeface="Noto Sans" pitchFamily="34" charset="-122"/>
                <a:cs typeface="Noto Sans" pitchFamily="34" charset="-120"/>
              </a:rPr>
              <a:t>Prompt Ustalığı: Pratik Uygulamalar</a:t>
            </a:r>
            <a:endParaRPr lang="en-US" sz="1046" dirty="0"/>
          </a:p>
        </p:txBody>
      </p:sp>
      <p:sp>
        <p:nvSpPr>
          <p:cNvPr id="23" name="Text 16"/>
          <p:cNvSpPr/>
          <p:nvPr/>
        </p:nvSpPr>
        <p:spPr>
          <a:xfrm>
            <a:off x="3153659" y="4393406"/>
            <a:ext cx="3300999" cy="171450"/>
          </a:xfrm>
          <a:prstGeom prst="rect">
            <a:avLst/>
          </a:prstGeom>
          <a:noFill/>
          <a:ln/>
        </p:spPr>
        <p:txBody>
          <a:bodyPr wrap="none" lIns="0" tIns="0" rIns="0" bIns="0" rtlCol="0" anchor="ctr">
            <a:spAutoFit/>
          </a:bodyPr>
          <a:lstStyle/>
          <a:p>
            <a:pPr marL="0" indent="0">
              <a:buNone/>
            </a:pPr>
            <a:r>
              <a:rPr lang="en-US" sz="837" i="1" dirty="0">
                <a:solidFill>
                  <a:srgbClr val="616161"/>
                </a:solidFill>
                <a:latin typeface="Noto Sans" pitchFamily="34" charset="0"/>
                <a:ea typeface="Noto Sans" pitchFamily="34" charset="-122"/>
                <a:cs typeface="Noto Sans" pitchFamily="34" charset="-120"/>
              </a:rPr>
              <a:t>Bölüm 2 içinde</a:t>
            </a:r>
            <a:endParaRPr lang="en-US" sz="837" dirty="0"/>
          </a:p>
        </p:txBody>
      </p:sp>
      <p:sp>
        <p:nvSpPr>
          <p:cNvPr id="24" name="Shape 17"/>
          <p:cNvSpPr/>
          <p:nvPr/>
        </p:nvSpPr>
        <p:spPr>
          <a:xfrm>
            <a:off x="2475002" y="4922044"/>
            <a:ext cx="4193967" cy="707231"/>
          </a:xfrm>
          <a:prstGeom prst="rect">
            <a:avLst/>
          </a:prstGeom>
          <a:solidFill>
            <a:srgbClr val="FFFFFF">
              <a:alpha val="70000"/>
            </a:srgbClr>
          </a:solidFill>
          <a:ln/>
        </p:spPr>
      </p:sp>
      <p:sp>
        <p:nvSpPr>
          <p:cNvPr id="25" name="Shape 18"/>
          <p:cNvSpPr/>
          <p:nvPr/>
        </p:nvSpPr>
        <p:spPr>
          <a:xfrm>
            <a:off x="2475002" y="4922044"/>
            <a:ext cx="42863" cy="707231"/>
          </a:xfrm>
          <a:prstGeom prst="rect">
            <a:avLst/>
          </a:prstGeom>
          <a:solidFill>
            <a:srgbClr val="FF6F00"/>
          </a:solidFill>
          <a:ln/>
        </p:spPr>
      </p:sp>
      <p:pic>
        <p:nvPicPr>
          <p:cNvPr id="26" name="Image 5" descr="preencoded.png"/>
          <p:cNvPicPr>
            <a:picLocks noChangeAspect="1"/>
          </p:cNvPicPr>
          <p:nvPr/>
        </p:nvPicPr>
        <p:blipFill>
          <a:blip r:embed="rId8"/>
          <a:stretch>
            <a:fillRect/>
          </a:stretch>
        </p:blipFill>
        <p:spPr>
          <a:xfrm>
            <a:off x="2689315" y="5163145"/>
            <a:ext cx="285750" cy="228600"/>
          </a:xfrm>
          <a:prstGeom prst="rect">
            <a:avLst/>
          </a:prstGeom>
        </p:spPr>
      </p:pic>
      <p:sp>
        <p:nvSpPr>
          <p:cNvPr id="27" name="Text 19"/>
          <p:cNvSpPr/>
          <p:nvPr/>
        </p:nvSpPr>
        <p:spPr>
          <a:xfrm>
            <a:off x="3153659" y="5064919"/>
            <a:ext cx="3300999" cy="214313"/>
          </a:xfrm>
          <a:prstGeom prst="rect">
            <a:avLst/>
          </a:prstGeom>
          <a:noFill/>
          <a:ln/>
        </p:spPr>
        <p:txBody>
          <a:bodyPr wrap="none" lIns="0" tIns="0" rIns="0" bIns="0" rtlCol="0" anchor="ctr">
            <a:spAutoFit/>
          </a:bodyPr>
          <a:lstStyle/>
          <a:p>
            <a:pPr marL="0" indent="0">
              <a:buNone/>
            </a:pPr>
            <a:r>
              <a:rPr lang="en-US" sz="1046" b="1" dirty="0">
                <a:solidFill>
                  <a:srgbClr val="212121"/>
                </a:solidFill>
                <a:latin typeface="Noto Sans" pitchFamily="34" charset="0"/>
                <a:ea typeface="Noto Sans" pitchFamily="34" charset="-122"/>
                <a:cs typeface="Noto Sans" pitchFamily="34" charset="-120"/>
              </a:rPr>
              <a:t>Tartışma ve Kapanış: Sorular ve Etkileşim</a:t>
            </a:r>
            <a:endParaRPr lang="en-US" sz="1046" dirty="0"/>
          </a:p>
        </p:txBody>
      </p:sp>
      <p:sp>
        <p:nvSpPr>
          <p:cNvPr id="28" name="Text 20"/>
          <p:cNvSpPr/>
          <p:nvPr/>
        </p:nvSpPr>
        <p:spPr>
          <a:xfrm>
            <a:off x="3153659" y="5314950"/>
            <a:ext cx="3300999" cy="171450"/>
          </a:xfrm>
          <a:prstGeom prst="rect">
            <a:avLst/>
          </a:prstGeom>
          <a:noFill/>
          <a:ln/>
        </p:spPr>
        <p:txBody>
          <a:bodyPr wrap="none" lIns="0" tIns="0" rIns="0" bIns="0" rtlCol="0" anchor="ctr">
            <a:spAutoFit/>
          </a:bodyPr>
          <a:lstStyle/>
          <a:p>
            <a:pPr marL="0" indent="0">
              <a:buNone/>
            </a:pPr>
            <a:r>
              <a:rPr lang="en-US" sz="837" i="1" dirty="0">
                <a:solidFill>
                  <a:srgbClr val="616161"/>
                </a:solidFill>
                <a:latin typeface="Noto Sans" pitchFamily="34" charset="0"/>
                <a:ea typeface="Noto Sans" pitchFamily="34" charset="-122"/>
                <a:cs typeface="Noto Sans" pitchFamily="34" charset="-120"/>
              </a:rPr>
              <a:t>Son 10 dakika</a:t>
            </a:r>
            <a:endParaRPr lang="en-US" sz="837"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635795"/>
            <a:ext cx="9144000" cy="5779295"/>
          </a:xfrm>
          <a:prstGeom prst="rect">
            <a:avLst/>
          </a:prstGeom>
        </p:spPr>
      </p:pic>
      <p:sp>
        <p:nvSpPr>
          <p:cNvPr id="3" name="Text 0"/>
          <p:cNvSpPr/>
          <p:nvPr/>
        </p:nvSpPr>
        <p:spPr>
          <a:xfrm>
            <a:off x="1335555" y="469813"/>
            <a:ext cx="6472926" cy="346249"/>
          </a:xfrm>
          <a:prstGeom prst="rect">
            <a:avLst/>
          </a:prstGeom>
          <a:noFill/>
          <a:ln/>
        </p:spPr>
        <p:txBody>
          <a:bodyPr wrap="none" lIns="0" tIns="0" rIns="0" bIns="0" rtlCol="0" anchor="ctr">
            <a:spAutoFit/>
          </a:bodyPr>
          <a:lstStyle/>
          <a:p>
            <a:pPr algn="ctr"/>
            <a:r>
              <a:rPr lang="tr-TR" sz="2250" b="1" dirty="0">
                <a:solidFill>
                  <a:srgbClr val="C62828"/>
                </a:solidFill>
                <a:latin typeface="Verdana" pitchFamily="34" charset="0"/>
                <a:ea typeface="Verdana" pitchFamily="34" charset="-122"/>
                <a:cs typeface="Verdana" pitchFamily="34" charset="-120"/>
              </a:rPr>
              <a:t> </a:t>
            </a:r>
            <a:r>
              <a:rPr lang="tr-TR" sz="2250" b="1" dirty="0" smtClean="0">
                <a:solidFill>
                  <a:srgbClr val="C62828"/>
                </a:solidFill>
                <a:latin typeface="Verdana" pitchFamily="34" charset="0"/>
                <a:ea typeface="Verdana" pitchFamily="34" charset="-122"/>
                <a:cs typeface="Verdana" pitchFamily="34" charset="-120"/>
              </a:rPr>
              <a:t>Sinematik Video üretimi: Sora-</a:t>
            </a:r>
            <a:r>
              <a:rPr lang="tr-TR" sz="2250" b="1" dirty="0" err="1" smtClean="0">
                <a:solidFill>
                  <a:srgbClr val="C62828"/>
                </a:solidFill>
                <a:latin typeface="Verdana" pitchFamily="34" charset="0"/>
                <a:ea typeface="Verdana" pitchFamily="34" charset="-122"/>
                <a:cs typeface="Verdana" pitchFamily="34" charset="-120"/>
              </a:rPr>
              <a:t>Chatgpt</a:t>
            </a:r>
            <a:r>
              <a:rPr lang="tr-TR" sz="2250" b="1" dirty="0" smtClean="0">
                <a:solidFill>
                  <a:srgbClr val="C62828"/>
                </a:solidFill>
                <a:latin typeface="Verdana" pitchFamily="34" charset="0"/>
                <a:ea typeface="Verdana" pitchFamily="34" charset="-122"/>
                <a:cs typeface="Verdana" pitchFamily="34" charset="-120"/>
              </a:rPr>
              <a:t> </a:t>
            </a:r>
            <a:endParaRPr lang="en-US" sz="2250" dirty="0"/>
          </a:p>
        </p:txBody>
      </p:sp>
      <p:pic>
        <p:nvPicPr>
          <p:cNvPr id="4" name="Resim 3"/>
          <p:cNvPicPr>
            <a:picLocks noChangeAspect="1"/>
          </p:cNvPicPr>
          <p:nvPr/>
        </p:nvPicPr>
        <p:blipFill>
          <a:blip r:embed="rId4"/>
          <a:stretch>
            <a:fillRect/>
          </a:stretch>
        </p:blipFill>
        <p:spPr>
          <a:xfrm>
            <a:off x="1508678" y="1058613"/>
            <a:ext cx="6117686" cy="3439363"/>
          </a:xfrm>
          <a:prstGeom prst="rect">
            <a:avLst/>
          </a:prstGeom>
        </p:spPr>
      </p:pic>
    </p:spTree>
    <p:extLst>
      <p:ext uri="{BB962C8B-B14F-4D97-AF65-F5344CB8AC3E}">
        <p14:creationId xmlns:p14="http://schemas.microsoft.com/office/powerpoint/2010/main" val="12343362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635795"/>
            <a:ext cx="9144000" cy="5779295"/>
          </a:xfrm>
          <a:prstGeom prst="rect">
            <a:avLst/>
          </a:prstGeom>
        </p:spPr>
      </p:pic>
      <p:sp>
        <p:nvSpPr>
          <p:cNvPr id="3" name="Text 0"/>
          <p:cNvSpPr/>
          <p:nvPr/>
        </p:nvSpPr>
        <p:spPr>
          <a:xfrm>
            <a:off x="2068924" y="469813"/>
            <a:ext cx="5006179" cy="346249"/>
          </a:xfrm>
          <a:prstGeom prst="rect">
            <a:avLst/>
          </a:prstGeom>
          <a:noFill/>
          <a:ln/>
        </p:spPr>
        <p:txBody>
          <a:bodyPr wrap="none" lIns="0" tIns="0" rIns="0" bIns="0" rtlCol="0" anchor="ctr">
            <a:spAutoFit/>
          </a:bodyPr>
          <a:lstStyle/>
          <a:p>
            <a:pPr algn="ctr"/>
            <a:r>
              <a:rPr lang="tr-TR" sz="2250" b="1" dirty="0">
                <a:solidFill>
                  <a:srgbClr val="C62828"/>
                </a:solidFill>
                <a:latin typeface="Verdana" pitchFamily="34" charset="0"/>
                <a:ea typeface="Verdana" pitchFamily="34" charset="-122"/>
                <a:cs typeface="Verdana" pitchFamily="34" charset="-120"/>
              </a:rPr>
              <a:t> </a:t>
            </a:r>
            <a:r>
              <a:rPr lang="tr-TR" sz="2250" b="1" dirty="0" smtClean="0">
                <a:solidFill>
                  <a:srgbClr val="C62828"/>
                </a:solidFill>
                <a:latin typeface="Verdana" pitchFamily="34" charset="0"/>
                <a:ea typeface="Verdana" pitchFamily="34" charset="-122"/>
                <a:cs typeface="Verdana" pitchFamily="34" charset="-120"/>
              </a:rPr>
              <a:t>YZ ile Görsel ve Video üretimi </a:t>
            </a:r>
            <a:endParaRPr lang="en-US" sz="2250" dirty="0"/>
          </a:p>
        </p:txBody>
      </p:sp>
      <p:sp>
        <p:nvSpPr>
          <p:cNvPr id="8" name="Text 0"/>
          <p:cNvSpPr/>
          <p:nvPr/>
        </p:nvSpPr>
        <p:spPr>
          <a:xfrm>
            <a:off x="2033667" y="4508120"/>
            <a:ext cx="4528484" cy="346249"/>
          </a:xfrm>
          <a:prstGeom prst="rect">
            <a:avLst/>
          </a:prstGeom>
          <a:noFill/>
          <a:ln/>
        </p:spPr>
        <p:txBody>
          <a:bodyPr wrap="none" lIns="0" tIns="0" rIns="0" bIns="0" rtlCol="0" anchor="ctr">
            <a:spAutoFit/>
          </a:bodyPr>
          <a:lstStyle/>
          <a:p>
            <a:pPr algn="ctr"/>
            <a:r>
              <a:rPr lang="tr-TR" sz="2250" b="1" dirty="0" smtClean="0">
                <a:solidFill>
                  <a:srgbClr val="C62828"/>
                </a:solidFill>
                <a:latin typeface="Verdana" pitchFamily="34" charset="0"/>
                <a:ea typeface="Verdana" pitchFamily="34" charset="-122"/>
                <a:cs typeface="Verdana" pitchFamily="34" charset="-120"/>
              </a:rPr>
              <a:t>Rekabette yeni sayılır: </a:t>
            </a:r>
            <a:r>
              <a:rPr lang="tr-TR" sz="2250" b="1" dirty="0" err="1" smtClean="0">
                <a:solidFill>
                  <a:srgbClr val="C62828"/>
                </a:solidFill>
                <a:latin typeface="Verdana" pitchFamily="34" charset="0"/>
                <a:ea typeface="Verdana" pitchFamily="34" charset="-122"/>
                <a:cs typeface="Verdana" pitchFamily="34" charset="-120"/>
              </a:rPr>
              <a:t>Flux</a:t>
            </a:r>
            <a:r>
              <a:rPr lang="tr-TR" sz="2250" b="1" dirty="0" smtClean="0">
                <a:solidFill>
                  <a:srgbClr val="C62828"/>
                </a:solidFill>
                <a:latin typeface="Verdana" pitchFamily="34" charset="0"/>
                <a:ea typeface="Verdana" pitchFamily="34" charset="-122"/>
                <a:cs typeface="Verdana" pitchFamily="34" charset="-120"/>
              </a:rPr>
              <a:t> </a:t>
            </a:r>
            <a:endParaRPr lang="en-US" sz="2250" dirty="0"/>
          </a:p>
        </p:txBody>
      </p:sp>
      <p:pic>
        <p:nvPicPr>
          <p:cNvPr id="4" name="Resim 3"/>
          <p:cNvPicPr>
            <a:picLocks noChangeAspect="1"/>
          </p:cNvPicPr>
          <p:nvPr/>
        </p:nvPicPr>
        <p:blipFill>
          <a:blip r:embed="rId4"/>
          <a:stretch>
            <a:fillRect/>
          </a:stretch>
        </p:blipFill>
        <p:spPr>
          <a:xfrm>
            <a:off x="1343105" y="1018270"/>
            <a:ext cx="6088827" cy="3311770"/>
          </a:xfrm>
          <a:prstGeom prst="rect">
            <a:avLst/>
          </a:prstGeom>
        </p:spPr>
      </p:pic>
    </p:spTree>
    <p:extLst>
      <p:ext uri="{BB962C8B-B14F-4D97-AF65-F5344CB8AC3E}">
        <p14:creationId xmlns:p14="http://schemas.microsoft.com/office/powerpoint/2010/main" val="33099538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143500"/>
          </a:xfrm>
          <a:prstGeom prst="rect">
            <a:avLst/>
          </a:prstGeom>
        </p:spPr>
      </p:pic>
      <p:sp>
        <p:nvSpPr>
          <p:cNvPr id="3" name="Text 0"/>
          <p:cNvSpPr/>
          <p:nvPr/>
        </p:nvSpPr>
        <p:spPr>
          <a:xfrm>
            <a:off x="357188" y="513290"/>
            <a:ext cx="4772025" cy="385763"/>
          </a:xfrm>
          <a:prstGeom prst="rect">
            <a:avLst/>
          </a:prstGeom>
          <a:noFill/>
          <a:ln/>
        </p:spPr>
        <p:txBody>
          <a:bodyPr wrap="none" lIns="0" tIns="0" rIns="0" bIns="0" rtlCol="0" anchor="ctr">
            <a:spAutoFit/>
          </a:bodyPr>
          <a:lstStyle/>
          <a:p>
            <a:pPr marL="0" indent="0">
              <a:buNone/>
            </a:pPr>
            <a:r>
              <a:rPr lang="en-US" sz="2025" b="1" dirty="0">
                <a:solidFill>
                  <a:srgbClr val="C62828"/>
                </a:solidFill>
                <a:latin typeface="Verdana" pitchFamily="34" charset="0"/>
                <a:ea typeface="Verdana" pitchFamily="34" charset="-122"/>
                <a:cs typeface="Verdana" pitchFamily="34" charset="-120"/>
              </a:rPr>
              <a:t>Yapay Zeka: Tanım ve Temel Mantık</a:t>
            </a:r>
            <a:endParaRPr lang="en-US" sz="2025" dirty="0"/>
          </a:p>
        </p:txBody>
      </p:sp>
      <p:sp>
        <p:nvSpPr>
          <p:cNvPr id="4" name="Shape 1"/>
          <p:cNvSpPr/>
          <p:nvPr/>
        </p:nvSpPr>
        <p:spPr>
          <a:xfrm>
            <a:off x="357188" y="1149083"/>
            <a:ext cx="4772025" cy="941496"/>
          </a:xfrm>
          <a:prstGeom prst="rect">
            <a:avLst/>
          </a:prstGeom>
          <a:solidFill>
            <a:srgbClr val="FFFFFF">
              <a:alpha val="50000"/>
            </a:srgbClr>
          </a:solidFill>
          <a:ln/>
        </p:spPr>
      </p:sp>
      <p:sp>
        <p:nvSpPr>
          <p:cNvPr id="5" name="Text 2"/>
          <p:cNvSpPr/>
          <p:nvPr/>
        </p:nvSpPr>
        <p:spPr>
          <a:xfrm>
            <a:off x="357188" y="1149083"/>
            <a:ext cx="4772025" cy="941496"/>
          </a:xfrm>
          <a:prstGeom prst="rect">
            <a:avLst/>
          </a:prstGeom>
          <a:noFill/>
          <a:ln/>
        </p:spPr>
        <p:txBody>
          <a:bodyPr wrap="square" lIns="170053" tIns="170053" rIns="170053" bIns="170053" rtlCol="0" anchor="ctr">
            <a:spAutoFit/>
          </a:bodyPr>
          <a:lstStyle/>
          <a:p>
            <a:pPr marL="0" indent="0">
              <a:buNone/>
            </a:pPr>
            <a:r>
              <a:rPr lang="en-US" sz="942" dirty="0">
                <a:solidFill>
                  <a:srgbClr val="212121"/>
                </a:solidFill>
                <a:latin typeface="Noto Sans" pitchFamily="34" charset="0"/>
                <a:ea typeface="Noto Sans" pitchFamily="34" charset="-122"/>
                <a:cs typeface="Noto Sans" pitchFamily="34" charset="-120"/>
              </a:rPr>
              <a:t> Yapay zeka, veriden öğrenen ve bu öğrenme ile karar alabilen, problem çözebilen sistemlerdir. İnsan zekasını taklit etmez; verileri işleyerek yeni çıktılar üretir. </a:t>
            </a:r>
            <a:endParaRPr lang="en-US" sz="942" dirty="0"/>
          </a:p>
        </p:txBody>
      </p:sp>
      <p:sp>
        <p:nvSpPr>
          <p:cNvPr id="6" name="Shape 3"/>
          <p:cNvSpPr/>
          <p:nvPr/>
        </p:nvSpPr>
        <p:spPr>
          <a:xfrm>
            <a:off x="357188" y="2340611"/>
            <a:ext cx="4772025" cy="667941"/>
          </a:xfrm>
          <a:prstGeom prst="rect">
            <a:avLst/>
          </a:prstGeom>
          <a:solidFill>
            <a:srgbClr val="1565C0">
              <a:alpha val="10000"/>
            </a:srgbClr>
          </a:solidFill>
          <a:ln/>
        </p:spPr>
      </p:sp>
      <p:sp>
        <p:nvSpPr>
          <p:cNvPr id="7" name="Shape 4"/>
          <p:cNvSpPr/>
          <p:nvPr/>
        </p:nvSpPr>
        <p:spPr>
          <a:xfrm>
            <a:off x="357188" y="2340611"/>
            <a:ext cx="35719" cy="667941"/>
          </a:xfrm>
          <a:prstGeom prst="rect">
            <a:avLst/>
          </a:prstGeom>
          <a:solidFill>
            <a:srgbClr val="FF6F00"/>
          </a:solidFill>
          <a:ln/>
        </p:spPr>
      </p:sp>
      <p:sp>
        <p:nvSpPr>
          <p:cNvPr id="8" name="Text 5"/>
          <p:cNvSpPr/>
          <p:nvPr/>
        </p:nvSpPr>
        <p:spPr>
          <a:xfrm>
            <a:off x="500063" y="2447767"/>
            <a:ext cx="4486275" cy="214313"/>
          </a:xfrm>
          <a:prstGeom prst="rect">
            <a:avLst/>
          </a:prstGeom>
          <a:noFill/>
          <a:ln/>
        </p:spPr>
        <p:txBody>
          <a:bodyPr wrap="none" lIns="0" tIns="0" rIns="0" bIns="0" rtlCol="0" anchor="ctr">
            <a:spAutoFit/>
          </a:bodyPr>
          <a:lstStyle/>
          <a:p>
            <a:pPr marL="0" indent="0">
              <a:buNone/>
            </a:pPr>
            <a:r>
              <a:rPr lang="en-US" sz="1046" b="1" dirty="0">
                <a:solidFill>
                  <a:srgbClr val="1565C0"/>
                </a:solidFill>
                <a:latin typeface="Noto Sans" pitchFamily="34" charset="0"/>
                <a:ea typeface="Noto Sans" pitchFamily="34" charset="-122"/>
                <a:cs typeface="Noto Sans" pitchFamily="34" charset="-120"/>
              </a:rPr>
              <a:t>Makine Öğrenmesi</a:t>
            </a:r>
            <a:endParaRPr lang="en-US" sz="1046" dirty="0"/>
          </a:p>
        </p:txBody>
      </p:sp>
      <p:sp>
        <p:nvSpPr>
          <p:cNvPr id="9" name="Text 6"/>
          <p:cNvSpPr/>
          <p:nvPr/>
        </p:nvSpPr>
        <p:spPr>
          <a:xfrm>
            <a:off x="500063" y="2719229"/>
            <a:ext cx="4486275" cy="182166"/>
          </a:xfrm>
          <a:prstGeom prst="rect">
            <a:avLst/>
          </a:prstGeom>
          <a:noFill/>
          <a:ln/>
        </p:spPr>
        <p:txBody>
          <a:bodyPr wrap="none" lIns="0" tIns="0" rIns="0" bIns="0" rtlCol="0" anchor="ctr">
            <a:spAutoFit/>
          </a:bodyPr>
          <a:lstStyle/>
          <a:p>
            <a:pPr marL="0" indent="0">
              <a:buNone/>
            </a:pPr>
            <a:r>
              <a:rPr lang="en-US" sz="889" dirty="0">
                <a:solidFill>
                  <a:srgbClr val="424242"/>
                </a:solidFill>
                <a:latin typeface="Noto Sans" pitchFamily="34" charset="0"/>
                <a:ea typeface="Noto Sans" pitchFamily="34" charset="-122"/>
                <a:cs typeface="Noto Sans" pitchFamily="34" charset="-120"/>
              </a:rPr>
              <a:t>Verilerden örüntü çıkarma ve tahmin yapma</a:t>
            </a:r>
            <a:endParaRPr lang="en-US" sz="889" dirty="0"/>
          </a:p>
        </p:txBody>
      </p:sp>
      <p:sp>
        <p:nvSpPr>
          <p:cNvPr id="10" name="Shape 7"/>
          <p:cNvSpPr/>
          <p:nvPr/>
        </p:nvSpPr>
        <p:spPr>
          <a:xfrm>
            <a:off x="357188" y="3151426"/>
            <a:ext cx="4772025" cy="667941"/>
          </a:xfrm>
          <a:prstGeom prst="rect">
            <a:avLst/>
          </a:prstGeom>
          <a:solidFill>
            <a:srgbClr val="1565C0">
              <a:alpha val="10000"/>
            </a:srgbClr>
          </a:solidFill>
          <a:ln/>
        </p:spPr>
      </p:sp>
      <p:sp>
        <p:nvSpPr>
          <p:cNvPr id="11" name="Shape 8"/>
          <p:cNvSpPr/>
          <p:nvPr/>
        </p:nvSpPr>
        <p:spPr>
          <a:xfrm>
            <a:off x="357188" y="3151426"/>
            <a:ext cx="35719" cy="667941"/>
          </a:xfrm>
          <a:prstGeom prst="rect">
            <a:avLst/>
          </a:prstGeom>
          <a:solidFill>
            <a:srgbClr val="FF6F00"/>
          </a:solidFill>
          <a:ln/>
        </p:spPr>
      </p:sp>
      <p:sp>
        <p:nvSpPr>
          <p:cNvPr id="12" name="Text 9"/>
          <p:cNvSpPr/>
          <p:nvPr/>
        </p:nvSpPr>
        <p:spPr>
          <a:xfrm>
            <a:off x="500063" y="3258582"/>
            <a:ext cx="4486275" cy="214313"/>
          </a:xfrm>
          <a:prstGeom prst="rect">
            <a:avLst/>
          </a:prstGeom>
          <a:noFill/>
          <a:ln/>
        </p:spPr>
        <p:txBody>
          <a:bodyPr wrap="none" lIns="0" tIns="0" rIns="0" bIns="0" rtlCol="0" anchor="ctr">
            <a:spAutoFit/>
          </a:bodyPr>
          <a:lstStyle/>
          <a:p>
            <a:pPr marL="0" indent="0">
              <a:buNone/>
            </a:pPr>
            <a:r>
              <a:rPr lang="en-US" sz="1046" b="1" dirty="0">
                <a:solidFill>
                  <a:srgbClr val="1565C0"/>
                </a:solidFill>
                <a:latin typeface="Noto Sans" pitchFamily="34" charset="0"/>
                <a:ea typeface="Noto Sans" pitchFamily="34" charset="-122"/>
                <a:cs typeface="Noto Sans" pitchFamily="34" charset="-120"/>
              </a:rPr>
              <a:t>Derin Öğrenme</a:t>
            </a:r>
            <a:endParaRPr lang="en-US" sz="1046" dirty="0"/>
          </a:p>
        </p:txBody>
      </p:sp>
      <p:sp>
        <p:nvSpPr>
          <p:cNvPr id="13" name="Text 10"/>
          <p:cNvSpPr/>
          <p:nvPr/>
        </p:nvSpPr>
        <p:spPr>
          <a:xfrm>
            <a:off x="500063" y="3530045"/>
            <a:ext cx="4486275" cy="182166"/>
          </a:xfrm>
          <a:prstGeom prst="rect">
            <a:avLst/>
          </a:prstGeom>
          <a:noFill/>
          <a:ln/>
        </p:spPr>
        <p:txBody>
          <a:bodyPr wrap="none" lIns="0" tIns="0" rIns="0" bIns="0" rtlCol="0" anchor="ctr">
            <a:spAutoFit/>
          </a:bodyPr>
          <a:lstStyle/>
          <a:p>
            <a:pPr marL="0" indent="0">
              <a:buNone/>
            </a:pPr>
            <a:r>
              <a:rPr lang="en-US" sz="889" dirty="0">
                <a:solidFill>
                  <a:srgbClr val="424242"/>
                </a:solidFill>
                <a:latin typeface="Noto Sans" pitchFamily="34" charset="0"/>
                <a:ea typeface="Noto Sans" pitchFamily="34" charset="-122"/>
                <a:cs typeface="Noto Sans" pitchFamily="34" charset="-120"/>
              </a:rPr>
              <a:t>Sinir ağları ile karmaşık verileri işleme</a:t>
            </a:r>
            <a:endParaRPr lang="en-US" sz="889" dirty="0"/>
          </a:p>
        </p:txBody>
      </p:sp>
      <p:sp>
        <p:nvSpPr>
          <p:cNvPr id="14" name="Shape 11"/>
          <p:cNvSpPr/>
          <p:nvPr/>
        </p:nvSpPr>
        <p:spPr>
          <a:xfrm>
            <a:off x="357188" y="3962242"/>
            <a:ext cx="4772025" cy="667941"/>
          </a:xfrm>
          <a:prstGeom prst="rect">
            <a:avLst/>
          </a:prstGeom>
          <a:solidFill>
            <a:srgbClr val="1565C0">
              <a:alpha val="10000"/>
            </a:srgbClr>
          </a:solidFill>
          <a:ln/>
        </p:spPr>
      </p:sp>
      <p:sp>
        <p:nvSpPr>
          <p:cNvPr id="15" name="Shape 12"/>
          <p:cNvSpPr/>
          <p:nvPr/>
        </p:nvSpPr>
        <p:spPr>
          <a:xfrm>
            <a:off x="357188" y="3962242"/>
            <a:ext cx="35719" cy="667941"/>
          </a:xfrm>
          <a:prstGeom prst="rect">
            <a:avLst/>
          </a:prstGeom>
          <a:solidFill>
            <a:srgbClr val="FF6F00"/>
          </a:solidFill>
          <a:ln/>
        </p:spPr>
      </p:sp>
      <p:sp>
        <p:nvSpPr>
          <p:cNvPr id="16" name="Text 13"/>
          <p:cNvSpPr/>
          <p:nvPr/>
        </p:nvSpPr>
        <p:spPr>
          <a:xfrm>
            <a:off x="500063" y="4069398"/>
            <a:ext cx="4486275" cy="214313"/>
          </a:xfrm>
          <a:prstGeom prst="rect">
            <a:avLst/>
          </a:prstGeom>
          <a:noFill/>
          <a:ln/>
        </p:spPr>
        <p:txBody>
          <a:bodyPr wrap="none" lIns="0" tIns="0" rIns="0" bIns="0" rtlCol="0" anchor="ctr">
            <a:spAutoFit/>
          </a:bodyPr>
          <a:lstStyle/>
          <a:p>
            <a:pPr marL="0" indent="0">
              <a:buNone/>
            </a:pPr>
            <a:r>
              <a:rPr lang="en-US" sz="1046" b="1" dirty="0">
                <a:solidFill>
                  <a:srgbClr val="1565C0"/>
                </a:solidFill>
                <a:latin typeface="Noto Sans" pitchFamily="34" charset="0"/>
                <a:ea typeface="Noto Sans" pitchFamily="34" charset="-122"/>
                <a:cs typeface="Noto Sans" pitchFamily="34" charset="-120"/>
              </a:rPr>
              <a:t>Üretken Yapay Zeka</a:t>
            </a:r>
            <a:endParaRPr lang="en-US" sz="1046" dirty="0"/>
          </a:p>
        </p:txBody>
      </p:sp>
      <p:sp>
        <p:nvSpPr>
          <p:cNvPr id="17" name="Text 14"/>
          <p:cNvSpPr/>
          <p:nvPr/>
        </p:nvSpPr>
        <p:spPr>
          <a:xfrm>
            <a:off x="500063" y="4340861"/>
            <a:ext cx="4486275" cy="182166"/>
          </a:xfrm>
          <a:prstGeom prst="rect">
            <a:avLst/>
          </a:prstGeom>
          <a:noFill/>
          <a:ln/>
        </p:spPr>
        <p:txBody>
          <a:bodyPr wrap="none" lIns="0" tIns="0" rIns="0" bIns="0" rtlCol="0" anchor="ctr">
            <a:spAutoFit/>
          </a:bodyPr>
          <a:lstStyle/>
          <a:p>
            <a:pPr marL="0" indent="0">
              <a:buNone/>
            </a:pPr>
            <a:r>
              <a:rPr lang="en-US" sz="889" dirty="0">
                <a:solidFill>
                  <a:srgbClr val="424242"/>
                </a:solidFill>
                <a:latin typeface="Noto Sans" pitchFamily="34" charset="0"/>
                <a:ea typeface="Noto Sans" pitchFamily="34" charset="-122"/>
                <a:cs typeface="Noto Sans" pitchFamily="34" charset="-120"/>
              </a:rPr>
              <a:t>Metin, görsel, ses gibi içerikler üretme</a:t>
            </a:r>
            <a:endParaRPr lang="en-US" sz="889" dirty="0"/>
          </a:p>
        </p:txBody>
      </p:sp>
      <p:pic>
        <p:nvPicPr>
          <p:cNvPr id="18" name="Image 1" descr="preencoded.png"/>
          <p:cNvPicPr>
            <a:picLocks noChangeAspect="1"/>
          </p:cNvPicPr>
          <p:nvPr/>
        </p:nvPicPr>
        <p:blipFill>
          <a:blip r:embed="rId4"/>
          <a:stretch>
            <a:fillRect/>
          </a:stretch>
        </p:blipFill>
        <p:spPr>
          <a:xfrm>
            <a:off x="5772150" y="785813"/>
            <a:ext cx="3086100" cy="3571875"/>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143500"/>
          </a:xfrm>
          <a:prstGeom prst="rect">
            <a:avLst/>
          </a:prstGeom>
        </p:spPr>
      </p:pic>
      <p:sp>
        <p:nvSpPr>
          <p:cNvPr id="3" name="Text 0"/>
          <p:cNvSpPr/>
          <p:nvPr/>
        </p:nvSpPr>
        <p:spPr>
          <a:xfrm>
            <a:off x="882693" y="396284"/>
            <a:ext cx="7378623" cy="329001"/>
          </a:xfrm>
          <a:prstGeom prst="rect">
            <a:avLst/>
          </a:prstGeom>
          <a:noFill/>
          <a:ln/>
        </p:spPr>
        <p:txBody>
          <a:bodyPr wrap="none" lIns="0" tIns="0" rIns="0" bIns="0" rtlCol="0" anchor="ctr">
            <a:spAutoFit/>
          </a:bodyPr>
          <a:lstStyle/>
          <a:p>
            <a:pPr marL="0" indent="0" algn="ctr">
              <a:buNone/>
            </a:pPr>
            <a:r>
              <a:rPr lang="tr-TR" sz="2138" b="1" dirty="0" smtClean="0">
                <a:solidFill>
                  <a:srgbClr val="C62828"/>
                </a:solidFill>
                <a:latin typeface="Verdana" pitchFamily="34" charset="0"/>
                <a:ea typeface="Verdana" pitchFamily="34" charset="-122"/>
                <a:cs typeface="Verdana" pitchFamily="34" charset="-120"/>
              </a:rPr>
              <a:t>İş Dünyasını Etkileyen </a:t>
            </a:r>
            <a:r>
              <a:rPr lang="en-US" sz="2138" b="1" dirty="0" err="1" smtClean="0">
                <a:solidFill>
                  <a:srgbClr val="C62828"/>
                </a:solidFill>
                <a:latin typeface="Verdana" pitchFamily="34" charset="0"/>
                <a:ea typeface="Verdana" pitchFamily="34" charset="-122"/>
                <a:cs typeface="Verdana" pitchFamily="34" charset="-120"/>
              </a:rPr>
              <a:t>Zekânın</a:t>
            </a:r>
            <a:r>
              <a:rPr lang="en-US" sz="2138" b="1" dirty="0" smtClean="0">
                <a:solidFill>
                  <a:srgbClr val="C62828"/>
                </a:solidFill>
                <a:latin typeface="Verdana" pitchFamily="34" charset="0"/>
                <a:ea typeface="Verdana" pitchFamily="34" charset="-122"/>
                <a:cs typeface="Verdana" pitchFamily="34" charset="-120"/>
              </a:rPr>
              <a:t> </a:t>
            </a:r>
            <a:r>
              <a:rPr lang="en-US" sz="2138" b="1" dirty="0">
                <a:solidFill>
                  <a:srgbClr val="C62828"/>
                </a:solidFill>
                <a:latin typeface="Verdana" pitchFamily="34" charset="0"/>
                <a:ea typeface="Verdana" pitchFamily="34" charset="-122"/>
                <a:cs typeface="Verdana" pitchFamily="34" charset="-120"/>
              </a:rPr>
              <a:t>Üç Farklı Boyutu</a:t>
            </a:r>
            <a:endParaRPr lang="en-US" sz="2138" dirty="0"/>
          </a:p>
        </p:txBody>
      </p:sp>
      <p:sp>
        <p:nvSpPr>
          <p:cNvPr id="4" name="Shape 1"/>
          <p:cNvSpPr/>
          <p:nvPr/>
        </p:nvSpPr>
        <p:spPr>
          <a:xfrm>
            <a:off x="500063" y="1562695"/>
            <a:ext cx="321469" cy="321469"/>
          </a:xfrm>
          <a:prstGeom prst="rect">
            <a:avLst/>
          </a:prstGeom>
          <a:solidFill>
            <a:srgbClr val="FF6F00"/>
          </a:solidFill>
          <a:ln/>
        </p:spPr>
      </p:sp>
      <p:sp>
        <p:nvSpPr>
          <p:cNvPr id="5" name="Text 2"/>
          <p:cNvSpPr/>
          <p:nvPr/>
        </p:nvSpPr>
        <p:spPr>
          <a:xfrm>
            <a:off x="500063" y="1562695"/>
            <a:ext cx="321469" cy="321469"/>
          </a:xfrm>
          <a:prstGeom prst="rect">
            <a:avLst/>
          </a:prstGeom>
          <a:noFill/>
          <a:ln/>
        </p:spPr>
        <p:txBody>
          <a:bodyPr wrap="none" lIns="0" tIns="0" rIns="0" bIns="0" rtlCol="0" anchor="ctr">
            <a:spAutoFit/>
          </a:bodyPr>
          <a:lstStyle/>
          <a:p>
            <a:pPr marL="0" indent="0" algn="ctr">
              <a:buNone/>
            </a:pPr>
            <a:r>
              <a:rPr lang="en-US" sz="1350" b="1" dirty="0">
                <a:solidFill>
                  <a:srgbClr val="FFFFFF"/>
                </a:solidFill>
                <a:latin typeface="Noto Sans" pitchFamily="34" charset="0"/>
                <a:ea typeface="Noto Sans" pitchFamily="34" charset="-122"/>
                <a:cs typeface="Noto Sans" pitchFamily="34" charset="-120"/>
              </a:rPr>
              <a:t>1</a:t>
            </a:r>
            <a:endParaRPr lang="en-US" sz="1350" dirty="0"/>
          </a:p>
        </p:txBody>
      </p:sp>
      <p:sp>
        <p:nvSpPr>
          <p:cNvPr id="6" name="Text 3"/>
          <p:cNvSpPr/>
          <p:nvPr/>
        </p:nvSpPr>
        <p:spPr>
          <a:xfrm>
            <a:off x="964406" y="1562695"/>
            <a:ext cx="3429000" cy="235744"/>
          </a:xfrm>
          <a:prstGeom prst="rect">
            <a:avLst/>
          </a:prstGeom>
          <a:noFill/>
          <a:ln/>
        </p:spPr>
        <p:txBody>
          <a:bodyPr wrap="none" lIns="0" tIns="0" rIns="0" bIns="0" rtlCol="0" anchor="ctr">
            <a:spAutoFit/>
          </a:bodyPr>
          <a:lstStyle/>
          <a:p>
            <a:pPr marL="0" indent="0">
              <a:buNone/>
            </a:pPr>
            <a:r>
              <a:rPr lang="en-US" sz="1238" b="1" dirty="0">
                <a:solidFill>
                  <a:srgbClr val="1565C0"/>
                </a:solidFill>
                <a:latin typeface="Noto Sans" pitchFamily="34" charset="0"/>
                <a:ea typeface="Noto Sans" pitchFamily="34" charset="-122"/>
                <a:cs typeface="Noto Sans" pitchFamily="34" charset="-120"/>
              </a:rPr>
              <a:t>İnsan Zekası (IQ + EQ)</a:t>
            </a:r>
            <a:endParaRPr lang="en-US" sz="1238" dirty="0"/>
          </a:p>
        </p:txBody>
      </p:sp>
      <p:sp>
        <p:nvSpPr>
          <p:cNvPr id="7" name="Text 4"/>
          <p:cNvSpPr/>
          <p:nvPr/>
        </p:nvSpPr>
        <p:spPr>
          <a:xfrm>
            <a:off x="964406" y="1855589"/>
            <a:ext cx="3429000" cy="385763"/>
          </a:xfrm>
          <a:prstGeom prst="rect">
            <a:avLst/>
          </a:prstGeom>
          <a:noFill/>
          <a:ln/>
        </p:spPr>
        <p:txBody>
          <a:bodyPr wrap="square" lIns="0" tIns="0" rIns="0" bIns="0" rtlCol="0" anchor="ctr">
            <a:spAutoFit/>
          </a:bodyPr>
          <a:lstStyle/>
          <a:p>
            <a:pPr marL="0" indent="0">
              <a:buNone/>
            </a:pPr>
            <a:r>
              <a:rPr lang="en-US" sz="942" dirty="0">
                <a:solidFill>
                  <a:srgbClr val="212121"/>
                </a:solidFill>
                <a:latin typeface="Noto Sans" pitchFamily="34" charset="0"/>
                <a:ea typeface="Noto Sans" pitchFamily="34" charset="-122"/>
                <a:cs typeface="Noto Sans" pitchFamily="34" charset="-120"/>
              </a:rPr>
              <a:t>Analitik düşünme, duygusal zeka, yaratıcılık, etik karar verme</a:t>
            </a:r>
            <a:endParaRPr lang="en-US" sz="942" dirty="0"/>
          </a:p>
        </p:txBody>
      </p:sp>
      <p:sp>
        <p:nvSpPr>
          <p:cNvPr id="8" name="Shape 5"/>
          <p:cNvSpPr/>
          <p:nvPr/>
        </p:nvSpPr>
        <p:spPr>
          <a:xfrm>
            <a:off x="500063" y="2455664"/>
            <a:ext cx="321469" cy="321469"/>
          </a:xfrm>
          <a:prstGeom prst="rect">
            <a:avLst/>
          </a:prstGeom>
          <a:solidFill>
            <a:srgbClr val="FF6F00"/>
          </a:solidFill>
          <a:ln/>
        </p:spPr>
      </p:sp>
      <p:sp>
        <p:nvSpPr>
          <p:cNvPr id="9" name="Text 6"/>
          <p:cNvSpPr/>
          <p:nvPr/>
        </p:nvSpPr>
        <p:spPr>
          <a:xfrm>
            <a:off x="500063" y="2455664"/>
            <a:ext cx="321469" cy="321469"/>
          </a:xfrm>
          <a:prstGeom prst="rect">
            <a:avLst/>
          </a:prstGeom>
          <a:noFill/>
          <a:ln/>
        </p:spPr>
        <p:txBody>
          <a:bodyPr wrap="none" lIns="0" tIns="0" rIns="0" bIns="0" rtlCol="0" anchor="ctr">
            <a:spAutoFit/>
          </a:bodyPr>
          <a:lstStyle/>
          <a:p>
            <a:pPr marL="0" indent="0" algn="ctr">
              <a:buNone/>
            </a:pPr>
            <a:r>
              <a:rPr lang="en-US" sz="1350" b="1" dirty="0">
                <a:solidFill>
                  <a:srgbClr val="FFFFFF"/>
                </a:solidFill>
                <a:latin typeface="Noto Sans" pitchFamily="34" charset="0"/>
                <a:ea typeface="Noto Sans" pitchFamily="34" charset="-122"/>
                <a:cs typeface="Noto Sans" pitchFamily="34" charset="-120"/>
              </a:rPr>
              <a:t>2</a:t>
            </a:r>
            <a:endParaRPr lang="en-US" sz="1350" dirty="0"/>
          </a:p>
        </p:txBody>
      </p:sp>
      <p:sp>
        <p:nvSpPr>
          <p:cNvPr id="10" name="Text 7"/>
          <p:cNvSpPr/>
          <p:nvPr/>
        </p:nvSpPr>
        <p:spPr>
          <a:xfrm>
            <a:off x="964406" y="2455664"/>
            <a:ext cx="3429000" cy="235744"/>
          </a:xfrm>
          <a:prstGeom prst="rect">
            <a:avLst/>
          </a:prstGeom>
          <a:noFill/>
          <a:ln/>
        </p:spPr>
        <p:txBody>
          <a:bodyPr wrap="none" lIns="0" tIns="0" rIns="0" bIns="0" rtlCol="0" anchor="ctr">
            <a:spAutoFit/>
          </a:bodyPr>
          <a:lstStyle/>
          <a:p>
            <a:pPr marL="0" indent="0">
              <a:buNone/>
            </a:pPr>
            <a:r>
              <a:rPr lang="en-US" sz="1238" b="1" dirty="0">
                <a:solidFill>
                  <a:srgbClr val="1565C0"/>
                </a:solidFill>
                <a:latin typeface="Noto Sans" pitchFamily="34" charset="0"/>
                <a:ea typeface="Noto Sans" pitchFamily="34" charset="-122"/>
                <a:cs typeface="Noto Sans" pitchFamily="34" charset="-120"/>
              </a:rPr>
              <a:t>Toplumsal Zeka</a:t>
            </a:r>
            <a:endParaRPr lang="en-US" sz="1238" dirty="0"/>
          </a:p>
        </p:txBody>
      </p:sp>
      <p:sp>
        <p:nvSpPr>
          <p:cNvPr id="11" name="Text 8"/>
          <p:cNvSpPr/>
          <p:nvPr/>
        </p:nvSpPr>
        <p:spPr>
          <a:xfrm>
            <a:off x="964406" y="2748558"/>
            <a:ext cx="3429000" cy="192881"/>
          </a:xfrm>
          <a:prstGeom prst="rect">
            <a:avLst/>
          </a:prstGeom>
          <a:noFill/>
          <a:ln/>
        </p:spPr>
        <p:txBody>
          <a:bodyPr wrap="none" lIns="0" tIns="0" rIns="0" bIns="0" rtlCol="0" anchor="ctr">
            <a:spAutoFit/>
          </a:bodyPr>
          <a:lstStyle/>
          <a:p>
            <a:pPr marL="0" indent="0">
              <a:buNone/>
            </a:pPr>
            <a:r>
              <a:rPr lang="en-US" sz="942" dirty="0">
                <a:solidFill>
                  <a:srgbClr val="212121"/>
                </a:solidFill>
                <a:latin typeface="Noto Sans" pitchFamily="34" charset="0"/>
                <a:ea typeface="Noto Sans" pitchFamily="34" charset="-122"/>
                <a:cs typeface="Noto Sans" pitchFamily="34" charset="-120"/>
              </a:rPr>
              <a:t>Kültürel farkındalık, iş birliği, sosyal dinamikleri anlama</a:t>
            </a:r>
            <a:endParaRPr lang="en-US" sz="942" dirty="0"/>
          </a:p>
        </p:txBody>
      </p:sp>
      <p:sp>
        <p:nvSpPr>
          <p:cNvPr id="12" name="Shape 9"/>
          <p:cNvSpPr/>
          <p:nvPr/>
        </p:nvSpPr>
        <p:spPr>
          <a:xfrm>
            <a:off x="500063" y="3155752"/>
            <a:ext cx="321469" cy="321469"/>
          </a:xfrm>
          <a:prstGeom prst="rect">
            <a:avLst/>
          </a:prstGeom>
          <a:solidFill>
            <a:srgbClr val="FF6F00"/>
          </a:solidFill>
          <a:ln/>
        </p:spPr>
      </p:sp>
      <p:sp>
        <p:nvSpPr>
          <p:cNvPr id="13" name="Text 10"/>
          <p:cNvSpPr/>
          <p:nvPr/>
        </p:nvSpPr>
        <p:spPr>
          <a:xfrm>
            <a:off x="500063" y="3155752"/>
            <a:ext cx="321469" cy="321469"/>
          </a:xfrm>
          <a:prstGeom prst="rect">
            <a:avLst/>
          </a:prstGeom>
          <a:noFill/>
          <a:ln/>
        </p:spPr>
        <p:txBody>
          <a:bodyPr wrap="none" lIns="0" tIns="0" rIns="0" bIns="0" rtlCol="0" anchor="ctr">
            <a:spAutoFit/>
          </a:bodyPr>
          <a:lstStyle/>
          <a:p>
            <a:pPr marL="0" indent="0" algn="ctr">
              <a:buNone/>
            </a:pPr>
            <a:r>
              <a:rPr lang="en-US" sz="1350" b="1" dirty="0">
                <a:solidFill>
                  <a:srgbClr val="FFFFFF"/>
                </a:solidFill>
                <a:latin typeface="Noto Sans" pitchFamily="34" charset="0"/>
                <a:ea typeface="Noto Sans" pitchFamily="34" charset="-122"/>
                <a:cs typeface="Noto Sans" pitchFamily="34" charset="-120"/>
              </a:rPr>
              <a:t>3</a:t>
            </a:r>
            <a:endParaRPr lang="en-US" sz="1350" dirty="0"/>
          </a:p>
        </p:txBody>
      </p:sp>
      <p:sp>
        <p:nvSpPr>
          <p:cNvPr id="14" name="Text 11"/>
          <p:cNvSpPr/>
          <p:nvPr/>
        </p:nvSpPr>
        <p:spPr>
          <a:xfrm>
            <a:off x="964406" y="3155752"/>
            <a:ext cx="3429000" cy="235744"/>
          </a:xfrm>
          <a:prstGeom prst="rect">
            <a:avLst/>
          </a:prstGeom>
          <a:noFill/>
          <a:ln/>
        </p:spPr>
        <p:txBody>
          <a:bodyPr wrap="none" lIns="0" tIns="0" rIns="0" bIns="0" rtlCol="0" anchor="ctr">
            <a:spAutoFit/>
          </a:bodyPr>
          <a:lstStyle/>
          <a:p>
            <a:pPr marL="0" indent="0">
              <a:buNone/>
            </a:pPr>
            <a:r>
              <a:rPr lang="en-US" sz="1238" b="1" dirty="0">
                <a:solidFill>
                  <a:srgbClr val="1565C0"/>
                </a:solidFill>
                <a:latin typeface="Noto Sans" pitchFamily="34" charset="0"/>
                <a:ea typeface="Noto Sans" pitchFamily="34" charset="-122"/>
                <a:cs typeface="Noto Sans" pitchFamily="34" charset="-120"/>
              </a:rPr>
              <a:t>Yapay Zeka</a:t>
            </a:r>
            <a:endParaRPr lang="en-US" sz="1238" dirty="0"/>
          </a:p>
        </p:txBody>
      </p:sp>
      <p:sp>
        <p:nvSpPr>
          <p:cNvPr id="15" name="Text 12"/>
          <p:cNvSpPr/>
          <p:nvPr/>
        </p:nvSpPr>
        <p:spPr>
          <a:xfrm>
            <a:off x="964406" y="3448645"/>
            <a:ext cx="3429000" cy="192881"/>
          </a:xfrm>
          <a:prstGeom prst="rect">
            <a:avLst/>
          </a:prstGeom>
          <a:noFill/>
          <a:ln/>
        </p:spPr>
        <p:txBody>
          <a:bodyPr wrap="none" lIns="0" tIns="0" rIns="0" bIns="0" rtlCol="0" anchor="ctr">
            <a:spAutoFit/>
          </a:bodyPr>
          <a:lstStyle/>
          <a:p>
            <a:pPr marL="0" indent="0">
              <a:buNone/>
            </a:pPr>
            <a:r>
              <a:rPr lang="en-US" sz="942" dirty="0">
                <a:solidFill>
                  <a:srgbClr val="212121"/>
                </a:solidFill>
                <a:latin typeface="Noto Sans" pitchFamily="34" charset="0"/>
                <a:ea typeface="Noto Sans" pitchFamily="34" charset="-122"/>
                <a:cs typeface="Noto Sans" pitchFamily="34" charset="-120"/>
              </a:rPr>
              <a:t>Hızlı veri işleme, örüntü tanıma, otomasyon, tahmin</a:t>
            </a:r>
            <a:endParaRPr lang="en-US" sz="942" dirty="0"/>
          </a:p>
        </p:txBody>
      </p:sp>
      <p:sp>
        <p:nvSpPr>
          <p:cNvPr id="17" name="Shape 13"/>
          <p:cNvSpPr/>
          <p:nvPr/>
        </p:nvSpPr>
        <p:spPr>
          <a:xfrm>
            <a:off x="500063" y="4296966"/>
            <a:ext cx="8143875" cy="489347"/>
          </a:xfrm>
          <a:prstGeom prst="rect">
            <a:avLst/>
          </a:prstGeom>
          <a:solidFill>
            <a:srgbClr val="FF6F00">
              <a:alpha val="15000"/>
            </a:srgbClr>
          </a:solidFill>
          <a:ln/>
        </p:spPr>
      </p:sp>
      <p:sp>
        <p:nvSpPr>
          <p:cNvPr id="18" name="Text 14"/>
          <p:cNvSpPr/>
          <p:nvPr/>
        </p:nvSpPr>
        <p:spPr>
          <a:xfrm>
            <a:off x="642938" y="4439841"/>
            <a:ext cx="7858125" cy="203597"/>
          </a:xfrm>
          <a:prstGeom prst="rect">
            <a:avLst/>
          </a:prstGeom>
          <a:noFill/>
          <a:ln/>
        </p:spPr>
        <p:txBody>
          <a:bodyPr wrap="none" lIns="0" tIns="0" rIns="0" bIns="0" rtlCol="0" anchor="ctr">
            <a:spAutoFit/>
          </a:bodyPr>
          <a:lstStyle/>
          <a:p>
            <a:pPr marL="0" indent="0" algn="ctr">
              <a:buNone/>
            </a:pPr>
            <a:r>
              <a:rPr lang="en-US" sz="994" b="1" dirty="0">
                <a:solidFill>
                  <a:srgbClr val="212121"/>
                </a:solidFill>
                <a:latin typeface="Verdana" pitchFamily="34" charset="0"/>
                <a:ea typeface="Verdana" pitchFamily="34" charset="-122"/>
                <a:cs typeface="Verdana" pitchFamily="34" charset="-120"/>
              </a:rPr>
              <a:t>Bu üç zekanın entegrasyonu, iş dünyasında başarının anahtarıdır</a:t>
            </a:r>
            <a:endParaRPr lang="en-US" sz="994"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143500"/>
          </a:xfrm>
          <a:prstGeom prst="rect">
            <a:avLst/>
          </a:prstGeom>
        </p:spPr>
      </p:pic>
      <p:sp>
        <p:nvSpPr>
          <p:cNvPr id="3" name="Text 0"/>
          <p:cNvSpPr/>
          <p:nvPr/>
        </p:nvSpPr>
        <p:spPr>
          <a:xfrm>
            <a:off x="500063" y="357188"/>
            <a:ext cx="8143875" cy="334305"/>
          </a:xfrm>
          <a:prstGeom prst="rect">
            <a:avLst/>
          </a:prstGeom>
          <a:noFill/>
          <a:ln/>
        </p:spPr>
        <p:txBody>
          <a:bodyPr wrap="none" lIns="0" tIns="0" rIns="0" bIns="0" rtlCol="0" anchor="ctr">
            <a:spAutoFit/>
          </a:bodyPr>
          <a:lstStyle/>
          <a:p>
            <a:pPr marL="0" indent="0" algn="ctr">
              <a:buNone/>
            </a:pPr>
            <a:r>
              <a:rPr lang="en-US" sz="2025" b="1" dirty="0">
                <a:solidFill>
                  <a:srgbClr val="C62828"/>
                </a:solidFill>
                <a:latin typeface="Verdana" pitchFamily="34" charset="0"/>
                <a:ea typeface="Verdana" pitchFamily="34" charset="-122"/>
                <a:cs typeface="Verdana" pitchFamily="34" charset="-120"/>
              </a:rPr>
              <a:t>AI İnsanın Yerini Değil, Kapasitesini Genişletir</a:t>
            </a:r>
            <a:endParaRPr lang="en-US" sz="2025" dirty="0"/>
          </a:p>
        </p:txBody>
      </p:sp>
      <p:sp>
        <p:nvSpPr>
          <p:cNvPr id="4" name="Text 1"/>
          <p:cNvSpPr/>
          <p:nvPr/>
        </p:nvSpPr>
        <p:spPr>
          <a:xfrm>
            <a:off x="500063" y="1015562"/>
            <a:ext cx="3893344" cy="646331"/>
          </a:xfrm>
          <a:prstGeom prst="rect">
            <a:avLst/>
          </a:prstGeom>
          <a:noFill/>
          <a:ln/>
        </p:spPr>
        <p:txBody>
          <a:bodyPr wrap="square" lIns="0" tIns="0" rIns="0" bIns="0" rtlCol="0" anchor="ctr">
            <a:spAutoFit/>
          </a:bodyPr>
          <a:lstStyle/>
          <a:p>
            <a:pPr marL="0" indent="0">
              <a:buNone/>
            </a:pPr>
            <a:r>
              <a:rPr lang="en-US" sz="1400" dirty="0">
                <a:solidFill>
                  <a:srgbClr val="212121"/>
                </a:solidFill>
                <a:latin typeface="Verdana" pitchFamily="34" charset="0"/>
                <a:ea typeface="Verdana" pitchFamily="34" charset="-122"/>
                <a:cs typeface="Verdana" pitchFamily="34" charset="-120"/>
              </a:rPr>
              <a:t> Yapay zeka, insan işgücünü ortadan kaldırmak yerine, insanların daha verimli, yaratıcı ve stratejik çalışmasını sağlar. </a:t>
            </a:r>
            <a:endParaRPr lang="en-US" sz="1400" dirty="0"/>
          </a:p>
        </p:txBody>
      </p:sp>
      <p:sp>
        <p:nvSpPr>
          <p:cNvPr id="5" name="Shape 2"/>
          <p:cNvSpPr/>
          <p:nvPr/>
        </p:nvSpPr>
        <p:spPr>
          <a:xfrm>
            <a:off x="500063" y="1985935"/>
            <a:ext cx="3893344" cy="542925"/>
          </a:xfrm>
          <a:prstGeom prst="rect">
            <a:avLst/>
          </a:prstGeom>
          <a:solidFill>
            <a:srgbClr val="FF6F00">
              <a:alpha val="15000"/>
            </a:srgbClr>
          </a:solidFill>
          <a:ln/>
        </p:spPr>
      </p:sp>
      <p:sp>
        <p:nvSpPr>
          <p:cNvPr id="6" name="Text 3"/>
          <p:cNvSpPr/>
          <p:nvPr/>
        </p:nvSpPr>
        <p:spPr>
          <a:xfrm>
            <a:off x="500063" y="1985935"/>
            <a:ext cx="3893344" cy="542925"/>
          </a:xfrm>
          <a:prstGeom prst="rect">
            <a:avLst/>
          </a:prstGeom>
          <a:noFill/>
          <a:ln/>
        </p:spPr>
        <p:txBody>
          <a:bodyPr wrap="square" lIns="170053" tIns="170053" rIns="170053" bIns="170053" rtlCol="0" anchor="ctr">
            <a:spAutoFit/>
          </a:bodyPr>
          <a:lstStyle/>
          <a:p>
            <a:pPr marL="0" indent="0" algn="ctr">
              <a:buNone/>
            </a:pPr>
            <a:r>
              <a:rPr lang="en-US" sz="1350" b="1" dirty="0">
                <a:solidFill>
                  <a:srgbClr val="1565C0"/>
                </a:solidFill>
                <a:latin typeface="Noto Sans" pitchFamily="34" charset="0"/>
                <a:ea typeface="Noto Sans" pitchFamily="34" charset="-122"/>
                <a:cs typeface="Noto Sans" pitchFamily="34" charset="-120"/>
              </a:rPr>
              <a:t> AI + İnsan = Daha Güçlü Sonuçlar </a:t>
            </a:r>
            <a:endParaRPr lang="en-US" sz="1350" dirty="0"/>
          </a:p>
        </p:txBody>
      </p:sp>
      <p:sp>
        <p:nvSpPr>
          <p:cNvPr id="7" name="Shape 4"/>
          <p:cNvSpPr/>
          <p:nvPr/>
        </p:nvSpPr>
        <p:spPr>
          <a:xfrm>
            <a:off x="500063" y="2886047"/>
            <a:ext cx="3893344" cy="514350"/>
          </a:xfrm>
          <a:prstGeom prst="rect">
            <a:avLst/>
          </a:prstGeom>
          <a:solidFill>
            <a:srgbClr val="FFFFFF">
              <a:alpha val="70000"/>
            </a:srgbClr>
          </a:solidFill>
          <a:ln/>
        </p:spPr>
      </p:sp>
      <p:pic>
        <p:nvPicPr>
          <p:cNvPr id="8" name="Image 1" descr="preencoded.png"/>
          <p:cNvPicPr>
            <a:picLocks noChangeAspect="1"/>
          </p:cNvPicPr>
          <p:nvPr/>
        </p:nvPicPr>
        <p:blipFill>
          <a:blip r:embed="rId4"/>
          <a:stretch>
            <a:fillRect/>
          </a:stretch>
        </p:blipFill>
        <p:spPr>
          <a:xfrm>
            <a:off x="660797" y="3044996"/>
            <a:ext cx="250031" cy="200025"/>
          </a:xfrm>
          <a:prstGeom prst="rect">
            <a:avLst/>
          </a:prstGeom>
        </p:spPr>
      </p:pic>
      <p:sp>
        <p:nvSpPr>
          <p:cNvPr id="9" name="Text 5"/>
          <p:cNvSpPr/>
          <p:nvPr/>
        </p:nvSpPr>
        <p:spPr>
          <a:xfrm>
            <a:off x="1071563" y="3074464"/>
            <a:ext cx="128588" cy="142875"/>
          </a:xfrm>
          <a:prstGeom prst="rect">
            <a:avLst/>
          </a:prstGeom>
          <a:noFill/>
          <a:ln/>
        </p:spPr>
        <p:txBody>
          <a:bodyPr wrap="none" lIns="0" tIns="0" rIns="0" bIns="0" rtlCol="0" anchor="ctr">
            <a:spAutoFit/>
          </a:bodyPr>
          <a:lstStyle/>
          <a:p>
            <a:pPr marL="0" indent="0">
              <a:buNone/>
            </a:pPr>
            <a:r>
              <a:rPr lang="en-US" sz="942" b="1" dirty="0">
                <a:solidFill>
                  <a:srgbClr val="212121"/>
                </a:solidFill>
                <a:latin typeface="Verdana" pitchFamily="34" charset="0"/>
                <a:ea typeface="Verdana" pitchFamily="34" charset="-122"/>
                <a:cs typeface="Verdana" pitchFamily="34" charset="-120"/>
              </a:rPr>
              <a:t>AI</a:t>
            </a:r>
            <a:endParaRPr lang="en-US" sz="942" dirty="0"/>
          </a:p>
        </p:txBody>
      </p:sp>
      <p:sp>
        <p:nvSpPr>
          <p:cNvPr id="10" name="Text 6"/>
          <p:cNvSpPr/>
          <p:nvPr/>
        </p:nvSpPr>
        <p:spPr>
          <a:xfrm>
            <a:off x="1200150" y="3074464"/>
            <a:ext cx="1422136" cy="142875"/>
          </a:xfrm>
          <a:prstGeom prst="rect">
            <a:avLst/>
          </a:prstGeom>
          <a:noFill/>
          <a:ln/>
        </p:spPr>
        <p:txBody>
          <a:bodyPr wrap="none" lIns="0" tIns="0" rIns="0" bIns="0" rtlCol="0" anchor="ctr">
            <a:spAutoFit/>
          </a:bodyPr>
          <a:lstStyle/>
          <a:p>
            <a:pPr marL="0" indent="0">
              <a:buNone/>
            </a:pPr>
            <a:r>
              <a:rPr lang="en-US" sz="942" dirty="0">
                <a:solidFill>
                  <a:srgbClr val="212121"/>
                </a:solidFill>
                <a:latin typeface="Verdana" pitchFamily="34" charset="0"/>
                <a:ea typeface="Verdana" pitchFamily="34" charset="-122"/>
                <a:cs typeface="Verdana" pitchFamily="34" charset="-120"/>
              </a:rPr>
              <a:t> tekrarlayan işleri üstlenir</a:t>
            </a:r>
            <a:endParaRPr lang="en-US" sz="942" dirty="0"/>
          </a:p>
        </p:txBody>
      </p:sp>
      <p:sp>
        <p:nvSpPr>
          <p:cNvPr id="11" name="Shape 7"/>
          <p:cNvSpPr/>
          <p:nvPr/>
        </p:nvSpPr>
        <p:spPr>
          <a:xfrm>
            <a:off x="500063" y="3543272"/>
            <a:ext cx="3893344" cy="514350"/>
          </a:xfrm>
          <a:prstGeom prst="rect">
            <a:avLst/>
          </a:prstGeom>
          <a:solidFill>
            <a:srgbClr val="FFFFFF">
              <a:alpha val="70000"/>
            </a:srgbClr>
          </a:solidFill>
          <a:ln/>
        </p:spPr>
      </p:sp>
      <p:pic>
        <p:nvPicPr>
          <p:cNvPr id="12" name="Image 2" descr="preencoded.png"/>
          <p:cNvPicPr>
            <a:picLocks noChangeAspect="1"/>
          </p:cNvPicPr>
          <p:nvPr/>
        </p:nvPicPr>
        <p:blipFill>
          <a:blip r:embed="rId5"/>
          <a:stretch>
            <a:fillRect/>
          </a:stretch>
        </p:blipFill>
        <p:spPr>
          <a:xfrm>
            <a:off x="698302" y="3702221"/>
            <a:ext cx="175022" cy="200025"/>
          </a:xfrm>
          <a:prstGeom prst="rect">
            <a:avLst/>
          </a:prstGeom>
        </p:spPr>
      </p:pic>
      <p:sp>
        <p:nvSpPr>
          <p:cNvPr id="13" name="Text 8"/>
          <p:cNvSpPr/>
          <p:nvPr/>
        </p:nvSpPr>
        <p:spPr>
          <a:xfrm>
            <a:off x="1071563" y="3731689"/>
            <a:ext cx="335868" cy="142875"/>
          </a:xfrm>
          <a:prstGeom prst="rect">
            <a:avLst/>
          </a:prstGeom>
          <a:noFill/>
          <a:ln/>
        </p:spPr>
        <p:txBody>
          <a:bodyPr wrap="none" lIns="0" tIns="0" rIns="0" bIns="0" rtlCol="0" anchor="ctr">
            <a:spAutoFit/>
          </a:bodyPr>
          <a:lstStyle/>
          <a:p>
            <a:pPr marL="0" indent="0">
              <a:buNone/>
            </a:pPr>
            <a:r>
              <a:rPr lang="en-US" sz="942" b="1" dirty="0">
                <a:solidFill>
                  <a:srgbClr val="212121"/>
                </a:solidFill>
                <a:latin typeface="Verdana" pitchFamily="34" charset="0"/>
                <a:ea typeface="Verdana" pitchFamily="34" charset="-122"/>
                <a:cs typeface="Verdana" pitchFamily="34" charset="-120"/>
              </a:rPr>
              <a:t>İnsan</a:t>
            </a:r>
            <a:endParaRPr lang="en-US" sz="942" dirty="0"/>
          </a:p>
        </p:txBody>
      </p:sp>
      <p:sp>
        <p:nvSpPr>
          <p:cNvPr id="14" name="Text 9"/>
          <p:cNvSpPr/>
          <p:nvPr/>
        </p:nvSpPr>
        <p:spPr>
          <a:xfrm>
            <a:off x="1544590" y="3731689"/>
            <a:ext cx="1164710" cy="142875"/>
          </a:xfrm>
          <a:prstGeom prst="rect">
            <a:avLst/>
          </a:prstGeom>
          <a:noFill/>
          <a:ln/>
        </p:spPr>
        <p:txBody>
          <a:bodyPr wrap="none" lIns="0" tIns="0" rIns="0" bIns="0" rtlCol="0" anchor="ctr">
            <a:spAutoFit/>
          </a:bodyPr>
          <a:lstStyle/>
          <a:p>
            <a:pPr marL="0" indent="0">
              <a:buNone/>
            </a:pPr>
            <a:r>
              <a:rPr lang="en-US" sz="942" dirty="0">
                <a:solidFill>
                  <a:srgbClr val="212121"/>
                </a:solidFill>
                <a:latin typeface="Verdana" pitchFamily="34" charset="0"/>
                <a:ea typeface="Verdana" pitchFamily="34" charset="-122"/>
                <a:cs typeface="Verdana" pitchFamily="34" charset="-120"/>
              </a:rPr>
              <a:t> stratejik kararlar alır</a:t>
            </a:r>
            <a:endParaRPr lang="en-US" sz="942" dirty="0"/>
          </a:p>
        </p:txBody>
      </p:sp>
      <p:sp>
        <p:nvSpPr>
          <p:cNvPr id="15" name="Shape 10"/>
          <p:cNvSpPr/>
          <p:nvPr/>
        </p:nvSpPr>
        <p:spPr>
          <a:xfrm>
            <a:off x="500063" y="4200497"/>
            <a:ext cx="3893344" cy="514350"/>
          </a:xfrm>
          <a:prstGeom prst="rect">
            <a:avLst/>
          </a:prstGeom>
          <a:solidFill>
            <a:srgbClr val="FFFFFF">
              <a:alpha val="70000"/>
            </a:srgbClr>
          </a:solidFill>
          <a:ln/>
        </p:spPr>
      </p:sp>
      <p:pic>
        <p:nvPicPr>
          <p:cNvPr id="16" name="Image 3" descr="preencoded.png"/>
          <p:cNvPicPr>
            <a:picLocks noChangeAspect="1"/>
          </p:cNvPicPr>
          <p:nvPr/>
        </p:nvPicPr>
        <p:blipFill>
          <a:blip r:embed="rId6"/>
          <a:stretch>
            <a:fillRect/>
          </a:stretch>
        </p:blipFill>
        <p:spPr>
          <a:xfrm>
            <a:off x="660797" y="4359446"/>
            <a:ext cx="250031" cy="200025"/>
          </a:xfrm>
          <a:prstGeom prst="rect">
            <a:avLst/>
          </a:prstGeom>
        </p:spPr>
      </p:pic>
      <p:sp>
        <p:nvSpPr>
          <p:cNvPr id="17" name="Text 11"/>
          <p:cNvSpPr/>
          <p:nvPr/>
        </p:nvSpPr>
        <p:spPr>
          <a:xfrm>
            <a:off x="1071563" y="4388914"/>
            <a:ext cx="435936" cy="142875"/>
          </a:xfrm>
          <a:prstGeom prst="rect">
            <a:avLst/>
          </a:prstGeom>
          <a:noFill/>
          <a:ln/>
        </p:spPr>
        <p:txBody>
          <a:bodyPr wrap="none" lIns="0" tIns="0" rIns="0" bIns="0" rtlCol="0" anchor="ctr">
            <a:spAutoFit/>
          </a:bodyPr>
          <a:lstStyle/>
          <a:p>
            <a:pPr marL="0" indent="0">
              <a:buNone/>
            </a:pPr>
            <a:r>
              <a:rPr lang="en-US" sz="942" b="1" dirty="0">
                <a:solidFill>
                  <a:srgbClr val="212121"/>
                </a:solidFill>
                <a:latin typeface="Verdana" pitchFamily="34" charset="0"/>
                <a:ea typeface="Verdana" pitchFamily="34" charset="-122"/>
                <a:cs typeface="Verdana" pitchFamily="34" charset="-120"/>
              </a:rPr>
              <a:t>Birlikte</a:t>
            </a:r>
            <a:endParaRPr lang="en-US" sz="942" dirty="0"/>
          </a:p>
        </p:txBody>
      </p:sp>
      <p:sp>
        <p:nvSpPr>
          <p:cNvPr id="18" name="Text 12"/>
          <p:cNvSpPr/>
          <p:nvPr/>
        </p:nvSpPr>
        <p:spPr>
          <a:xfrm>
            <a:off x="1641259" y="4388914"/>
            <a:ext cx="1665359" cy="142875"/>
          </a:xfrm>
          <a:prstGeom prst="rect">
            <a:avLst/>
          </a:prstGeom>
          <a:noFill/>
          <a:ln/>
        </p:spPr>
        <p:txBody>
          <a:bodyPr wrap="none" lIns="0" tIns="0" rIns="0" bIns="0" rtlCol="0" anchor="ctr">
            <a:spAutoFit/>
          </a:bodyPr>
          <a:lstStyle/>
          <a:p>
            <a:pPr marL="0" indent="0">
              <a:buNone/>
            </a:pPr>
            <a:r>
              <a:rPr lang="en-US" sz="942" dirty="0">
                <a:solidFill>
                  <a:srgbClr val="212121"/>
                </a:solidFill>
                <a:latin typeface="Verdana" pitchFamily="34" charset="0"/>
                <a:ea typeface="Verdana" pitchFamily="34" charset="-122"/>
                <a:cs typeface="Verdana" pitchFamily="34" charset="-120"/>
              </a:rPr>
              <a:t> daha yüksek değer yaratırlar</a:t>
            </a:r>
            <a:endParaRPr lang="en-US" sz="942" dirty="0"/>
          </a:p>
        </p:txBody>
      </p:sp>
      <p:pic>
        <p:nvPicPr>
          <p:cNvPr id="19" name="Image 4" descr="preencoded.png"/>
          <p:cNvPicPr>
            <a:picLocks noChangeAspect="1"/>
          </p:cNvPicPr>
          <p:nvPr/>
        </p:nvPicPr>
        <p:blipFill>
          <a:blip r:embed="rId7"/>
          <a:stretch>
            <a:fillRect/>
          </a:stretch>
        </p:blipFill>
        <p:spPr>
          <a:xfrm>
            <a:off x="4750594" y="1825451"/>
            <a:ext cx="3893344" cy="218406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143500"/>
          </a:xfrm>
          <a:prstGeom prst="rect">
            <a:avLst/>
          </a:prstGeom>
        </p:spPr>
      </p:pic>
      <p:sp>
        <p:nvSpPr>
          <p:cNvPr id="3" name="Text 0"/>
          <p:cNvSpPr/>
          <p:nvPr/>
        </p:nvSpPr>
        <p:spPr>
          <a:xfrm>
            <a:off x="1707436" y="398376"/>
            <a:ext cx="5729132" cy="346249"/>
          </a:xfrm>
          <a:prstGeom prst="rect">
            <a:avLst/>
          </a:prstGeom>
          <a:noFill/>
          <a:ln/>
        </p:spPr>
        <p:txBody>
          <a:bodyPr wrap="none" lIns="0" tIns="0" rIns="0" bIns="0" rtlCol="0" anchor="ctr">
            <a:spAutoFit/>
          </a:bodyPr>
          <a:lstStyle/>
          <a:p>
            <a:pPr marL="0" indent="0" algn="ctr">
              <a:buNone/>
            </a:pPr>
            <a:r>
              <a:rPr lang="en-US" sz="2250" b="1" dirty="0">
                <a:solidFill>
                  <a:srgbClr val="C62828"/>
                </a:solidFill>
                <a:latin typeface="Verdana" pitchFamily="34" charset="0"/>
                <a:ea typeface="Verdana" pitchFamily="34" charset="-122"/>
                <a:cs typeface="Verdana" pitchFamily="34" charset="-120"/>
              </a:rPr>
              <a:t>AI Hangi Sektörleri </a:t>
            </a:r>
            <a:r>
              <a:rPr lang="en-US" sz="2250" b="1" dirty="0" err="1">
                <a:solidFill>
                  <a:srgbClr val="C62828"/>
                </a:solidFill>
                <a:latin typeface="Verdana" pitchFamily="34" charset="0"/>
                <a:ea typeface="Verdana" pitchFamily="34" charset="-122"/>
                <a:cs typeface="Verdana" pitchFamily="34" charset="-120"/>
              </a:rPr>
              <a:t>Dönüştürüyor</a:t>
            </a:r>
            <a:r>
              <a:rPr lang="en-US" sz="2250" b="1" dirty="0" smtClean="0">
                <a:solidFill>
                  <a:srgbClr val="C62828"/>
                </a:solidFill>
                <a:latin typeface="Verdana" pitchFamily="34" charset="0"/>
                <a:ea typeface="Verdana" pitchFamily="34" charset="-122"/>
                <a:cs typeface="Verdana" pitchFamily="34" charset="-120"/>
              </a:rPr>
              <a:t>?</a:t>
            </a:r>
            <a:r>
              <a:rPr lang="tr-TR" sz="2250" b="1" dirty="0" smtClean="0">
                <a:solidFill>
                  <a:srgbClr val="C62828"/>
                </a:solidFill>
                <a:latin typeface="Verdana" pitchFamily="34" charset="0"/>
                <a:ea typeface="Verdana" pitchFamily="34" charset="-122"/>
                <a:cs typeface="Verdana" pitchFamily="34" charset="-120"/>
              </a:rPr>
              <a:t> </a:t>
            </a:r>
            <a:endParaRPr lang="en-US" sz="2250" dirty="0"/>
          </a:p>
        </p:txBody>
      </p:sp>
      <p:sp>
        <p:nvSpPr>
          <p:cNvPr id="4" name="Shape 1"/>
          <p:cNvSpPr/>
          <p:nvPr/>
        </p:nvSpPr>
        <p:spPr>
          <a:xfrm>
            <a:off x="464344" y="1143000"/>
            <a:ext cx="1528763" cy="2271713"/>
          </a:xfrm>
          <a:prstGeom prst="rect">
            <a:avLst/>
          </a:prstGeom>
          <a:solidFill>
            <a:srgbClr val="FFFFFF">
              <a:alpha val="50000"/>
            </a:srgbClr>
          </a:solidFill>
          <a:ln/>
        </p:spPr>
      </p:sp>
      <p:pic>
        <p:nvPicPr>
          <p:cNvPr id="5" name="Image 1" descr="preencoded.png"/>
          <p:cNvPicPr>
            <a:picLocks noChangeAspect="1"/>
          </p:cNvPicPr>
          <p:nvPr/>
        </p:nvPicPr>
        <p:blipFill>
          <a:blip r:embed="rId4"/>
          <a:stretch>
            <a:fillRect/>
          </a:stretch>
        </p:blipFill>
        <p:spPr>
          <a:xfrm>
            <a:off x="1028700" y="1389459"/>
            <a:ext cx="400050" cy="400050"/>
          </a:xfrm>
          <a:prstGeom prst="rect">
            <a:avLst/>
          </a:prstGeom>
        </p:spPr>
      </p:pic>
      <p:sp>
        <p:nvSpPr>
          <p:cNvPr id="6" name="Text 2"/>
          <p:cNvSpPr/>
          <p:nvPr/>
        </p:nvSpPr>
        <p:spPr>
          <a:xfrm>
            <a:off x="1018542" y="2028825"/>
            <a:ext cx="420365" cy="321469"/>
          </a:xfrm>
          <a:prstGeom prst="rect">
            <a:avLst/>
          </a:prstGeom>
          <a:noFill/>
          <a:ln/>
        </p:spPr>
        <p:txBody>
          <a:bodyPr wrap="square" lIns="0" tIns="0" rIns="0" bIns="0" rtlCol="0" anchor="ctr">
            <a:spAutoFit/>
          </a:bodyPr>
          <a:lstStyle/>
          <a:p>
            <a:pPr marL="0" indent="0" algn="ctr">
              <a:buNone/>
            </a:pPr>
            <a:r>
              <a:rPr lang="en-US" sz="942" b="1" dirty="0">
                <a:solidFill>
                  <a:srgbClr val="1565C0"/>
                </a:solidFill>
                <a:latin typeface="Noto Sans" pitchFamily="34" charset="0"/>
                <a:ea typeface="Noto Sans" pitchFamily="34" charset="-122"/>
                <a:cs typeface="Noto Sans" pitchFamily="34" charset="-120"/>
              </a:rPr>
              <a:t>Finans</a:t>
            </a:r>
            <a:endParaRPr lang="en-US" sz="942" dirty="0"/>
          </a:p>
        </p:txBody>
      </p:sp>
      <p:sp>
        <p:nvSpPr>
          <p:cNvPr id="7" name="Text 3"/>
          <p:cNvSpPr/>
          <p:nvPr/>
        </p:nvSpPr>
        <p:spPr>
          <a:xfrm>
            <a:off x="707622" y="2457450"/>
            <a:ext cx="1042178" cy="160734"/>
          </a:xfrm>
          <a:prstGeom prst="rect">
            <a:avLst/>
          </a:prstGeom>
          <a:noFill/>
          <a:ln/>
        </p:spPr>
        <p:txBody>
          <a:bodyPr wrap="none" lIns="127508" tIns="0" rIns="0" bIns="0" rtlCol="0" anchor="ctr">
            <a:spAutoFit/>
          </a:bodyPr>
          <a:lstStyle/>
          <a:p>
            <a:pPr marL="0" indent="0" algn="l">
              <a:buNone/>
            </a:pPr>
            <a:r>
              <a:rPr lang="en-US" sz="785" dirty="0">
                <a:solidFill>
                  <a:srgbClr val="212121"/>
                </a:solidFill>
                <a:latin typeface="Verdana" pitchFamily="34" charset="0"/>
                <a:ea typeface="Verdana" pitchFamily="34" charset="-122"/>
                <a:cs typeface="Verdana" pitchFamily="34" charset="-120"/>
              </a:rPr>
              <a:t>Risk analizi</a:t>
            </a:r>
            <a:endParaRPr lang="en-US" sz="785" dirty="0"/>
          </a:p>
        </p:txBody>
      </p:sp>
      <p:sp>
        <p:nvSpPr>
          <p:cNvPr id="8" name="Text 4"/>
          <p:cNvSpPr/>
          <p:nvPr/>
        </p:nvSpPr>
        <p:spPr>
          <a:xfrm>
            <a:off x="707622" y="2675334"/>
            <a:ext cx="1042178" cy="160734"/>
          </a:xfrm>
          <a:prstGeom prst="rect">
            <a:avLst/>
          </a:prstGeom>
          <a:noFill/>
          <a:ln/>
        </p:spPr>
        <p:txBody>
          <a:bodyPr wrap="none" lIns="127508" tIns="0" rIns="0" bIns="0" rtlCol="0" anchor="ctr">
            <a:spAutoFit/>
          </a:bodyPr>
          <a:lstStyle/>
          <a:p>
            <a:pPr marL="0" indent="0" algn="l">
              <a:buNone/>
            </a:pPr>
            <a:r>
              <a:rPr lang="en-US" sz="785" dirty="0">
                <a:solidFill>
                  <a:srgbClr val="212121"/>
                </a:solidFill>
                <a:latin typeface="Verdana" pitchFamily="34" charset="0"/>
                <a:ea typeface="Verdana" pitchFamily="34" charset="-122"/>
                <a:cs typeface="Verdana" pitchFamily="34" charset="-120"/>
              </a:rPr>
              <a:t>Dolandırıcılık tespiti</a:t>
            </a:r>
            <a:endParaRPr lang="en-US" sz="785" dirty="0"/>
          </a:p>
        </p:txBody>
      </p:sp>
      <p:sp>
        <p:nvSpPr>
          <p:cNvPr id="9" name="Text 5"/>
          <p:cNvSpPr/>
          <p:nvPr/>
        </p:nvSpPr>
        <p:spPr>
          <a:xfrm>
            <a:off x="707622" y="2893219"/>
            <a:ext cx="1042178" cy="160734"/>
          </a:xfrm>
          <a:prstGeom prst="rect">
            <a:avLst/>
          </a:prstGeom>
          <a:noFill/>
          <a:ln/>
        </p:spPr>
        <p:txBody>
          <a:bodyPr wrap="none" lIns="127508" tIns="0" rIns="0" bIns="0" rtlCol="0" anchor="ctr">
            <a:spAutoFit/>
          </a:bodyPr>
          <a:lstStyle/>
          <a:p>
            <a:pPr marL="0" indent="0" algn="l">
              <a:buNone/>
            </a:pPr>
            <a:r>
              <a:rPr lang="en-US" sz="785" dirty="0">
                <a:solidFill>
                  <a:srgbClr val="212121"/>
                </a:solidFill>
                <a:latin typeface="Verdana" pitchFamily="34" charset="0"/>
                <a:ea typeface="Verdana" pitchFamily="34" charset="-122"/>
                <a:cs typeface="Verdana" pitchFamily="34" charset="-120"/>
              </a:rPr>
              <a:t>Algoritmik ticaret</a:t>
            </a:r>
            <a:endParaRPr lang="en-US" sz="785" dirty="0"/>
          </a:p>
        </p:txBody>
      </p:sp>
      <p:sp>
        <p:nvSpPr>
          <p:cNvPr id="10" name="Shape 6"/>
          <p:cNvSpPr/>
          <p:nvPr/>
        </p:nvSpPr>
        <p:spPr>
          <a:xfrm>
            <a:off x="2135981" y="1143000"/>
            <a:ext cx="1528763" cy="2271713"/>
          </a:xfrm>
          <a:prstGeom prst="rect">
            <a:avLst/>
          </a:prstGeom>
          <a:solidFill>
            <a:srgbClr val="FFFFFF">
              <a:alpha val="50000"/>
            </a:srgbClr>
          </a:solidFill>
          <a:ln/>
        </p:spPr>
      </p:sp>
      <p:pic>
        <p:nvPicPr>
          <p:cNvPr id="11" name="Image 2" descr="preencoded.png"/>
          <p:cNvPicPr>
            <a:picLocks noChangeAspect="1"/>
          </p:cNvPicPr>
          <p:nvPr/>
        </p:nvPicPr>
        <p:blipFill>
          <a:blip r:embed="rId5"/>
          <a:stretch>
            <a:fillRect/>
          </a:stretch>
        </p:blipFill>
        <p:spPr>
          <a:xfrm>
            <a:off x="2675334" y="1389459"/>
            <a:ext cx="450056" cy="400050"/>
          </a:xfrm>
          <a:prstGeom prst="rect">
            <a:avLst/>
          </a:prstGeom>
        </p:spPr>
      </p:pic>
      <p:sp>
        <p:nvSpPr>
          <p:cNvPr id="12" name="Text 7"/>
          <p:cNvSpPr/>
          <p:nvPr/>
        </p:nvSpPr>
        <p:spPr>
          <a:xfrm>
            <a:off x="2706309" y="2028825"/>
            <a:ext cx="388079" cy="321469"/>
          </a:xfrm>
          <a:prstGeom prst="rect">
            <a:avLst/>
          </a:prstGeom>
          <a:noFill/>
          <a:ln/>
        </p:spPr>
        <p:txBody>
          <a:bodyPr wrap="square" lIns="0" tIns="0" rIns="0" bIns="0" rtlCol="0" anchor="ctr">
            <a:spAutoFit/>
          </a:bodyPr>
          <a:lstStyle/>
          <a:p>
            <a:pPr marL="0" indent="0" algn="ctr">
              <a:buNone/>
            </a:pPr>
            <a:r>
              <a:rPr lang="en-US" sz="942" b="1" dirty="0">
                <a:solidFill>
                  <a:srgbClr val="1565C0"/>
                </a:solidFill>
                <a:latin typeface="Noto Sans" pitchFamily="34" charset="0"/>
                <a:ea typeface="Noto Sans" pitchFamily="34" charset="-122"/>
                <a:cs typeface="Noto Sans" pitchFamily="34" charset="-120"/>
              </a:rPr>
              <a:t>Sağlık</a:t>
            </a:r>
            <a:endParaRPr lang="en-US" sz="942" dirty="0"/>
          </a:p>
        </p:txBody>
      </p:sp>
      <p:sp>
        <p:nvSpPr>
          <p:cNvPr id="13" name="Text 8"/>
          <p:cNvSpPr/>
          <p:nvPr/>
        </p:nvSpPr>
        <p:spPr>
          <a:xfrm>
            <a:off x="2474500" y="2457450"/>
            <a:ext cx="851725" cy="160734"/>
          </a:xfrm>
          <a:prstGeom prst="rect">
            <a:avLst/>
          </a:prstGeom>
          <a:noFill/>
          <a:ln/>
        </p:spPr>
        <p:txBody>
          <a:bodyPr wrap="none" lIns="127508" tIns="0" rIns="0" bIns="0" rtlCol="0" anchor="ctr">
            <a:spAutoFit/>
          </a:bodyPr>
          <a:lstStyle/>
          <a:p>
            <a:pPr marL="0" indent="0" algn="l">
              <a:buNone/>
            </a:pPr>
            <a:r>
              <a:rPr lang="en-US" sz="785" dirty="0">
                <a:solidFill>
                  <a:srgbClr val="212121"/>
                </a:solidFill>
                <a:latin typeface="Verdana" pitchFamily="34" charset="0"/>
                <a:ea typeface="Verdana" pitchFamily="34" charset="-122"/>
                <a:cs typeface="Verdana" pitchFamily="34" charset="-120"/>
              </a:rPr>
              <a:t>Görüntü tanıma</a:t>
            </a:r>
            <a:endParaRPr lang="en-US" sz="785" dirty="0"/>
          </a:p>
        </p:txBody>
      </p:sp>
      <p:sp>
        <p:nvSpPr>
          <p:cNvPr id="14" name="Text 9"/>
          <p:cNvSpPr/>
          <p:nvPr/>
        </p:nvSpPr>
        <p:spPr>
          <a:xfrm>
            <a:off x="2474500" y="2675334"/>
            <a:ext cx="851725" cy="160734"/>
          </a:xfrm>
          <a:prstGeom prst="rect">
            <a:avLst/>
          </a:prstGeom>
          <a:noFill/>
          <a:ln/>
        </p:spPr>
        <p:txBody>
          <a:bodyPr wrap="none" lIns="127508" tIns="0" rIns="0" bIns="0" rtlCol="0" anchor="ctr">
            <a:spAutoFit/>
          </a:bodyPr>
          <a:lstStyle/>
          <a:p>
            <a:pPr marL="0" indent="0" algn="l">
              <a:buNone/>
            </a:pPr>
            <a:r>
              <a:rPr lang="en-US" sz="785" dirty="0">
                <a:solidFill>
                  <a:srgbClr val="212121"/>
                </a:solidFill>
                <a:latin typeface="Verdana" pitchFamily="34" charset="0"/>
                <a:ea typeface="Verdana" pitchFamily="34" charset="-122"/>
                <a:cs typeface="Verdana" pitchFamily="34" charset="-120"/>
              </a:rPr>
              <a:t>Hastalık teşhisi</a:t>
            </a:r>
            <a:endParaRPr lang="en-US" sz="785" dirty="0"/>
          </a:p>
        </p:txBody>
      </p:sp>
      <p:sp>
        <p:nvSpPr>
          <p:cNvPr id="15" name="Text 10"/>
          <p:cNvSpPr/>
          <p:nvPr/>
        </p:nvSpPr>
        <p:spPr>
          <a:xfrm>
            <a:off x="2474500" y="2893219"/>
            <a:ext cx="851725" cy="160734"/>
          </a:xfrm>
          <a:prstGeom prst="rect">
            <a:avLst/>
          </a:prstGeom>
          <a:noFill/>
          <a:ln/>
        </p:spPr>
        <p:txBody>
          <a:bodyPr wrap="none" lIns="127508" tIns="0" rIns="0" bIns="0" rtlCol="0" anchor="ctr">
            <a:spAutoFit/>
          </a:bodyPr>
          <a:lstStyle/>
          <a:p>
            <a:pPr marL="0" indent="0" algn="l">
              <a:buNone/>
            </a:pPr>
            <a:r>
              <a:rPr lang="en-US" sz="785" dirty="0">
                <a:solidFill>
                  <a:srgbClr val="212121"/>
                </a:solidFill>
                <a:latin typeface="Verdana" pitchFamily="34" charset="0"/>
                <a:ea typeface="Verdana" pitchFamily="34" charset="-122"/>
                <a:cs typeface="Verdana" pitchFamily="34" charset="-120"/>
              </a:rPr>
              <a:t>İlaç geliştirme</a:t>
            </a:r>
            <a:endParaRPr lang="en-US" sz="785" dirty="0"/>
          </a:p>
        </p:txBody>
      </p:sp>
      <p:sp>
        <p:nvSpPr>
          <p:cNvPr id="16" name="Shape 11"/>
          <p:cNvSpPr/>
          <p:nvPr/>
        </p:nvSpPr>
        <p:spPr>
          <a:xfrm>
            <a:off x="3807619" y="1143000"/>
            <a:ext cx="1528763" cy="2271713"/>
          </a:xfrm>
          <a:prstGeom prst="rect">
            <a:avLst/>
          </a:prstGeom>
          <a:solidFill>
            <a:srgbClr val="FFFFFF">
              <a:alpha val="50000"/>
            </a:srgbClr>
          </a:solidFill>
          <a:ln/>
        </p:spPr>
      </p:sp>
      <p:pic>
        <p:nvPicPr>
          <p:cNvPr id="17" name="Image 3" descr="preencoded.png"/>
          <p:cNvPicPr>
            <a:picLocks noChangeAspect="1"/>
          </p:cNvPicPr>
          <p:nvPr/>
        </p:nvPicPr>
        <p:blipFill>
          <a:blip r:embed="rId6"/>
          <a:stretch>
            <a:fillRect/>
          </a:stretch>
        </p:blipFill>
        <p:spPr>
          <a:xfrm>
            <a:off x="4321969" y="1389459"/>
            <a:ext cx="500063" cy="400050"/>
          </a:xfrm>
          <a:prstGeom prst="rect">
            <a:avLst/>
          </a:prstGeom>
        </p:spPr>
      </p:pic>
      <p:sp>
        <p:nvSpPr>
          <p:cNvPr id="18" name="Text 12"/>
          <p:cNvSpPr/>
          <p:nvPr/>
        </p:nvSpPr>
        <p:spPr>
          <a:xfrm>
            <a:off x="4365027" y="2028825"/>
            <a:ext cx="413947" cy="321469"/>
          </a:xfrm>
          <a:prstGeom prst="rect">
            <a:avLst/>
          </a:prstGeom>
          <a:noFill/>
          <a:ln/>
        </p:spPr>
        <p:txBody>
          <a:bodyPr wrap="square" lIns="0" tIns="0" rIns="0" bIns="0" rtlCol="0" anchor="ctr">
            <a:spAutoFit/>
          </a:bodyPr>
          <a:lstStyle/>
          <a:p>
            <a:pPr marL="0" indent="0" algn="ctr">
              <a:buNone/>
            </a:pPr>
            <a:r>
              <a:rPr lang="en-US" sz="942" b="1" dirty="0">
                <a:solidFill>
                  <a:srgbClr val="1565C0"/>
                </a:solidFill>
                <a:latin typeface="Noto Sans" pitchFamily="34" charset="0"/>
                <a:ea typeface="Noto Sans" pitchFamily="34" charset="-122"/>
                <a:cs typeface="Noto Sans" pitchFamily="34" charset="-120"/>
              </a:rPr>
              <a:t>Eğitim</a:t>
            </a:r>
            <a:endParaRPr lang="en-US" sz="942" dirty="0"/>
          </a:p>
        </p:txBody>
      </p:sp>
      <p:sp>
        <p:nvSpPr>
          <p:cNvPr id="19" name="Text 13"/>
          <p:cNvSpPr/>
          <p:nvPr/>
        </p:nvSpPr>
        <p:spPr>
          <a:xfrm>
            <a:off x="3916980" y="2457450"/>
            <a:ext cx="1310013" cy="160734"/>
          </a:xfrm>
          <a:prstGeom prst="rect">
            <a:avLst/>
          </a:prstGeom>
          <a:noFill/>
          <a:ln/>
        </p:spPr>
        <p:txBody>
          <a:bodyPr wrap="none" lIns="127508" tIns="0" rIns="0" bIns="0" rtlCol="0" anchor="ctr">
            <a:spAutoFit/>
          </a:bodyPr>
          <a:lstStyle/>
          <a:p>
            <a:pPr marL="0" indent="0" algn="l">
              <a:buNone/>
            </a:pPr>
            <a:r>
              <a:rPr lang="en-US" sz="785" dirty="0">
                <a:solidFill>
                  <a:srgbClr val="212121"/>
                </a:solidFill>
                <a:latin typeface="Verdana" pitchFamily="34" charset="0"/>
                <a:ea typeface="Verdana" pitchFamily="34" charset="-122"/>
                <a:cs typeface="Verdana" pitchFamily="34" charset="-120"/>
              </a:rPr>
              <a:t>Kişiselleştirilmiş öğrenme</a:t>
            </a:r>
            <a:endParaRPr lang="en-US" sz="785" dirty="0"/>
          </a:p>
        </p:txBody>
      </p:sp>
      <p:sp>
        <p:nvSpPr>
          <p:cNvPr id="20" name="Text 14"/>
          <p:cNvSpPr/>
          <p:nvPr/>
        </p:nvSpPr>
        <p:spPr>
          <a:xfrm>
            <a:off x="3916980" y="2675334"/>
            <a:ext cx="1310013" cy="160734"/>
          </a:xfrm>
          <a:prstGeom prst="rect">
            <a:avLst/>
          </a:prstGeom>
          <a:noFill/>
          <a:ln/>
        </p:spPr>
        <p:txBody>
          <a:bodyPr wrap="none" lIns="127508" tIns="0" rIns="0" bIns="0" rtlCol="0" anchor="ctr">
            <a:spAutoFit/>
          </a:bodyPr>
          <a:lstStyle/>
          <a:p>
            <a:pPr marL="0" indent="0" algn="l">
              <a:buNone/>
            </a:pPr>
            <a:r>
              <a:rPr lang="en-US" sz="785" dirty="0">
                <a:solidFill>
                  <a:srgbClr val="212121"/>
                </a:solidFill>
                <a:latin typeface="Verdana" pitchFamily="34" charset="0"/>
                <a:ea typeface="Verdana" pitchFamily="34" charset="-122"/>
                <a:cs typeface="Verdana" pitchFamily="34" charset="-120"/>
              </a:rPr>
              <a:t>Öğrenci analizi</a:t>
            </a:r>
            <a:endParaRPr lang="en-US" sz="785" dirty="0"/>
          </a:p>
        </p:txBody>
      </p:sp>
      <p:sp>
        <p:nvSpPr>
          <p:cNvPr id="21" name="Text 15"/>
          <p:cNvSpPr/>
          <p:nvPr/>
        </p:nvSpPr>
        <p:spPr>
          <a:xfrm>
            <a:off x="3916980" y="2893219"/>
            <a:ext cx="1310013" cy="160734"/>
          </a:xfrm>
          <a:prstGeom prst="rect">
            <a:avLst/>
          </a:prstGeom>
          <a:noFill/>
          <a:ln/>
        </p:spPr>
        <p:txBody>
          <a:bodyPr wrap="none" lIns="127508" tIns="0" rIns="0" bIns="0" rtlCol="0" anchor="ctr">
            <a:spAutoFit/>
          </a:bodyPr>
          <a:lstStyle/>
          <a:p>
            <a:pPr marL="0" indent="0" algn="l">
              <a:buNone/>
            </a:pPr>
            <a:r>
              <a:rPr lang="en-US" sz="785" dirty="0">
                <a:solidFill>
                  <a:srgbClr val="212121"/>
                </a:solidFill>
                <a:latin typeface="Verdana" pitchFamily="34" charset="0"/>
                <a:ea typeface="Verdana" pitchFamily="34" charset="-122"/>
                <a:cs typeface="Verdana" pitchFamily="34" charset="-120"/>
              </a:rPr>
              <a:t>Otomatik değerlendirme</a:t>
            </a:r>
            <a:endParaRPr lang="en-US" sz="785" dirty="0"/>
          </a:p>
        </p:txBody>
      </p:sp>
      <p:sp>
        <p:nvSpPr>
          <p:cNvPr id="22" name="Shape 16"/>
          <p:cNvSpPr/>
          <p:nvPr/>
        </p:nvSpPr>
        <p:spPr>
          <a:xfrm>
            <a:off x="5479256" y="1143000"/>
            <a:ext cx="1528763" cy="2271713"/>
          </a:xfrm>
          <a:prstGeom prst="rect">
            <a:avLst/>
          </a:prstGeom>
          <a:solidFill>
            <a:srgbClr val="FFFFFF">
              <a:alpha val="50000"/>
            </a:srgbClr>
          </a:solidFill>
          <a:ln/>
        </p:spPr>
      </p:sp>
      <p:pic>
        <p:nvPicPr>
          <p:cNvPr id="23" name="Image 4" descr="preencoded.png"/>
          <p:cNvPicPr>
            <a:picLocks noChangeAspect="1"/>
          </p:cNvPicPr>
          <p:nvPr/>
        </p:nvPicPr>
        <p:blipFill>
          <a:blip r:embed="rId7"/>
          <a:stretch>
            <a:fillRect/>
          </a:stretch>
        </p:blipFill>
        <p:spPr>
          <a:xfrm>
            <a:off x="6043613" y="1389459"/>
            <a:ext cx="400050" cy="400050"/>
          </a:xfrm>
          <a:prstGeom prst="rect">
            <a:avLst/>
          </a:prstGeom>
        </p:spPr>
      </p:pic>
      <p:sp>
        <p:nvSpPr>
          <p:cNvPr id="24" name="Text 17"/>
          <p:cNvSpPr/>
          <p:nvPr/>
        </p:nvSpPr>
        <p:spPr>
          <a:xfrm>
            <a:off x="5904616" y="2028825"/>
            <a:ext cx="678042" cy="321469"/>
          </a:xfrm>
          <a:prstGeom prst="rect">
            <a:avLst/>
          </a:prstGeom>
          <a:noFill/>
          <a:ln/>
        </p:spPr>
        <p:txBody>
          <a:bodyPr wrap="square" lIns="0" tIns="0" rIns="0" bIns="0" rtlCol="0" anchor="ctr">
            <a:spAutoFit/>
          </a:bodyPr>
          <a:lstStyle/>
          <a:p>
            <a:pPr marL="0" indent="0" algn="ctr">
              <a:buNone/>
            </a:pPr>
            <a:r>
              <a:rPr lang="en-US" sz="942" b="1" dirty="0">
                <a:solidFill>
                  <a:srgbClr val="1565C0"/>
                </a:solidFill>
                <a:latin typeface="Noto Sans" pitchFamily="34" charset="0"/>
                <a:ea typeface="Noto Sans" pitchFamily="34" charset="-122"/>
                <a:cs typeface="Noto Sans" pitchFamily="34" charset="-120"/>
              </a:rPr>
              <a:t>Pazarlama</a:t>
            </a:r>
            <a:endParaRPr lang="en-US" sz="942" dirty="0"/>
          </a:p>
        </p:txBody>
      </p:sp>
      <p:sp>
        <p:nvSpPr>
          <p:cNvPr id="25" name="Text 18"/>
          <p:cNvSpPr/>
          <p:nvPr/>
        </p:nvSpPr>
        <p:spPr>
          <a:xfrm>
            <a:off x="5586413" y="2457450"/>
            <a:ext cx="1314450" cy="160734"/>
          </a:xfrm>
          <a:prstGeom prst="rect">
            <a:avLst/>
          </a:prstGeom>
          <a:noFill/>
          <a:ln/>
        </p:spPr>
        <p:txBody>
          <a:bodyPr wrap="none" lIns="127508" tIns="0" rIns="0" bIns="0" rtlCol="0" anchor="ctr">
            <a:spAutoFit/>
          </a:bodyPr>
          <a:lstStyle/>
          <a:p>
            <a:pPr marL="0" indent="0" algn="l">
              <a:buNone/>
            </a:pPr>
            <a:r>
              <a:rPr lang="en-US" sz="785" dirty="0">
                <a:solidFill>
                  <a:srgbClr val="212121"/>
                </a:solidFill>
                <a:latin typeface="Verdana" pitchFamily="34" charset="0"/>
                <a:ea typeface="Verdana" pitchFamily="34" charset="-122"/>
                <a:cs typeface="Verdana" pitchFamily="34" charset="-120"/>
              </a:rPr>
              <a:t>Müşteri segmentasyonu</a:t>
            </a:r>
            <a:endParaRPr lang="en-US" sz="785" dirty="0"/>
          </a:p>
        </p:txBody>
      </p:sp>
      <p:sp>
        <p:nvSpPr>
          <p:cNvPr id="26" name="Text 19"/>
          <p:cNvSpPr/>
          <p:nvPr/>
        </p:nvSpPr>
        <p:spPr>
          <a:xfrm>
            <a:off x="5586413" y="2675334"/>
            <a:ext cx="1314450" cy="321469"/>
          </a:xfrm>
          <a:prstGeom prst="rect">
            <a:avLst/>
          </a:prstGeom>
          <a:noFill/>
          <a:ln/>
        </p:spPr>
        <p:txBody>
          <a:bodyPr wrap="square" lIns="127508" tIns="0" rIns="0" bIns="0" rtlCol="0" anchor="ctr">
            <a:spAutoFit/>
          </a:bodyPr>
          <a:lstStyle/>
          <a:p>
            <a:pPr marL="0" indent="0" algn="l">
              <a:buNone/>
            </a:pPr>
            <a:r>
              <a:rPr lang="en-US" sz="785" dirty="0">
                <a:solidFill>
                  <a:srgbClr val="212121"/>
                </a:solidFill>
                <a:latin typeface="Verdana" pitchFamily="34" charset="0"/>
                <a:ea typeface="Verdana" pitchFamily="34" charset="-122"/>
                <a:cs typeface="Verdana" pitchFamily="34" charset="-120"/>
              </a:rPr>
              <a:t>Kişiselleştirilmiş reklamlar</a:t>
            </a:r>
            <a:endParaRPr lang="en-US" sz="785" dirty="0"/>
          </a:p>
        </p:txBody>
      </p:sp>
      <p:sp>
        <p:nvSpPr>
          <p:cNvPr id="27" name="Text 20"/>
          <p:cNvSpPr/>
          <p:nvPr/>
        </p:nvSpPr>
        <p:spPr>
          <a:xfrm>
            <a:off x="5586413" y="3053953"/>
            <a:ext cx="1314450" cy="160734"/>
          </a:xfrm>
          <a:prstGeom prst="rect">
            <a:avLst/>
          </a:prstGeom>
          <a:noFill/>
          <a:ln/>
        </p:spPr>
        <p:txBody>
          <a:bodyPr wrap="none" lIns="127508" tIns="0" rIns="0" bIns="0" rtlCol="0" anchor="ctr">
            <a:spAutoFit/>
          </a:bodyPr>
          <a:lstStyle/>
          <a:p>
            <a:pPr marL="0" indent="0" algn="l">
              <a:buNone/>
            </a:pPr>
            <a:r>
              <a:rPr lang="en-US" sz="785" dirty="0">
                <a:solidFill>
                  <a:srgbClr val="212121"/>
                </a:solidFill>
                <a:latin typeface="Verdana" pitchFamily="34" charset="0"/>
                <a:ea typeface="Verdana" pitchFamily="34" charset="-122"/>
                <a:cs typeface="Verdana" pitchFamily="34" charset="-120"/>
              </a:rPr>
              <a:t>Chatbotlar</a:t>
            </a:r>
            <a:endParaRPr lang="en-US" sz="785" dirty="0"/>
          </a:p>
        </p:txBody>
      </p:sp>
      <p:sp>
        <p:nvSpPr>
          <p:cNvPr id="28" name="Shape 21"/>
          <p:cNvSpPr/>
          <p:nvPr/>
        </p:nvSpPr>
        <p:spPr>
          <a:xfrm>
            <a:off x="7150894" y="1143000"/>
            <a:ext cx="1528763" cy="2271713"/>
          </a:xfrm>
          <a:prstGeom prst="rect">
            <a:avLst/>
          </a:prstGeom>
          <a:solidFill>
            <a:srgbClr val="FFFFFF">
              <a:alpha val="50000"/>
            </a:srgbClr>
          </a:solidFill>
          <a:ln/>
        </p:spPr>
      </p:sp>
      <p:pic>
        <p:nvPicPr>
          <p:cNvPr id="29" name="Image 5" descr="preencoded.png"/>
          <p:cNvPicPr>
            <a:picLocks noChangeAspect="1"/>
          </p:cNvPicPr>
          <p:nvPr/>
        </p:nvPicPr>
        <p:blipFill>
          <a:blip r:embed="rId8"/>
          <a:stretch>
            <a:fillRect/>
          </a:stretch>
        </p:blipFill>
        <p:spPr>
          <a:xfrm>
            <a:off x="7665244" y="1389459"/>
            <a:ext cx="500063" cy="400050"/>
          </a:xfrm>
          <a:prstGeom prst="rect">
            <a:avLst/>
          </a:prstGeom>
        </p:spPr>
      </p:pic>
      <p:sp>
        <p:nvSpPr>
          <p:cNvPr id="30" name="Text 22"/>
          <p:cNvSpPr/>
          <p:nvPr/>
        </p:nvSpPr>
        <p:spPr>
          <a:xfrm>
            <a:off x="7371987" y="2028825"/>
            <a:ext cx="1086576" cy="321469"/>
          </a:xfrm>
          <a:prstGeom prst="rect">
            <a:avLst/>
          </a:prstGeom>
          <a:noFill/>
          <a:ln/>
        </p:spPr>
        <p:txBody>
          <a:bodyPr wrap="square" lIns="0" tIns="0" rIns="0" bIns="0" rtlCol="0" anchor="ctr">
            <a:spAutoFit/>
          </a:bodyPr>
          <a:lstStyle/>
          <a:p>
            <a:pPr marL="0" indent="0" algn="ctr">
              <a:buNone/>
            </a:pPr>
            <a:r>
              <a:rPr lang="en-US" sz="942" b="1" dirty="0">
                <a:solidFill>
                  <a:srgbClr val="1565C0"/>
                </a:solidFill>
                <a:latin typeface="Noto Sans" pitchFamily="34" charset="0"/>
                <a:ea typeface="Noto Sans" pitchFamily="34" charset="-122"/>
                <a:cs typeface="Noto Sans" pitchFamily="34" charset="-120"/>
              </a:rPr>
              <a:t>İnsan Kaynakları</a:t>
            </a:r>
            <a:endParaRPr lang="en-US" sz="942" dirty="0"/>
          </a:p>
        </p:txBody>
      </p:sp>
      <p:sp>
        <p:nvSpPr>
          <p:cNvPr id="31" name="Text 23"/>
          <p:cNvSpPr/>
          <p:nvPr/>
        </p:nvSpPr>
        <p:spPr>
          <a:xfrm>
            <a:off x="7441862" y="2457450"/>
            <a:ext cx="946798" cy="160734"/>
          </a:xfrm>
          <a:prstGeom prst="rect">
            <a:avLst/>
          </a:prstGeom>
          <a:noFill/>
          <a:ln/>
        </p:spPr>
        <p:txBody>
          <a:bodyPr wrap="none" lIns="127508" tIns="0" rIns="0" bIns="0" rtlCol="0" anchor="ctr">
            <a:spAutoFit/>
          </a:bodyPr>
          <a:lstStyle/>
          <a:p>
            <a:pPr marL="0" indent="0" algn="l">
              <a:buNone/>
            </a:pPr>
            <a:r>
              <a:rPr lang="en-US" sz="785" dirty="0">
                <a:solidFill>
                  <a:srgbClr val="212121"/>
                </a:solidFill>
                <a:latin typeface="Verdana" pitchFamily="34" charset="0"/>
                <a:ea typeface="Verdana" pitchFamily="34" charset="-122"/>
                <a:cs typeface="Verdana" pitchFamily="34" charset="-120"/>
              </a:rPr>
              <a:t>Özgeçmiş tarama</a:t>
            </a:r>
            <a:endParaRPr lang="en-US" sz="785" dirty="0"/>
          </a:p>
        </p:txBody>
      </p:sp>
      <p:sp>
        <p:nvSpPr>
          <p:cNvPr id="32" name="Text 24"/>
          <p:cNvSpPr/>
          <p:nvPr/>
        </p:nvSpPr>
        <p:spPr>
          <a:xfrm>
            <a:off x="7441862" y="2675334"/>
            <a:ext cx="946798" cy="160734"/>
          </a:xfrm>
          <a:prstGeom prst="rect">
            <a:avLst/>
          </a:prstGeom>
          <a:noFill/>
          <a:ln/>
        </p:spPr>
        <p:txBody>
          <a:bodyPr wrap="none" lIns="127508" tIns="0" rIns="0" bIns="0" rtlCol="0" anchor="ctr">
            <a:spAutoFit/>
          </a:bodyPr>
          <a:lstStyle/>
          <a:p>
            <a:pPr marL="0" indent="0" algn="l">
              <a:buNone/>
            </a:pPr>
            <a:r>
              <a:rPr lang="en-US" sz="785" dirty="0">
                <a:solidFill>
                  <a:srgbClr val="212121"/>
                </a:solidFill>
                <a:latin typeface="Verdana" pitchFamily="34" charset="0"/>
                <a:ea typeface="Verdana" pitchFamily="34" charset="-122"/>
                <a:cs typeface="Verdana" pitchFamily="34" charset="-120"/>
              </a:rPr>
              <a:t>Yetenek analizi</a:t>
            </a:r>
            <a:endParaRPr lang="en-US" sz="785" dirty="0"/>
          </a:p>
        </p:txBody>
      </p:sp>
      <p:sp>
        <p:nvSpPr>
          <p:cNvPr id="33" name="Text 25"/>
          <p:cNvSpPr/>
          <p:nvPr/>
        </p:nvSpPr>
        <p:spPr>
          <a:xfrm>
            <a:off x="7441862" y="2893219"/>
            <a:ext cx="946798" cy="160734"/>
          </a:xfrm>
          <a:prstGeom prst="rect">
            <a:avLst/>
          </a:prstGeom>
          <a:noFill/>
          <a:ln/>
        </p:spPr>
        <p:txBody>
          <a:bodyPr wrap="none" lIns="127508" tIns="0" rIns="0" bIns="0" rtlCol="0" anchor="ctr">
            <a:spAutoFit/>
          </a:bodyPr>
          <a:lstStyle/>
          <a:p>
            <a:pPr marL="0" indent="0" algn="l">
              <a:buNone/>
            </a:pPr>
            <a:r>
              <a:rPr lang="en-US" sz="785" dirty="0">
                <a:solidFill>
                  <a:srgbClr val="212121"/>
                </a:solidFill>
                <a:latin typeface="Verdana" pitchFamily="34" charset="0"/>
                <a:ea typeface="Verdana" pitchFamily="34" charset="-122"/>
                <a:cs typeface="Verdana" pitchFamily="34" charset="-120"/>
              </a:rPr>
              <a:t>Çalışan deneyimi</a:t>
            </a:r>
            <a:endParaRPr lang="en-US" sz="785" dirty="0"/>
          </a:p>
        </p:txBody>
      </p:sp>
      <p:sp>
        <p:nvSpPr>
          <p:cNvPr id="34" name="Text 0"/>
          <p:cNvSpPr/>
          <p:nvPr/>
        </p:nvSpPr>
        <p:spPr>
          <a:xfrm>
            <a:off x="3317652" y="3642909"/>
            <a:ext cx="2508700" cy="692497"/>
          </a:xfrm>
          <a:prstGeom prst="rect">
            <a:avLst/>
          </a:prstGeom>
          <a:noFill/>
          <a:ln/>
        </p:spPr>
        <p:txBody>
          <a:bodyPr wrap="none" lIns="0" tIns="0" rIns="0" bIns="0" rtlCol="0" anchor="ctr">
            <a:spAutoFit/>
          </a:bodyPr>
          <a:lstStyle/>
          <a:p>
            <a:pPr algn="ctr"/>
            <a:r>
              <a:rPr lang="tr-TR" sz="2250" b="1" dirty="0">
                <a:solidFill>
                  <a:srgbClr val="C62828"/>
                </a:solidFill>
                <a:latin typeface="Verdana" pitchFamily="34" charset="0"/>
                <a:ea typeface="Verdana" pitchFamily="34" charset="-122"/>
                <a:cs typeface="Verdana" pitchFamily="34" charset="-120"/>
              </a:rPr>
              <a:t>Cevap</a:t>
            </a:r>
            <a:r>
              <a:rPr lang="tr-TR" sz="2250" b="1" dirty="0" smtClean="0">
                <a:solidFill>
                  <a:srgbClr val="C62828"/>
                </a:solidFill>
                <a:latin typeface="Verdana" pitchFamily="34" charset="0"/>
                <a:ea typeface="Verdana" pitchFamily="34" charset="-122"/>
                <a:cs typeface="Verdana" pitchFamily="34" charset="-120"/>
              </a:rPr>
              <a:t>: Hepsini </a:t>
            </a:r>
            <a:endParaRPr lang="en-US" sz="2250" dirty="0"/>
          </a:p>
          <a:p>
            <a:pPr marL="0" indent="0" algn="ctr">
              <a:buNone/>
            </a:pPr>
            <a:r>
              <a:rPr lang="tr-TR" sz="2250" b="1" dirty="0" smtClean="0">
                <a:solidFill>
                  <a:srgbClr val="C62828"/>
                </a:solidFill>
                <a:latin typeface="Verdana" pitchFamily="34" charset="0"/>
                <a:ea typeface="Verdana" pitchFamily="34" charset="-122"/>
                <a:cs typeface="Verdana" pitchFamily="34" charset="-120"/>
              </a:rPr>
              <a:t> </a:t>
            </a:r>
            <a:endParaRPr lang="en-US" sz="225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503032"/>
          </a:xfrm>
          <a:prstGeom prst="rect">
            <a:avLst/>
          </a:prstGeom>
        </p:spPr>
      </p:pic>
      <p:sp>
        <p:nvSpPr>
          <p:cNvPr id="3" name="Text 0"/>
          <p:cNvSpPr/>
          <p:nvPr/>
        </p:nvSpPr>
        <p:spPr>
          <a:xfrm>
            <a:off x="500063" y="357188"/>
            <a:ext cx="8143875" cy="407194"/>
          </a:xfrm>
          <a:prstGeom prst="rect">
            <a:avLst/>
          </a:prstGeom>
          <a:noFill/>
          <a:ln/>
        </p:spPr>
        <p:txBody>
          <a:bodyPr wrap="none" lIns="0" tIns="0" rIns="0" bIns="0" rtlCol="0" anchor="ctr">
            <a:spAutoFit/>
          </a:bodyPr>
          <a:lstStyle/>
          <a:p>
            <a:pPr marL="0" indent="0" algn="ctr">
              <a:buNone/>
            </a:pPr>
            <a:r>
              <a:rPr lang="en-US" sz="2138" b="1" dirty="0">
                <a:solidFill>
                  <a:srgbClr val="C62828"/>
                </a:solidFill>
                <a:latin typeface="Verdana" pitchFamily="34" charset="0"/>
                <a:ea typeface="Verdana" pitchFamily="34" charset="-122"/>
                <a:cs typeface="Verdana" pitchFamily="34" charset="-120"/>
              </a:rPr>
              <a:t>Finans Sektöründe AI Uygulamaları</a:t>
            </a:r>
            <a:endParaRPr lang="en-US" sz="2138" dirty="0"/>
          </a:p>
        </p:txBody>
      </p:sp>
      <p:sp>
        <p:nvSpPr>
          <p:cNvPr id="4" name="Shape 1"/>
          <p:cNvSpPr/>
          <p:nvPr/>
        </p:nvSpPr>
        <p:spPr>
          <a:xfrm>
            <a:off x="500063" y="1085850"/>
            <a:ext cx="3964781" cy="1281522"/>
          </a:xfrm>
          <a:prstGeom prst="rect">
            <a:avLst/>
          </a:prstGeom>
          <a:solidFill>
            <a:srgbClr val="FFFFFF">
              <a:alpha val="60000"/>
            </a:srgbClr>
          </a:solidFill>
          <a:ln/>
        </p:spPr>
      </p:sp>
      <p:pic>
        <p:nvPicPr>
          <p:cNvPr id="5" name="Image 1" descr="preencoded.png"/>
          <p:cNvPicPr>
            <a:picLocks noChangeAspect="1"/>
          </p:cNvPicPr>
          <p:nvPr/>
        </p:nvPicPr>
        <p:blipFill>
          <a:blip r:embed="rId4"/>
          <a:stretch>
            <a:fillRect/>
          </a:stretch>
        </p:blipFill>
        <p:spPr>
          <a:xfrm>
            <a:off x="721519" y="1351955"/>
            <a:ext cx="342900" cy="342900"/>
          </a:xfrm>
          <a:prstGeom prst="rect">
            <a:avLst/>
          </a:prstGeom>
        </p:spPr>
      </p:pic>
      <p:sp>
        <p:nvSpPr>
          <p:cNvPr id="6" name="Text 2"/>
          <p:cNvSpPr/>
          <p:nvPr/>
        </p:nvSpPr>
        <p:spPr>
          <a:xfrm>
            <a:off x="1250156" y="1287065"/>
            <a:ext cx="1033937" cy="190501"/>
          </a:xfrm>
          <a:prstGeom prst="rect">
            <a:avLst/>
          </a:prstGeom>
          <a:noFill/>
          <a:ln/>
        </p:spPr>
        <p:txBody>
          <a:bodyPr wrap="none" lIns="0" tIns="0" rIns="0" bIns="0" rtlCol="0" anchor="ctr">
            <a:spAutoFit/>
          </a:bodyPr>
          <a:lstStyle/>
          <a:p>
            <a:pPr marL="0" indent="0">
              <a:buNone/>
            </a:pPr>
            <a:r>
              <a:rPr lang="en-US" sz="1238" b="1" dirty="0">
                <a:solidFill>
                  <a:srgbClr val="1565C0"/>
                </a:solidFill>
                <a:latin typeface="Verdana" panose="020B0604030504040204" pitchFamily="34" charset="0"/>
                <a:ea typeface="Verdana" panose="020B0604030504040204" pitchFamily="34" charset="0"/>
                <a:cs typeface="Noto Sans" pitchFamily="34" charset="-120"/>
              </a:rPr>
              <a:t>Risk Analizi</a:t>
            </a:r>
            <a:endParaRPr lang="en-US" sz="1238" dirty="0">
              <a:latin typeface="Verdana" panose="020B0604030504040204" pitchFamily="34" charset="0"/>
              <a:ea typeface="Verdana" panose="020B0604030504040204" pitchFamily="34" charset="0"/>
            </a:endParaRPr>
          </a:p>
        </p:txBody>
      </p:sp>
      <p:sp>
        <p:nvSpPr>
          <p:cNvPr id="7" name="Text 3"/>
          <p:cNvSpPr/>
          <p:nvPr/>
        </p:nvSpPr>
        <p:spPr>
          <a:xfrm>
            <a:off x="1250156" y="1662738"/>
            <a:ext cx="3036094" cy="434927"/>
          </a:xfrm>
          <a:prstGeom prst="rect">
            <a:avLst/>
          </a:prstGeom>
          <a:noFill/>
          <a:ln/>
        </p:spPr>
        <p:txBody>
          <a:bodyPr wrap="square" lIns="0" tIns="0" rIns="0" bIns="0" rtlCol="0" anchor="ctr">
            <a:spAutoFit/>
          </a:bodyPr>
          <a:lstStyle/>
          <a:p>
            <a:pPr marL="0" indent="0">
              <a:buNone/>
            </a:pPr>
            <a:r>
              <a:rPr lang="en-US" sz="942" b="1" dirty="0">
                <a:solidFill>
                  <a:srgbClr val="FF0000"/>
                </a:solidFill>
                <a:latin typeface="Verdana" panose="020B0604030504040204" pitchFamily="34" charset="0"/>
                <a:ea typeface="Verdana" panose="020B0604030504040204" pitchFamily="34" charset="0"/>
                <a:cs typeface="Noto Sans" pitchFamily="34" charset="-120"/>
              </a:rPr>
              <a:t>Kredi skorlama ve risk değerlendirmede </a:t>
            </a:r>
            <a:r>
              <a:rPr lang="en-US" sz="942" dirty="0">
                <a:solidFill>
                  <a:srgbClr val="212121"/>
                </a:solidFill>
                <a:latin typeface="Verdana" panose="020B0604030504040204" pitchFamily="34" charset="0"/>
                <a:ea typeface="Verdana" panose="020B0604030504040204" pitchFamily="34" charset="0"/>
                <a:cs typeface="Noto Sans" pitchFamily="34" charset="-120"/>
              </a:rPr>
              <a:t>yapay zeka modelleri kullanılarak daha doğru tahminler yapılır</a:t>
            </a:r>
            <a:endParaRPr lang="en-US" sz="942" dirty="0">
              <a:latin typeface="Verdana" panose="020B0604030504040204" pitchFamily="34" charset="0"/>
              <a:ea typeface="Verdana" panose="020B0604030504040204" pitchFamily="34" charset="0"/>
            </a:endParaRPr>
          </a:p>
        </p:txBody>
      </p:sp>
      <p:sp>
        <p:nvSpPr>
          <p:cNvPr id="8" name="Shape 4"/>
          <p:cNvSpPr/>
          <p:nvPr/>
        </p:nvSpPr>
        <p:spPr>
          <a:xfrm>
            <a:off x="4679156" y="1085850"/>
            <a:ext cx="3964781" cy="1281522"/>
          </a:xfrm>
          <a:prstGeom prst="rect">
            <a:avLst/>
          </a:prstGeom>
          <a:solidFill>
            <a:srgbClr val="FFFFFF">
              <a:alpha val="60000"/>
            </a:srgbClr>
          </a:solidFill>
          <a:ln/>
        </p:spPr>
      </p:sp>
      <p:pic>
        <p:nvPicPr>
          <p:cNvPr id="9" name="Image 2" descr="preencoded.png"/>
          <p:cNvPicPr>
            <a:picLocks noChangeAspect="1"/>
          </p:cNvPicPr>
          <p:nvPr/>
        </p:nvPicPr>
        <p:blipFill>
          <a:blip r:embed="rId5"/>
          <a:stretch>
            <a:fillRect/>
          </a:stretch>
        </p:blipFill>
        <p:spPr>
          <a:xfrm>
            <a:off x="4900613" y="1351955"/>
            <a:ext cx="342900" cy="342900"/>
          </a:xfrm>
          <a:prstGeom prst="rect">
            <a:avLst/>
          </a:prstGeom>
        </p:spPr>
      </p:pic>
      <p:sp>
        <p:nvSpPr>
          <p:cNvPr id="10" name="Text 5"/>
          <p:cNvSpPr/>
          <p:nvPr/>
        </p:nvSpPr>
        <p:spPr>
          <a:xfrm>
            <a:off x="5429250" y="1287065"/>
            <a:ext cx="1830629" cy="190501"/>
          </a:xfrm>
          <a:prstGeom prst="rect">
            <a:avLst/>
          </a:prstGeom>
          <a:noFill/>
          <a:ln/>
        </p:spPr>
        <p:txBody>
          <a:bodyPr wrap="none" lIns="0" tIns="0" rIns="0" bIns="0" rtlCol="0" anchor="ctr">
            <a:spAutoFit/>
          </a:bodyPr>
          <a:lstStyle/>
          <a:p>
            <a:pPr marL="0" indent="0">
              <a:buNone/>
            </a:pPr>
            <a:r>
              <a:rPr lang="en-US" sz="1238" b="1" dirty="0">
                <a:solidFill>
                  <a:srgbClr val="1565C0"/>
                </a:solidFill>
                <a:latin typeface="Verdana" panose="020B0604030504040204" pitchFamily="34" charset="0"/>
                <a:ea typeface="Verdana" panose="020B0604030504040204" pitchFamily="34" charset="0"/>
                <a:cs typeface="Noto Sans" pitchFamily="34" charset="-120"/>
              </a:rPr>
              <a:t>Dolandırıcılık Tespiti</a:t>
            </a:r>
            <a:endParaRPr lang="en-US" sz="1238" dirty="0">
              <a:latin typeface="Verdana" panose="020B0604030504040204" pitchFamily="34" charset="0"/>
              <a:ea typeface="Verdana" panose="020B0604030504040204" pitchFamily="34" charset="0"/>
            </a:endParaRPr>
          </a:p>
        </p:txBody>
      </p:sp>
      <p:sp>
        <p:nvSpPr>
          <p:cNvPr id="11" name="Text 6"/>
          <p:cNvSpPr/>
          <p:nvPr/>
        </p:nvSpPr>
        <p:spPr>
          <a:xfrm>
            <a:off x="5429250" y="1632367"/>
            <a:ext cx="3036094" cy="289951"/>
          </a:xfrm>
          <a:prstGeom prst="rect">
            <a:avLst/>
          </a:prstGeom>
          <a:noFill/>
          <a:ln/>
        </p:spPr>
        <p:txBody>
          <a:bodyPr wrap="square" lIns="0" tIns="0" rIns="0" bIns="0" rtlCol="0" anchor="ctr">
            <a:spAutoFit/>
          </a:bodyPr>
          <a:lstStyle/>
          <a:p>
            <a:pPr marL="0" indent="0">
              <a:buNone/>
            </a:pPr>
            <a:r>
              <a:rPr lang="en-US" sz="942" b="1" dirty="0">
                <a:solidFill>
                  <a:srgbClr val="FF0000"/>
                </a:solidFill>
                <a:latin typeface="Verdana" panose="020B0604030504040204" pitchFamily="34" charset="0"/>
                <a:ea typeface="Verdana" panose="020B0604030504040204" pitchFamily="34" charset="0"/>
                <a:cs typeface="Noto Sans" pitchFamily="34" charset="-120"/>
              </a:rPr>
              <a:t>Anormal işlemleri </a:t>
            </a:r>
            <a:r>
              <a:rPr lang="en-US" sz="942" dirty="0">
                <a:solidFill>
                  <a:srgbClr val="212121"/>
                </a:solidFill>
                <a:latin typeface="Verdana" panose="020B0604030504040204" pitchFamily="34" charset="0"/>
                <a:ea typeface="Verdana" panose="020B0604030504040204" pitchFamily="34" charset="0"/>
                <a:cs typeface="Noto Sans" pitchFamily="34" charset="-120"/>
              </a:rPr>
              <a:t>gerçek zamanlı tespit ederek finansal güvenliği artırır</a:t>
            </a:r>
            <a:endParaRPr lang="en-US" sz="942" dirty="0">
              <a:latin typeface="Verdana" panose="020B0604030504040204" pitchFamily="34" charset="0"/>
              <a:ea typeface="Verdana" panose="020B0604030504040204" pitchFamily="34" charset="0"/>
            </a:endParaRPr>
          </a:p>
        </p:txBody>
      </p:sp>
      <p:sp>
        <p:nvSpPr>
          <p:cNvPr id="12" name="Shape 7"/>
          <p:cNvSpPr/>
          <p:nvPr/>
        </p:nvSpPr>
        <p:spPr>
          <a:xfrm>
            <a:off x="500063" y="2581684"/>
            <a:ext cx="3964781" cy="1075804"/>
          </a:xfrm>
          <a:prstGeom prst="rect">
            <a:avLst/>
          </a:prstGeom>
          <a:solidFill>
            <a:srgbClr val="FFFFFF">
              <a:alpha val="60000"/>
            </a:srgbClr>
          </a:solidFill>
          <a:ln/>
        </p:spPr>
      </p:sp>
      <p:pic>
        <p:nvPicPr>
          <p:cNvPr id="13" name="Image 3" descr="preencoded.png"/>
          <p:cNvPicPr>
            <a:picLocks noChangeAspect="1"/>
          </p:cNvPicPr>
          <p:nvPr/>
        </p:nvPicPr>
        <p:blipFill>
          <a:blip r:embed="rId6"/>
          <a:stretch>
            <a:fillRect/>
          </a:stretch>
        </p:blipFill>
        <p:spPr>
          <a:xfrm>
            <a:off x="678656" y="2847789"/>
            <a:ext cx="428625" cy="342900"/>
          </a:xfrm>
          <a:prstGeom prst="rect">
            <a:avLst/>
          </a:prstGeom>
        </p:spPr>
      </p:pic>
      <p:sp>
        <p:nvSpPr>
          <p:cNvPr id="14" name="Text 8"/>
          <p:cNvSpPr/>
          <p:nvPr/>
        </p:nvSpPr>
        <p:spPr>
          <a:xfrm>
            <a:off x="1250156" y="2782899"/>
            <a:ext cx="2152833" cy="190501"/>
          </a:xfrm>
          <a:prstGeom prst="rect">
            <a:avLst/>
          </a:prstGeom>
          <a:noFill/>
          <a:ln/>
        </p:spPr>
        <p:txBody>
          <a:bodyPr wrap="none" lIns="0" tIns="0" rIns="0" bIns="0" rtlCol="0" anchor="ctr">
            <a:spAutoFit/>
          </a:bodyPr>
          <a:lstStyle/>
          <a:p>
            <a:pPr marL="0" indent="0">
              <a:buNone/>
            </a:pPr>
            <a:r>
              <a:rPr lang="en-US" sz="1238" b="1" dirty="0">
                <a:solidFill>
                  <a:srgbClr val="1565C0"/>
                </a:solidFill>
                <a:latin typeface="Verdana" panose="020B0604030504040204" pitchFamily="34" charset="0"/>
                <a:ea typeface="Verdana" panose="020B0604030504040204" pitchFamily="34" charset="0"/>
                <a:cs typeface="Noto Sans" pitchFamily="34" charset="-120"/>
              </a:rPr>
              <a:t>Müşteri Segmentasyonu</a:t>
            </a:r>
            <a:endParaRPr lang="en-US" sz="1238" dirty="0">
              <a:latin typeface="Verdana" panose="020B0604030504040204" pitchFamily="34" charset="0"/>
              <a:ea typeface="Verdana" panose="020B0604030504040204" pitchFamily="34" charset="0"/>
            </a:endParaRPr>
          </a:p>
        </p:txBody>
      </p:sp>
      <p:sp>
        <p:nvSpPr>
          <p:cNvPr id="15" name="Text 9"/>
          <p:cNvSpPr/>
          <p:nvPr/>
        </p:nvSpPr>
        <p:spPr>
          <a:xfrm>
            <a:off x="1250156" y="3128201"/>
            <a:ext cx="3036094" cy="289951"/>
          </a:xfrm>
          <a:prstGeom prst="rect">
            <a:avLst/>
          </a:prstGeom>
          <a:noFill/>
          <a:ln/>
        </p:spPr>
        <p:txBody>
          <a:bodyPr wrap="square" lIns="0" tIns="0" rIns="0" bIns="0" rtlCol="0" anchor="ctr">
            <a:spAutoFit/>
          </a:bodyPr>
          <a:lstStyle/>
          <a:p>
            <a:pPr marL="0" indent="0">
              <a:buNone/>
            </a:pPr>
            <a:r>
              <a:rPr lang="en-US" sz="942" b="1" dirty="0">
                <a:solidFill>
                  <a:srgbClr val="FF0000"/>
                </a:solidFill>
                <a:latin typeface="Verdana" panose="020B0604030504040204" pitchFamily="34" charset="0"/>
                <a:ea typeface="Verdana" panose="020B0604030504040204" pitchFamily="34" charset="0"/>
                <a:cs typeface="Noto Sans" pitchFamily="34" charset="-120"/>
              </a:rPr>
              <a:t>Kişiselleştirilmiş finansal ürün </a:t>
            </a:r>
            <a:r>
              <a:rPr lang="en-US" sz="942" dirty="0">
                <a:solidFill>
                  <a:srgbClr val="212121"/>
                </a:solidFill>
                <a:latin typeface="Verdana" panose="020B0604030504040204" pitchFamily="34" charset="0"/>
                <a:ea typeface="Verdana" panose="020B0604030504040204" pitchFamily="34" charset="0"/>
                <a:cs typeface="Noto Sans" pitchFamily="34" charset="-120"/>
              </a:rPr>
              <a:t>önerileri ile müşteri memnuniyetini yükseltir</a:t>
            </a:r>
            <a:endParaRPr lang="en-US" sz="942" dirty="0">
              <a:latin typeface="Verdana" panose="020B0604030504040204" pitchFamily="34" charset="0"/>
              <a:ea typeface="Verdana" panose="020B0604030504040204" pitchFamily="34" charset="0"/>
            </a:endParaRPr>
          </a:p>
        </p:txBody>
      </p:sp>
      <p:sp>
        <p:nvSpPr>
          <p:cNvPr id="16" name="Shape 10"/>
          <p:cNvSpPr/>
          <p:nvPr/>
        </p:nvSpPr>
        <p:spPr>
          <a:xfrm>
            <a:off x="4679156" y="2581684"/>
            <a:ext cx="3964781" cy="1075804"/>
          </a:xfrm>
          <a:prstGeom prst="rect">
            <a:avLst/>
          </a:prstGeom>
          <a:solidFill>
            <a:srgbClr val="FFFFFF">
              <a:alpha val="60000"/>
            </a:srgbClr>
          </a:solidFill>
          <a:ln/>
        </p:spPr>
      </p:sp>
      <p:pic>
        <p:nvPicPr>
          <p:cNvPr id="17" name="Image 4" descr="preencoded.png"/>
          <p:cNvPicPr>
            <a:picLocks noChangeAspect="1"/>
          </p:cNvPicPr>
          <p:nvPr/>
        </p:nvPicPr>
        <p:blipFill>
          <a:blip r:embed="rId7"/>
          <a:stretch>
            <a:fillRect/>
          </a:stretch>
        </p:blipFill>
        <p:spPr>
          <a:xfrm>
            <a:off x="4857750" y="2847789"/>
            <a:ext cx="428625" cy="342900"/>
          </a:xfrm>
          <a:prstGeom prst="rect">
            <a:avLst/>
          </a:prstGeom>
        </p:spPr>
      </p:pic>
      <p:sp>
        <p:nvSpPr>
          <p:cNvPr id="18" name="Text 11"/>
          <p:cNvSpPr/>
          <p:nvPr/>
        </p:nvSpPr>
        <p:spPr>
          <a:xfrm>
            <a:off x="5429250" y="2782899"/>
            <a:ext cx="1604606" cy="190501"/>
          </a:xfrm>
          <a:prstGeom prst="rect">
            <a:avLst/>
          </a:prstGeom>
          <a:noFill/>
          <a:ln/>
        </p:spPr>
        <p:txBody>
          <a:bodyPr wrap="none" lIns="0" tIns="0" rIns="0" bIns="0" rtlCol="0" anchor="ctr">
            <a:spAutoFit/>
          </a:bodyPr>
          <a:lstStyle/>
          <a:p>
            <a:pPr marL="0" indent="0">
              <a:buNone/>
            </a:pPr>
            <a:r>
              <a:rPr lang="en-US" sz="1238" b="1" dirty="0">
                <a:solidFill>
                  <a:srgbClr val="1565C0"/>
                </a:solidFill>
                <a:latin typeface="Verdana" panose="020B0604030504040204" pitchFamily="34" charset="0"/>
                <a:ea typeface="Verdana" panose="020B0604030504040204" pitchFamily="34" charset="0"/>
                <a:cs typeface="Noto Sans" pitchFamily="34" charset="-120"/>
              </a:rPr>
              <a:t>Algoritmik Ticaret</a:t>
            </a:r>
            <a:endParaRPr lang="en-US" sz="1238" dirty="0">
              <a:latin typeface="Verdana" panose="020B0604030504040204" pitchFamily="34" charset="0"/>
              <a:ea typeface="Verdana" panose="020B0604030504040204" pitchFamily="34" charset="0"/>
            </a:endParaRPr>
          </a:p>
        </p:txBody>
      </p:sp>
      <p:sp>
        <p:nvSpPr>
          <p:cNvPr id="19" name="Text 12"/>
          <p:cNvSpPr/>
          <p:nvPr/>
        </p:nvSpPr>
        <p:spPr>
          <a:xfrm>
            <a:off x="5429250" y="3128201"/>
            <a:ext cx="3036094" cy="289951"/>
          </a:xfrm>
          <a:prstGeom prst="rect">
            <a:avLst/>
          </a:prstGeom>
          <a:noFill/>
          <a:ln/>
        </p:spPr>
        <p:txBody>
          <a:bodyPr wrap="square" lIns="0" tIns="0" rIns="0" bIns="0" rtlCol="0" anchor="ctr">
            <a:spAutoFit/>
          </a:bodyPr>
          <a:lstStyle/>
          <a:p>
            <a:pPr marL="0" indent="0">
              <a:buNone/>
            </a:pPr>
            <a:r>
              <a:rPr lang="en-US" sz="942" dirty="0">
                <a:solidFill>
                  <a:srgbClr val="212121"/>
                </a:solidFill>
                <a:latin typeface="Noto Sans" pitchFamily="34" charset="0"/>
                <a:ea typeface="Noto Sans" pitchFamily="34" charset="-122"/>
                <a:cs typeface="Noto Sans" pitchFamily="34" charset="-120"/>
              </a:rPr>
              <a:t>Piyasa verilerini analiz ederek </a:t>
            </a:r>
            <a:r>
              <a:rPr lang="en-US" sz="942" b="1" dirty="0">
                <a:solidFill>
                  <a:srgbClr val="FF0000"/>
                </a:solidFill>
                <a:latin typeface="Noto Sans" pitchFamily="34" charset="0"/>
                <a:ea typeface="Noto Sans" pitchFamily="34" charset="-122"/>
                <a:cs typeface="Noto Sans" pitchFamily="34" charset="-120"/>
              </a:rPr>
              <a:t>otomatik alım-satım </a:t>
            </a:r>
            <a:r>
              <a:rPr lang="en-US" sz="942" dirty="0">
                <a:solidFill>
                  <a:srgbClr val="212121"/>
                </a:solidFill>
                <a:latin typeface="Noto Sans" pitchFamily="34" charset="0"/>
                <a:ea typeface="Noto Sans" pitchFamily="34" charset="-122"/>
                <a:cs typeface="Noto Sans" pitchFamily="34" charset="-120"/>
              </a:rPr>
              <a:t>kararları verir</a:t>
            </a:r>
            <a:endParaRPr lang="en-US" sz="942" dirty="0"/>
          </a:p>
        </p:txBody>
      </p:sp>
      <p:sp>
        <p:nvSpPr>
          <p:cNvPr id="20" name="Shape 13"/>
          <p:cNvSpPr/>
          <p:nvPr/>
        </p:nvSpPr>
        <p:spPr>
          <a:xfrm>
            <a:off x="500063" y="4091193"/>
            <a:ext cx="8143875" cy="1059731"/>
          </a:xfrm>
          <a:prstGeom prst="rect">
            <a:avLst/>
          </a:prstGeom>
          <a:solidFill>
            <a:srgbClr val="1565C0">
              <a:alpha val="15000"/>
            </a:srgbClr>
          </a:solidFill>
          <a:ln/>
        </p:spPr>
      </p:sp>
      <p:pic>
        <p:nvPicPr>
          <p:cNvPr id="21" name="Image 5" descr="preencoded.png"/>
          <p:cNvPicPr>
            <a:picLocks noChangeAspect="1"/>
          </p:cNvPicPr>
          <p:nvPr/>
        </p:nvPicPr>
        <p:blipFill>
          <a:blip r:embed="rId8"/>
          <a:stretch>
            <a:fillRect/>
          </a:stretch>
        </p:blipFill>
        <p:spPr>
          <a:xfrm>
            <a:off x="714375" y="4300426"/>
            <a:ext cx="107156" cy="142875"/>
          </a:xfrm>
          <a:prstGeom prst="rect">
            <a:avLst/>
          </a:prstGeom>
        </p:spPr>
      </p:pic>
      <p:sp>
        <p:nvSpPr>
          <p:cNvPr id="22" name="Text 14"/>
          <p:cNvSpPr/>
          <p:nvPr/>
        </p:nvSpPr>
        <p:spPr>
          <a:xfrm>
            <a:off x="821531" y="4296854"/>
            <a:ext cx="1998297" cy="158948"/>
          </a:xfrm>
          <a:prstGeom prst="rect">
            <a:avLst/>
          </a:prstGeom>
          <a:noFill/>
          <a:ln/>
        </p:spPr>
        <p:txBody>
          <a:bodyPr wrap="none" lIns="0" tIns="0" rIns="0" bIns="0" rtlCol="0" anchor="ctr">
            <a:spAutoFit/>
          </a:bodyPr>
          <a:lstStyle/>
          <a:p>
            <a:pPr marL="0" indent="0">
              <a:buNone/>
            </a:pPr>
            <a:r>
              <a:rPr lang="en-US" sz="1046" b="1" dirty="0">
                <a:solidFill>
                  <a:srgbClr val="C62828"/>
                </a:solidFill>
                <a:latin typeface="Verdana" pitchFamily="34" charset="0"/>
                <a:ea typeface="Verdana" pitchFamily="34" charset="-122"/>
                <a:cs typeface="Verdana" pitchFamily="34" charset="-120"/>
              </a:rPr>
              <a:t> Gerçek Örnek: Garanti BBVA</a:t>
            </a:r>
            <a:endParaRPr lang="en-US" sz="1046" dirty="0"/>
          </a:p>
        </p:txBody>
      </p:sp>
      <p:sp>
        <p:nvSpPr>
          <p:cNvPr id="23" name="Text 15"/>
          <p:cNvSpPr/>
          <p:nvPr/>
        </p:nvSpPr>
        <p:spPr>
          <a:xfrm>
            <a:off x="714375" y="4616557"/>
            <a:ext cx="7715250" cy="289951"/>
          </a:xfrm>
          <a:prstGeom prst="rect">
            <a:avLst/>
          </a:prstGeom>
          <a:noFill/>
          <a:ln/>
        </p:spPr>
        <p:txBody>
          <a:bodyPr wrap="square" lIns="0" tIns="0" rIns="0" bIns="0" rtlCol="0" anchor="ctr">
            <a:spAutoFit/>
          </a:bodyPr>
          <a:lstStyle/>
          <a:p>
            <a:pPr marL="0" indent="0">
              <a:buNone/>
            </a:pPr>
            <a:r>
              <a:rPr lang="en-US" sz="942" dirty="0">
                <a:solidFill>
                  <a:srgbClr val="212121"/>
                </a:solidFill>
                <a:latin typeface="Verdana" panose="020B0604030504040204" pitchFamily="34" charset="0"/>
                <a:ea typeface="Verdana" panose="020B0604030504040204" pitchFamily="34" charset="0"/>
                <a:cs typeface="Noto Sans" pitchFamily="34" charset="-120"/>
              </a:rPr>
              <a:t> Garanti BBVA, müşteri deneyimini iyileştirmek için AI chatbotlar kullanıyor. Müşteriler 7/24 hızlı yanıt alırken, banka operasyonel verimliliğini artırıyor. </a:t>
            </a:r>
            <a:endParaRPr lang="en-US" sz="942" dirty="0">
              <a:latin typeface="Verdana" panose="020B0604030504040204" pitchFamily="34" charset="0"/>
              <a:ea typeface="Verdana" panose="020B060403050404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329126"/>
          </a:xfrm>
          <a:prstGeom prst="rect">
            <a:avLst/>
          </a:prstGeom>
        </p:spPr>
      </p:pic>
      <p:sp>
        <p:nvSpPr>
          <p:cNvPr id="3" name="Text 0"/>
          <p:cNvSpPr/>
          <p:nvPr/>
        </p:nvSpPr>
        <p:spPr>
          <a:xfrm>
            <a:off x="500063" y="357188"/>
            <a:ext cx="8143875" cy="428625"/>
          </a:xfrm>
          <a:prstGeom prst="rect">
            <a:avLst/>
          </a:prstGeom>
          <a:noFill/>
          <a:ln/>
        </p:spPr>
        <p:txBody>
          <a:bodyPr wrap="none" lIns="0" tIns="0" rIns="0" bIns="0" rtlCol="0" anchor="ctr">
            <a:spAutoFit/>
          </a:bodyPr>
          <a:lstStyle/>
          <a:p>
            <a:pPr marL="0" indent="0" algn="ctr">
              <a:buNone/>
            </a:pPr>
            <a:r>
              <a:rPr lang="en-US" sz="2250" b="1" dirty="0">
                <a:solidFill>
                  <a:srgbClr val="C62828"/>
                </a:solidFill>
                <a:latin typeface="Verdana" pitchFamily="34" charset="0"/>
                <a:ea typeface="Verdana" pitchFamily="34" charset="-122"/>
                <a:cs typeface="Verdana" pitchFamily="34" charset="-120"/>
              </a:rPr>
              <a:t>Sağlık ve Eğitimde AI'nin Rolü</a:t>
            </a:r>
            <a:endParaRPr lang="en-US" sz="2250" dirty="0"/>
          </a:p>
        </p:txBody>
      </p:sp>
      <p:sp>
        <p:nvSpPr>
          <p:cNvPr id="4" name="Shape 1"/>
          <p:cNvSpPr/>
          <p:nvPr/>
        </p:nvSpPr>
        <p:spPr>
          <a:xfrm>
            <a:off x="500063" y="1143000"/>
            <a:ext cx="3893344" cy="3828938"/>
          </a:xfrm>
          <a:prstGeom prst="rect">
            <a:avLst/>
          </a:prstGeom>
          <a:solidFill>
            <a:srgbClr val="FFFFFF">
              <a:alpha val="50000"/>
            </a:srgbClr>
          </a:solidFill>
          <a:ln/>
        </p:spPr>
      </p:sp>
      <p:pic>
        <p:nvPicPr>
          <p:cNvPr id="5" name="Image 1" descr="preencoded.png"/>
          <p:cNvPicPr>
            <a:picLocks noChangeAspect="1"/>
          </p:cNvPicPr>
          <p:nvPr/>
        </p:nvPicPr>
        <p:blipFill>
          <a:blip r:embed="rId4"/>
          <a:stretch>
            <a:fillRect/>
          </a:stretch>
        </p:blipFill>
        <p:spPr>
          <a:xfrm>
            <a:off x="2165449" y="1485900"/>
            <a:ext cx="562570" cy="500063"/>
          </a:xfrm>
          <a:prstGeom prst="rect">
            <a:avLst/>
          </a:prstGeom>
        </p:spPr>
      </p:pic>
      <p:sp>
        <p:nvSpPr>
          <p:cNvPr id="6" name="Text 2"/>
          <p:cNvSpPr/>
          <p:nvPr/>
        </p:nvSpPr>
        <p:spPr>
          <a:xfrm>
            <a:off x="714375" y="2286000"/>
            <a:ext cx="3464719" cy="300038"/>
          </a:xfrm>
          <a:prstGeom prst="rect">
            <a:avLst/>
          </a:prstGeom>
          <a:noFill/>
          <a:ln/>
        </p:spPr>
        <p:txBody>
          <a:bodyPr wrap="none" lIns="0" tIns="0" rIns="0" bIns="0" rtlCol="0" anchor="ctr">
            <a:spAutoFit/>
          </a:bodyPr>
          <a:lstStyle/>
          <a:p>
            <a:pPr marL="0" indent="0" algn="ctr">
              <a:buNone/>
            </a:pPr>
            <a:r>
              <a:rPr lang="en-US" sz="1575" b="1" dirty="0">
                <a:solidFill>
                  <a:srgbClr val="D32F2F"/>
                </a:solidFill>
                <a:latin typeface="Noto Sans" pitchFamily="34" charset="0"/>
                <a:ea typeface="Noto Sans" pitchFamily="34" charset="-122"/>
                <a:cs typeface="Noto Sans" pitchFamily="34" charset="-120"/>
              </a:rPr>
              <a:t>Sağlık</a:t>
            </a:r>
            <a:endParaRPr lang="en-US" sz="1575" dirty="0"/>
          </a:p>
        </p:txBody>
      </p:sp>
      <p:sp>
        <p:nvSpPr>
          <p:cNvPr id="7" name="Shape 3"/>
          <p:cNvSpPr/>
          <p:nvPr/>
        </p:nvSpPr>
        <p:spPr>
          <a:xfrm>
            <a:off x="714375" y="2800350"/>
            <a:ext cx="3464719" cy="420030"/>
          </a:xfrm>
          <a:prstGeom prst="rect">
            <a:avLst/>
          </a:prstGeom>
          <a:solidFill>
            <a:srgbClr val="FFFFFF">
              <a:alpha val="70000"/>
            </a:srgbClr>
          </a:solidFill>
          <a:ln/>
        </p:spPr>
      </p:sp>
      <p:sp>
        <p:nvSpPr>
          <p:cNvPr id="8" name="Shape 4"/>
          <p:cNvSpPr/>
          <p:nvPr/>
        </p:nvSpPr>
        <p:spPr>
          <a:xfrm>
            <a:off x="857250" y="2964656"/>
            <a:ext cx="71438" cy="71438"/>
          </a:xfrm>
          <a:prstGeom prst="rect">
            <a:avLst/>
          </a:prstGeom>
          <a:solidFill>
            <a:srgbClr val="FF6F00"/>
          </a:solidFill>
          <a:ln/>
        </p:spPr>
      </p:sp>
      <p:sp>
        <p:nvSpPr>
          <p:cNvPr id="9" name="Text 5"/>
          <p:cNvSpPr/>
          <p:nvPr/>
        </p:nvSpPr>
        <p:spPr>
          <a:xfrm>
            <a:off x="1035844" y="2907506"/>
            <a:ext cx="2829846" cy="205718"/>
          </a:xfrm>
          <a:prstGeom prst="rect">
            <a:avLst/>
          </a:prstGeom>
          <a:noFill/>
          <a:ln/>
        </p:spPr>
        <p:txBody>
          <a:bodyPr wrap="none" lIns="0" tIns="0" rIns="0" bIns="0" rtlCol="0" anchor="ctr">
            <a:spAutoFit/>
          </a:bodyPr>
          <a:lstStyle/>
          <a:p>
            <a:pPr marL="0" indent="0">
              <a:buNone/>
            </a:pPr>
            <a:r>
              <a:rPr lang="en-US" sz="942" dirty="0">
                <a:solidFill>
                  <a:srgbClr val="212121"/>
                </a:solidFill>
                <a:latin typeface="Noto Sans" pitchFamily="34" charset="0"/>
                <a:ea typeface="Noto Sans" pitchFamily="34" charset="-122"/>
                <a:cs typeface="Noto Sans" pitchFamily="34" charset="-120"/>
              </a:rPr>
              <a:t>Görüntü tanıma ile radyoloji ve patoloji desteği</a:t>
            </a:r>
            <a:endParaRPr lang="en-US" sz="942" dirty="0"/>
          </a:p>
        </p:txBody>
      </p:sp>
      <p:sp>
        <p:nvSpPr>
          <p:cNvPr id="10" name="Shape 6"/>
          <p:cNvSpPr/>
          <p:nvPr/>
        </p:nvSpPr>
        <p:spPr>
          <a:xfrm>
            <a:off x="714375" y="3363255"/>
            <a:ext cx="3464719" cy="420030"/>
          </a:xfrm>
          <a:prstGeom prst="rect">
            <a:avLst/>
          </a:prstGeom>
          <a:solidFill>
            <a:srgbClr val="FFFFFF">
              <a:alpha val="70000"/>
            </a:srgbClr>
          </a:solidFill>
          <a:ln/>
        </p:spPr>
      </p:sp>
      <p:sp>
        <p:nvSpPr>
          <p:cNvPr id="11" name="Shape 7"/>
          <p:cNvSpPr/>
          <p:nvPr/>
        </p:nvSpPr>
        <p:spPr>
          <a:xfrm>
            <a:off x="857250" y="3527561"/>
            <a:ext cx="71438" cy="71438"/>
          </a:xfrm>
          <a:prstGeom prst="rect">
            <a:avLst/>
          </a:prstGeom>
          <a:solidFill>
            <a:srgbClr val="FF6F00"/>
          </a:solidFill>
          <a:ln/>
        </p:spPr>
      </p:sp>
      <p:sp>
        <p:nvSpPr>
          <p:cNvPr id="12" name="Text 8"/>
          <p:cNvSpPr/>
          <p:nvPr/>
        </p:nvSpPr>
        <p:spPr>
          <a:xfrm>
            <a:off x="1035844" y="3470411"/>
            <a:ext cx="2918557" cy="205718"/>
          </a:xfrm>
          <a:prstGeom prst="rect">
            <a:avLst/>
          </a:prstGeom>
          <a:noFill/>
          <a:ln/>
        </p:spPr>
        <p:txBody>
          <a:bodyPr wrap="none" lIns="0" tIns="0" rIns="0" bIns="0" rtlCol="0" anchor="ctr">
            <a:spAutoFit/>
          </a:bodyPr>
          <a:lstStyle/>
          <a:p>
            <a:pPr marL="0" indent="0">
              <a:buNone/>
            </a:pPr>
            <a:r>
              <a:rPr lang="en-US" sz="942" dirty="0">
                <a:solidFill>
                  <a:srgbClr val="212121"/>
                </a:solidFill>
                <a:latin typeface="Noto Sans" pitchFamily="34" charset="0"/>
                <a:ea typeface="Noto Sans" pitchFamily="34" charset="-122"/>
                <a:cs typeface="Noto Sans" pitchFamily="34" charset="-120"/>
              </a:rPr>
              <a:t>Hastalık teşhisinde yapay zeka destekli sistemler</a:t>
            </a:r>
            <a:endParaRPr lang="en-US" sz="942" dirty="0"/>
          </a:p>
        </p:txBody>
      </p:sp>
      <p:sp>
        <p:nvSpPr>
          <p:cNvPr id="13" name="Shape 9"/>
          <p:cNvSpPr/>
          <p:nvPr/>
        </p:nvSpPr>
        <p:spPr>
          <a:xfrm>
            <a:off x="714375" y="3926160"/>
            <a:ext cx="3464719" cy="420030"/>
          </a:xfrm>
          <a:prstGeom prst="rect">
            <a:avLst/>
          </a:prstGeom>
          <a:solidFill>
            <a:srgbClr val="FFFFFF">
              <a:alpha val="70000"/>
            </a:srgbClr>
          </a:solidFill>
          <a:ln/>
        </p:spPr>
      </p:sp>
      <p:sp>
        <p:nvSpPr>
          <p:cNvPr id="14" name="Shape 10"/>
          <p:cNvSpPr/>
          <p:nvPr/>
        </p:nvSpPr>
        <p:spPr>
          <a:xfrm>
            <a:off x="857250" y="4090467"/>
            <a:ext cx="71438" cy="71438"/>
          </a:xfrm>
          <a:prstGeom prst="rect">
            <a:avLst/>
          </a:prstGeom>
          <a:solidFill>
            <a:srgbClr val="FF6F00"/>
          </a:solidFill>
          <a:ln/>
        </p:spPr>
      </p:sp>
      <p:sp>
        <p:nvSpPr>
          <p:cNvPr id="15" name="Text 11"/>
          <p:cNvSpPr/>
          <p:nvPr/>
        </p:nvSpPr>
        <p:spPr>
          <a:xfrm>
            <a:off x="1035844" y="4033317"/>
            <a:ext cx="1847162" cy="205718"/>
          </a:xfrm>
          <a:prstGeom prst="rect">
            <a:avLst/>
          </a:prstGeom>
          <a:noFill/>
          <a:ln/>
        </p:spPr>
        <p:txBody>
          <a:bodyPr wrap="none" lIns="0" tIns="0" rIns="0" bIns="0" rtlCol="0" anchor="ctr">
            <a:spAutoFit/>
          </a:bodyPr>
          <a:lstStyle/>
          <a:p>
            <a:pPr marL="0" indent="0">
              <a:buNone/>
            </a:pPr>
            <a:r>
              <a:rPr lang="en-US" sz="942" dirty="0">
                <a:solidFill>
                  <a:srgbClr val="212121"/>
                </a:solidFill>
                <a:latin typeface="Noto Sans" pitchFamily="34" charset="0"/>
                <a:ea typeface="Noto Sans" pitchFamily="34" charset="-122"/>
                <a:cs typeface="Noto Sans" pitchFamily="34" charset="-120"/>
              </a:rPr>
              <a:t>Kişiselleştirilmiş tedavi planları</a:t>
            </a:r>
            <a:endParaRPr lang="en-US" sz="942" dirty="0"/>
          </a:p>
        </p:txBody>
      </p:sp>
      <p:sp>
        <p:nvSpPr>
          <p:cNvPr id="16" name="Shape 12"/>
          <p:cNvSpPr/>
          <p:nvPr/>
        </p:nvSpPr>
        <p:spPr>
          <a:xfrm>
            <a:off x="4750594" y="1143000"/>
            <a:ext cx="3893344" cy="3828938"/>
          </a:xfrm>
          <a:prstGeom prst="rect">
            <a:avLst/>
          </a:prstGeom>
          <a:solidFill>
            <a:srgbClr val="FFFFFF">
              <a:alpha val="50000"/>
            </a:srgbClr>
          </a:solidFill>
          <a:ln/>
        </p:spPr>
      </p:sp>
      <p:pic>
        <p:nvPicPr>
          <p:cNvPr id="17" name="Image 2" descr="preencoded.png"/>
          <p:cNvPicPr>
            <a:picLocks noChangeAspect="1"/>
          </p:cNvPicPr>
          <p:nvPr/>
        </p:nvPicPr>
        <p:blipFill>
          <a:blip r:embed="rId5"/>
          <a:stretch>
            <a:fillRect/>
          </a:stretch>
        </p:blipFill>
        <p:spPr>
          <a:xfrm>
            <a:off x="6384727" y="1485900"/>
            <a:ext cx="625078" cy="500063"/>
          </a:xfrm>
          <a:prstGeom prst="rect">
            <a:avLst/>
          </a:prstGeom>
        </p:spPr>
      </p:pic>
      <p:sp>
        <p:nvSpPr>
          <p:cNvPr id="18" name="Text 13"/>
          <p:cNvSpPr/>
          <p:nvPr/>
        </p:nvSpPr>
        <p:spPr>
          <a:xfrm>
            <a:off x="4964906" y="2286000"/>
            <a:ext cx="3464719" cy="300038"/>
          </a:xfrm>
          <a:prstGeom prst="rect">
            <a:avLst/>
          </a:prstGeom>
          <a:noFill/>
          <a:ln/>
        </p:spPr>
        <p:txBody>
          <a:bodyPr wrap="none" lIns="0" tIns="0" rIns="0" bIns="0" rtlCol="0" anchor="ctr">
            <a:spAutoFit/>
          </a:bodyPr>
          <a:lstStyle/>
          <a:p>
            <a:pPr marL="0" indent="0" algn="ctr">
              <a:buNone/>
            </a:pPr>
            <a:r>
              <a:rPr lang="en-US" sz="1575" b="1" dirty="0">
                <a:solidFill>
                  <a:srgbClr val="1565C0"/>
                </a:solidFill>
                <a:latin typeface="Noto Sans" pitchFamily="34" charset="0"/>
                <a:ea typeface="Noto Sans" pitchFamily="34" charset="-122"/>
                <a:cs typeface="Noto Sans" pitchFamily="34" charset="-120"/>
              </a:rPr>
              <a:t>Eğitim</a:t>
            </a:r>
            <a:endParaRPr lang="en-US" sz="1575" dirty="0"/>
          </a:p>
        </p:txBody>
      </p:sp>
      <p:sp>
        <p:nvSpPr>
          <p:cNvPr id="19" name="Shape 14"/>
          <p:cNvSpPr/>
          <p:nvPr/>
        </p:nvSpPr>
        <p:spPr>
          <a:xfrm>
            <a:off x="4964906" y="2800350"/>
            <a:ext cx="3464719" cy="625748"/>
          </a:xfrm>
          <a:prstGeom prst="rect">
            <a:avLst/>
          </a:prstGeom>
          <a:solidFill>
            <a:srgbClr val="FFFFFF">
              <a:alpha val="70000"/>
            </a:srgbClr>
          </a:solidFill>
          <a:ln/>
        </p:spPr>
      </p:sp>
      <p:sp>
        <p:nvSpPr>
          <p:cNvPr id="20" name="Shape 15"/>
          <p:cNvSpPr/>
          <p:nvPr/>
        </p:nvSpPr>
        <p:spPr>
          <a:xfrm>
            <a:off x="5107781" y="2964656"/>
            <a:ext cx="71438" cy="71438"/>
          </a:xfrm>
          <a:prstGeom prst="rect">
            <a:avLst/>
          </a:prstGeom>
          <a:solidFill>
            <a:srgbClr val="FF6F00"/>
          </a:solidFill>
          <a:ln/>
        </p:spPr>
      </p:sp>
      <p:sp>
        <p:nvSpPr>
          <p:cNvPr id="21" name="Text 16"/>
          <p:cNvSpPr/>
          <p:nvPr/>
        </p:nvSpPr>
        <p:spPr>
          <a:xfrm>
            <a:off x="5286375" y="2907506"/>
            <a:ext cx="3000375" cy="411435"/>
          </a:xfrm>
          <a:prstGeom prst="rect">
            <a:avLst/>
          </a:prstGeom>
          <a:noFill/>
          <a:ln/>
        </p:spPr>
        <p:txBody>
          <a:bodyPr wrap="square" lIns="0" tIns="0" rIns="0" bIns="0" rtlCol="0" anchor="ctr">
            <a:spAutoFit/>
          </a:bodyPr>
          <a:lstStyle/>
          <a:p>
            <a:pPr marL="0" indent="0">
              <a:buNone/>
            </a:pPr>
            <a:r>
              <a:rPr lang="en-US" sz="942" dirty="0">
                <a:solidFill>
                  <a:srgbClr val="212121"/>
                </a:solidFill>
                <a:latin typeface="Noto Sans" pitchFamily="34" charset="0"/>
                <a:ea typeface="Noto Sans" pitchFamily="34" charset="-122"/>
                <a:cs typeface="Noto Sans" pitchFamily="34" charset="-120"/>
              </a:rPr>
              <a:t>Öğrenme analitikleri ile öğrenci performansını izleme</a:t>
            </a:r>
            <a:endParaRPr lang="en-US" sz="942" dirty="0"/>
          </a:p>
        </p:txBody>
      </p:sp>
      <p:sp>
        <p:nvSpPr>
          <p:cNvPr id="22" name="Shape 17"/>
          <p:cNvSpPr/>
          <p:nvPr/>
        </p:nvSpPr>
        <p:spPr>
          <a:xfrm>
            <a:off x="4964906" y="3568973"/>
            <a:ext cx="3464719" cy="420030"/>
          </a:xfrm>
          <a:prstGeom prst="rect">
            <a:avLst/>
          </a:prstGeom>
          <a:solidFill>
            <a:srgbClr val="FFFFFF">
              <a:alpha val="70000"/>
            </a:srgbClr>
          </a:solidFill>
          <a:ln/>
        </p:spPr>
      </p:sp>
      <p:sp>
        <p:nvSpPr>
          <p:cNvPr id="23" name="Shape 18"/>
          <p:cNvSpPr/>
          <p:nvPr/>
        </p:nvSpPr>
        <p:spPr>
          <a:xfrm>
            <a:off x="5107781" y="3733279"/>
            <a:ext cx="71438" cy="71438"/>
          </a:xfrm>
          <a:prstGeom prst="rect">
            <a:avLst/>
          </a:prstGeom>
          <a:solidFill>
            <a:srgbClr val="FF6F00"/>
          </a:solidFill>
          <a:ln/>
        </p:spPr>
      </p:sp>
      <p:sp>
        <p:nvSpPr>
          <p:cNvPr id="24" name="Text 19"/>
          <p:cNvSpPr/>
          <p:nvPr/>
        </p:nvSpPr>
        <p:spPr>
          <a:xfrm>
            <a:off x="5286375" y="3706500"/>
            <a:ext cx="2944717" cy="144976"/>
          </a:xfrm>
          <a:prstGeom prst="rect">
            <a:avLst/>
          </a:prstGeom>
          <a:noFill/>
          <a:ln/>
        </p:spPr>
        <p:txBody>
          <a:bodyPr wrap="none" lIns="0" tIns="0" rIns="0" bIns="0" rtlCol="0" anchor="ctr">
            <a:spAutoFit/>
          </a:bodyPr>
          <a:lstStyle/>
          <a:p>
            <a:pPr marL="0" indent="0">
              <a:buNone/>
            </a:pPr>
            <a:r>
              <a:rPr lang="en-US" sz="942" dirty="0">
                <a:solidFill>
                  <a:srgbClr val="212121"/>
                </a:solidFill>
                <a:latin typeface="Noto Sans" pitchFamily="34" charset="0"/>
                <a:ea typeface="Noto Sans" pitchFamily="34" charset="-122"/>
                <a:cs typeface="Noto Sans" pitchFamily="34" charset="-120"/>
              </a:rPr>
              <a:t>Kişiselleştirilmiş </a:t>
            </a:r>
            <a:r>
              <a:rPr lang="en-US" sz="942" dirty="0" err="1">
                <a:solidFill>
                  <a:srgbClr val="212121"/>
                </a:solidFill>
                <a:latin typeface="Noto Sans" pitchFamily="34" charset="0"/>
                <a:ea typeface="Noto Sans" pitchFamily="34" charset="-122"/>
                <a:cs typeface="Noto Sans" pitchFamily="34" charset="-120"/>
              </a:rPr>
              <a:t>öğrenme</a:t>
            </a:r>
            <a:r>
              <a:rPr lang="en-US" sz="942" dirty="0">
                <a:solidFill>
                  <a:srgbClr val="212121"/>
                </a:solidFill>
                <a:latin typeface="Noto Sans" pitchFamily="34" charset="0"/>
                <a:ea typeface="Noto Sans" pitchFamily="34" charset="-122"/>
                <a:cs typeface="Noto Sans" pitchFamily="34" charset="-120"/>
              </a:rPr>
              <a:t> </a:t>
            </a:r>
            <a:r>
              <a:rPr lang="en-US" sz="942" dirty="0" err="1" smtClean="0">
                <a:solidFill>
                  <a:srgbClr val="212121"/>
                </a:solidFill>
                <a:latin typeface="Noto Sans" pitchFamily="34" charset="0"/>
                <a:ea typeface="Noto Sans" pitchFamily="34" charset="-122"/>
                <a:cs typeface="Noto Sans" pitchFamily="34" charset="-120"/>
              </a:rPr>
              <a:t>yolları</a:t>
            </a:r>
            <a:r>
              <a:rPr lang="tr-TR" sz="942" dirty="0" smtClean="0">
                <a:solidFill>
                  <a:srgbClr val="212121"/>
                </a:solidFill>
                <a:latin typeface="Noto Sans" pitchFamily="34" charset="0"/>
                <a:ea typeface="Noto Sans" pitchFamily="34" charset="-122"/>
                <a:cs typeface="Noto Sans" pitchFamily="34" charset="-120"/>
              </a:rPr>
              <a:t> (</a:t>
            </a:r>
            <a:r>
              <a:rPr lang="tr-TR" sz="942" dirty="0" err="1" smtClean="0">
                <a:solidFill>
                  <a:srgbClr val="212121"/>
                </a:solidFill>
                <a:latin typeface="Noto Sans" pitchFamily="34" charset="0"/>
                <a:ea typeface="Noto Sans" pitchFamily="34" charset="-122"/>
                <a:cs typeface="Noto Sans" pitchFamily="34" charset="-120"/>
              </a:rPr>
              <a:t>Duolingo</a:t>
            </a:r>
            <a:r>
              <a:rPr lang="tr-TR" sz="942" dirty="0" smtClean="0">
                <a:solidFill>
                  <a:srgbClr val="212121"/>
                </a:solidFill>
                <a:latin typeface="Noto Sans" pitchFamily="34" charset="0"/>
                <a:ea typeface="Noto Sans" pitchFamily="34" charset="-122"/>
                <a:cs typeface="Noto Sans" pitchFamily="34" charset="-120"/>
              </a:rPr>
              <a:t> ve benzerleri)</a:t>
            </a:r>
            <a:endParaRPr lang="en-US" sz="942" dirty="0"/>
          </a:p>
        </p:txBody>
      </p:sp>
      <p:sp>
        <p:nvSpPr>
          <p:cNvPr id="25" name="Shape 20"/>
          <p:cNvSpPr/>
          <p:nvPr/>
        </p:nvSpPr>
        <p:spPr>
          <a:xfrm>
            <a:off x="4964906" y="4131878"/>
            <a:ext cx="3464719" cy="625748"/>
          </a:xfrm>
          <a:prstGeom prst="rect">
            <a:avLst/>
          </a:prstGeom>
          <a:solidFill>
            <a:srgbClr val="FFFFFF">
              <a:alpha val="70000"/>
            </a:srgbClr>
          </a:solidFill>
          <a:ln/>
        </p:spPr>
      </p:sp>
      <p:sp>
        <p:nvSpPr>
          <p:cNvPr id="26" name="Shape 21"/>
          <p:cNvSpPr/>
          <p:nvPr/>
        </p:nvSpPr>
        <p:spPr>
          <a:xfrm>
            <a:off x="5107781" y="4296184"/>
            <a:ext cx="71438" cy="71438"/>
          </a:xfrm>
          <a:prstGeom prst="rect">
            <a:avLst/>
          </a:prstGeom>
          <a:solidFill>
            <a:srgbClr val="FF6F00"/>
          </a:solidFill>
          <a:ln/>
        </p:spPr>
      </p:sp>
      <p:sp>
        <p:nvSpPr>
          <p:cNvPr id="27" name="Text 22"/>
          <p:cNvSpPr/>
          <p:nvPr/>
        </p:nvSpPr>
        <p:spPr>
          <a:xfrm>
            <a:off x="5286375" y="4239034"/>
            <a:ext cx="3000375" cy="411435"/>
          </a:xfrm>
          <a:prstGeom prst="rect">
            <a:avLst/>
          </a:prstGeom>
          <a:noFill/>
          <a:ln/>
        </p:spPr>
        <p:txBody>
          <a:bodyPr wrap="square" lIns="0" tIns="0" rIns="0" bIns="0" rtlCol="0" anchor="ctr">
            <a:spAutoFit/>
          </a:bodyPr>
          <a:lstStyle/>
          <a:p>
            <a:pPr marL="0" indent="0">
              <a:buNone/>
            </a:pPr>
            <a:r>
              <a:rPr lang="en-US" sz="942" dirty="0">
                <a:solidFill>
                  <a:srgbClr val="212121"/>
                </a:solidFill>
                <a:latin typeface="Noto Sans" pitchFamily="34" charset="0"/>
                <a:ea typeface="Noto Sans" pitchFamily="34" charset="-122"/>
                <a:cs typeface="Noto Sans" pitchFamily="34" charset="-120"/>
              </a:rPr>
              <a:t>Otomatik değerlendirme ve geri bildirim sistemleri</a:t>
            </a:r>
            <a:endParaRPr lang="en-US" sz="942"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6020730"/>
          </a:xfrm>
          <a:prstGeom prst="rect">
            <a:avLst/>
          </a:prstGeom>
        </p:spPr>
      </p:pic>
      <p:sp>
        <p:nvSpPr>
          <p:cNvPr id="3" name="Text 0"/>
          <p:cNvSpPr/>
          <p:nvPr/>
        </p:nvSpPr>
        <p:spPr>
          <a:xfrm>
            <a:off x="500063" y="357188"/>
            <a:ext cx="8143875" cy="407194"/>
          </a:xfrm>
          <a:prstGeom prst="rect">
            <a:avLst/>
          </a:prstGeom>
          <a:noFill/>
          <a:ln/>
        </p:spPr>
        <p:txBody>
          <a:bodyPr wrap="none" lIns="0" tIns="0" rIns="0" bIns="0" rtlCol="0" anchor="ctr">
            <a:spAutoFit/>
          </a:bodyPr>
          <a:lstStyle/>
          <a:p>
            <a:pPr marL="0" indent="0" algn="ctr">
              <a:buNone/>
            </a:pPr>
            <a:r>
              <a:rPr lang="en-US" sz="2138" b="1" dirty="0">
                <a:solidFill>
                  <a:srgbClr val="C62828"/>
                </a:solidFill>
                <a:latin typeface="Verdana" pitchFamily="34" charset="0"/>
                <a:ea typeface="Verdana" pitchFamily="34" charset="-122"/>
                <a:cs typeface="Verdana" pitchFamily="34" charset="-120"/>
              </a:rPr>
              <a:t>Müşteri Deneyimini Dönüştüren AI</a:t>
            </a:r>
            <a:endParaRPr lang="en-US" sz="2138" dirty="0"/>
          </a:p>
        </p:txBody>
      </p:sp>
      <p:sp>
        <p:nvSpPr>
          <p:cNvPr id="4" name="Text 1"/>
          <p:cNvSpPr/>
          <p:nvPr/>
        </p:nvSpPr>
        <p:spPr>
          <a:xfrm>
            <a:off x="500063" y="1050131"/>
            <a:ext cx="8143875" cy="205718"/>
          </a:xfrm>
          <a:prstGeom prst="rect">
            <a:avLst/>
          </a:prstGeom>
          <a:noFill/>
          <a:ln/>
        </p:spPr>
        <p:txBody>
          <a:bodyPr wrap="none" lIns="0" tIns="0" rIns="0" bIns="0" rtlCol="0" anchor="ctr">
            <a:spAutoFit/>
          </a:bodyPr>
          <a:lstStyle/>
          <a:p>
            <a:pPr marL="0" indent="0" algn="ctr">
              <a:buNone/>
            </a:pPr>
            <a:r>
              <a:rPr lang="en-US" sz="942" dirty="0">
                <a:solidFill>
                  <a:srgbClr val="212121"/>
                </a:solidFill>
                <a:latin typeface="Verdana" pitchFamily="34" charset="0"/>
                <a:ea typeface="Verdana" pitchFamily="34" charset="-122"/>
                <a:cs typeface="Verdana" pitchFamily="34" charset="-120"/>
              </a:rPr>
              <a:t> Pazarlama ve müşteri ilişkileri yönetiminde yapay zeka, işletmelere benzersiz fırsatlar sunuyor </a:t>
            </a:r>
            <a:endParaRPr lang="en-US" sz="942" dirty="0"/>
          </a:p>
        </p:txBody>
      </p:sp>
      <p:sp>
        <p:nvSpPr>
          <p:cNvPr id="5" name="Shape 2"/>
          <p:cNvSpPr/>
          <p:nvPr/>
        </p:nvSpPr>
        <p:spPr>
          <a:xfrm>
            <a:off x="500063" y="1505880"/>
            <a:ext cx="2571750" cy="1628775"/>
          </a:xfrm>
          <a:prstGeom prst="rect">
            <a:avLst/>
          </a:prstGeom>
          <a:solidFill>
            <a:srgbClr val="FFFFFF">
              <a:alpha val="60000"/>
            </a:srgbClr>
          </a:solidFill>
          <a:ln/>
        </p:spPr>
      </p:sp>
      <p:pic>
        <p:nvPicPr>
          <p:cNvPr id="6" name="Image 1" descr="preencoded.png"/>
          <p:cNvPicPr>
            <a:picLocks noChangeAspect="1"/>
          </p:cNvPicPr>
          <p:nvPr/>
        </p:nvPicPr>
        <p:blipFill>
          <a:blip r:embed="rId4"/>
          <a:stretch>
            <a:fillRect/>
          </a:stretch>
        </p:blipFill>
        <p:spPr>
          <a:xfrm>
            <a:off x="1571625" y="1771985"/>
            <a:ext cx="428625" cy="342900"/>
          </a:xfrm>
          <a:prstGeom prst="rect">
            <a:avLst/>
          </a:prstGeom>
        </p:spPr>
      </p:pic>
      <p:sp>
        <p:nvSpPr>
          <p:cNvPr id="7" name="Text 3"/>
          <p:cNvSpPr/>
          <p:nvPr/>
        </p:nvSpPr>
        <p:spPr>
          <a:xfrm>
            <a:off x="1401514" y="2305980"/>
            <a:ext cx="768818" cy="214313"/>
          </a:xfrm>
          <a:prstGeom prst="rect">
            <a:avLst/>
          </a:prstGeom>
          <a:noFill/>
          <a:ln/>
        </p:spPr>
        <p:txBody>
          <a:bodyPr wrap="none" lIns="0" tIns="0" rIns="0" bIns="0" rtlCol="0" anchor="ctr">
            <a:spAutoFit/>
          </a:bodyPr>
          <a:lstStyle/>
          <a:p>
            <a:pPr marL="0" indent="0" algn="ctr">
              <a:buNone/>
            </a:pPr>
            <a:r>
              <a:rPr lang="en-US" sz="1046" b="1" dirty="0">
                <a:solidFill>
                  <a:srgbClr val="1565C0"/>
                </a:solidFill>
                <a:latin typeface="Noto Sans" pitchFamily="34" charset="0"/>
                <a:ea typeface="Noto Sans" pitchFamily="34" charset="-122"/>
                <a:cs typeface="Noto Sans" pitchFamily="34" charset="-120"/>
              </a:rPr>
              <a:t>Chatbotlar</a:t>
            </a:r>
            <a:endParaRPr lang="en-US" sz="1046" dirty="0"/>
          </a:p>
        </p:txBody>
      </p:sp>
      <p:sp>
        <p:nvSpPr>
          <p:cNvPr id="8" name="Text 4"/>
          <p:cNvSpPr/>
          <p:nvPr/>
        </p:nvSpPr>
        <p:spPr>
          <a:xfrm>
            <a:off x="678656" y="2591730"/>
            <a:ext cx="2214563" cy="364331"/>
          </a:xfrm>
          <a:prstGeom prst="rect">
            <a:avLst/>
          </a:prstGeom>
          <a:noFill/>
          <a:ln/>
        </p:spPr>
        <p:txBody>
          <a:bodyPr wrap="square" lIns="0" tIns="0" rIns="0" bIns="0" rtlCol="0" anchor="ctr">
            <a:spAutoFit/>
          </a:bodyPr>
          <a:lstStyle/>
          <a:p>
            <a:pPr marL="0" indent="0" algn="ctr">
              <a:buNone/>
            </a:pPr>
            <a:r>
              <a:rPr lang="en-US" sz="889" dirty="0">
                <a:solidFill>
                  <a:srgbClr val="212121"/>
                </a:solidFill>
                <a:latin typeface="Noto Sans" pitchFamily="34" charset="0"/>
                <a:ea typeface="Noto Sans" pitchFamily="34" charset="-122"/>
                <a:cs typeface="Noto Sans" pitchFamily="34" charset="-120"/>
              </a:rPr>
              <a:t>7/24 müşteri desteği ve otomatik yanıtlar</a:t>
            </a:r>
            <a:endParaRPr lang="en-US" sz="889" dirty="0"/>
          </a:p>
        </p:txBody>
      </p:sp>
      <p:sp>
        <p:nvSpPr>
          <p:cNvPr id="9" name="Shape 5"/>
          <p:cNvSpPr/>
          <p:nvPr/>
        </p:nvSpPr>
        <p:spPr>
          <a:xfrm>
            <a:off x="3286125" y="1505880"/>
            <a:ext cx="2571750" cy="1628775"/>
          </a:xfrm>
          <a:prstGeom prst="rect">
            <a:avLst/>
          </a:prstGeom>
          <a:solidFill>
            <a:srgbClr val="FFFFFF">
              <a:alpha val="60000"/>
            </a:srgbClr>
          </a:solidFill>
          <a:ln/>
        </p:spPr>
      </p:sp>
      <p:pic>
        <p:nvPicPr>
          <p:cNvPr id="10" name="Image 2" descr="preencoded.png"/>
          <p:cNvPicPr>
            <a:picLocks noChangeAspect="1"/>
          </p:cNvPicPr>
          <p:nvPr/>
        </p:nvPicPr>
        <p:blipFill>
          <a:blip r:embed="rId5"/>
          <a:stretch>
            <a:fillRect/>
          </a:stretch>
        </p:blipFill>
        <p:spPr>
          <a:xfrm>
            <a:off x="4400550" y="1771985"/>
            <a:ext cx="342900" cy="342900"/>
          </a:xfrm>
          <a:prstGeom prst="rect">
            <a:avLst/>
          </a:prstGeom>
        </p:spPr>
      </p:pic>
      <p:sp>
        <p:nvSpPr>
          <p:cNvPr id="11" name="Text 6"/>
          <p:cNvSpPr/>
          <p:nvPr/>
        </p:nvSpPr>
        <p:spPr>
          <a:xfrm>
            <a:off x="3920133" y="2305980"/>
            <a:ext cx="1303734" cy="214313"/>
          </a:xfrm>
          <a:prstGeom prst="rect">
            <a:avLst/>
          </a:prstGeom>
          <a:noFill/>
          <a:ln/>
        </p:spPr>
        <p:txBody>
          <a:bodyPr wrap="none" lIns="0" tIns="0" rIns="0" bIns="0" rtlCol="0" anchor="ctr">
            <a:spAutoFit/>
          </a:bodyPr>
          <a:lstStyle/>
          <a:p>
            <a:pPr marL="0" indent="0" algn="ctr">
              <a:buNone/>
            </a:pPr>
            <a:r>
              <a:rPr lang="en-US" sz="1046" b="1" dirty="0">
                <a:solidFill>
                  <a:srgbClr val="1565C0"/>
                </a:solidFill>
                <a:latin typeface="Noto Sans" pitchFamily="34" charset="0"/>
                <a:ea typeface="Noto Sans" pitchFamily="34" charset="-122"/>
                <a:cs typeface="Noto Sans" pitchFamily="34" charset="-120"/>
              </a:rPr>
              <a:t>Davranışsal Analiz</a:t>
            </a:r>
            <a:endParaRPr lang="en-US" sz="1046" dirty="0"/>
          </a:p>
        </p:txBody>
      </p:sp>
      <p:sp>
        <p:nvSpPr>
          <p:cNvPr id="12" name="Text 7"/>
          <p:cNvSpPr/>
          <p:nvPr/>
        </p:nvSpPr>
        <p:spPr>
          <a:xfrm>
            <a:off x="3569224" y="2591730"/>
            <a:ext cx="2005552" cy="182166"/>
          </a:xfrm>
          <a:prstGeom prst="rect">
            <a:avLst/>
          </a:prstGeom>
          <a:noFill/>
          <a:ln/>
        </p:spPr>
        <p:txBody>
          <a:bodyPr wrap="none" lIns="0" tIns="0" rIns="0" bIns="0" rtlCol="0" anchor="ctr">
            <a:spAutoFit/>
          </a:bodyPr>
          <a:lstStyle/>
          <a:p>
            <a:pPr marL="0" indent="0" algn="ctr">
              <a:buNone/>
            </a:pPr>
            <a:r>
              <a:rPr lang="en-US" sz="889" dirty="0">
                <a:solidFill>
                  <a:srgbClr val="212121"/>
                </a:solidFill>
                <a:latin typeface="Noto Sans" pitchFamily="34" charset="0"/>
                <a:ea typeface="Noto Sans" pitchFamily="34" charset="-122"/>
                <a:cs typeface="Noto Sans" pitchFamily="34" charset="-120"/>
              </a:rPr>
              <a:t>Müşteri davranışlarını tahmin etme</a:t>
            </a:r>
            <a:endParaRPr lang="en-US" sz="889" dirty="0"/>
          </a:p>
        </p:txBody>
      </p:sp>
      <p:sp>
        <p:nvSpPr>
          <p:cNvPr id="13" name="Shape 8"/>
          <p:cNvSpPr/>
          <p:nvPr/>
        </p:nvSpPr>
        <p:spPr>
          <a:xfrm>
            <a:off x="6072188" y="1505880"/>
            <a:ext cx="2571750" cy="1628775"/>
          </a:xfrm>
          <a:prstGeom prst="rect">
            <a:avLst/>
          </a:prstGeom>
          <a:solidFill>
            <a:srgbClr val="FFFFFF">
              <a:alpha val="60000"/>
            </a:srgbClr>
          </a:solidFill>
          <a:ln/>
        </p:spPr>
      </p:sp>
      <p:pic>
        <p:nvPicPr>
          <p:cNvPr id="14" name="Image 3" descr="preencoded.png"/>
          <p:cNvPicPr>
            <a:picLocks noChangeAspect="1"/>
          </p:cNvPicPr>
          <p:nvPr/>
        </p:nvPicPr>
        <p:blipFill>
          <a:blip r:embed="rId6"/>
          <a:stretch>
            <a:fillRect/>
          </a:stretch>
        </p:blipFill>
        <p:spPr>
          <a:xfrm>
            <a:off x="7165181" y="1771985"/>
            <a:ext cx="385763" cy="342900"/>
          </a:xfrm>
          <a:prstGeom prst="rect">
            <a:avLst/>
          </a:prstGeom>
        </p:spPr>
      </p:pic>
      <p:sp>
        <p:nvSpPr>
          <p:cNvPr id="15" name="Text 9"/>
          <p:cNvSpPr/>
          <p:nvPr/>
        </p:nvSpPr>
        <p:spPr>
          <a:xfrm>
            <a:off x="6816756" y="2305980"/>
            <a:ext cx="1082585" cy="214313"/>
          </a:xfrm>
          <a:prstGeom prst="rect">
            <a:avLst/>
          </a:prstGeom>
          <a:noFill/>
          <a:ln/>
        </p:spPr>
        <p:txBody>
          <a:bodyPr wrap="none" lIns="0" tIns="0" rIns="0" bIns="0" rtlCol="0" anchor="ctr">
            <a:spAutoFit/>
          </a:bodyPr>
          <a:lstStyle/>
          <a:p>
            <a:pPr marL="0" indent="0" algn="ctr">
              <a:buNone/>
            </a:pPr>
            <a:r>
              <a:rPr lang="en-US" sz="1046" b="1" dirty="0">
                <a:solidFill>
                  <a:srgbClr val="1565C0"/>
                </a:solidFill>
                <a:latin typeface="Noto Sans" pitchFamily="34" charset="0"/>
                <a:ea typeface="Noto Sans" pitchFamily="34" charset="-122"/>
                <a:cs typeface="Noto Sans" pitchFamily="34" charset="-120"/>
              </a:rPr>
              <a:t>Kişisel Öneriler</a:t>
            </a:r>
            <a:endParaRPr lang="en-US" sz="1046" dirty="0"/>
          </a:p>
        </p:txBody>
      </p:sp>
      <p:sp>
        <p:nvSpPr>
          <p:cNvPr id="16" name="Text 10"/>
          <p:cNvSpPr/>
          <p:nvPr/>
        </p:nvSpPr>
        <p:spPr>
          <a:xfrm>
            <a:off x="6250781" y="2591730"/>
            <a:ext cx="2214563" cy="364331"/>
          </a:xfrm>
          <a:prstGeom prst="rect">
            <a:avLst/>
          </a:prstGeom>
          <a:noFill/>
          <a:ln/>
        </p:spPr>
        <p:txBody>
          <a:bodyPr wrap="square" lIns="0" tIns="0" rIns="0" bIns="0" rtlCol="0" anchor="ctr">
            <a:spAutoFit/>
          </a:bodyPr>
          <a:lstStyle/>
          <a:p>
            <a:pPr marL="0" indent="0" algn="ctr">
              <a:buNone/>
            </a:pPr>
            <a:r>
              <a:rPr lang="en-US" sz="889" dirty="0">
                <a:solidFill>
                  <a:srgbClr val="212121"/>
                </a:solidFill>
                <a:latin typeface="Noto Sans" pitchFamily="34" charset="0"/>
                <a:ea typeface="Noto Sans" pitchFamily="34" charset="-122"/>
                <a:cs typeface="Noto Sans" pitchFamily="34" charset="-120"/>
              </a:rPr>
              <a:t>Kullanıcı tercihlerine özel içerik ve ürünler</a:t>
            </a:r>
            <a:endParaRPr lang="en-US" sz="889" dirty="0"/>
          </a:p>
        </p:txBody>
      </p:sp>
      <p:sp>
        <p:nvSpPr>
          <p:cNvPr id="17" name="Shape 11"/>
          <p:cNvSpPr/>
          <p:nvPr/>
        </p:nvSpPr>
        <p:spPr>
          <a:xfrm>
            <a:off x="500063" y="3420405"/>
            <a:ext cx="8143875" cy="2243138"/>
          </a:xfrm>
          <a:prstGeom prst="rect">
            <a:avLst/>
          </a:prstGeom>
          <a:solidFill>
            <a:srgbClr val="1565C0">
              <a:alpha val="10000"/>
            </a:srgbClr>
          </a:solidFill>
          <a:ln/>
        </p:spPr>
      </p:sp>
      <p:sp>
        <p:nvSpPr>
          <p:cNvPr id="18" name="Text 12"/>
          <p:cNvSpPr/>
          <p:nvPr/>
        </p:nvSpPr>
        <p:spPr>
          <a:xfrm>
            <a:off x="714375" y="3634718"/>
            <a:ext cx="4929188" cy="257175"/>
          </a:xfrm>
          <a:prstGeom prst="rect">
            <a:avLst/>
          </a:prstGeom>
          <a:noFill/>
          <a:ln/>
        </p:spPr>
        <p:txBody>
          <a:bodyPr wrap="none" lIns="0" tIns="0" rIns="0" bIns="0" rtlCol="0" anchor="ctr">
            <a:spAutoFit/>
          </a:bodyPr>
          <a:lstStyle/>
          <a:p>
            <a:pPr marL="0" indent="0">
              <a:buNone/>
            </a:pPr>
            <a:r>
              <a:rPr lang="en-US" sz="1350" b="1" dirty="0">
                <a:solidFill>
                  <a:srgbClr val="C62828"/>
                </a:solidFill>
                <a:latin typeface="Noto Sans" pitchFamily="34" charset="0"/>
                <a:ea typeface="Noto Sans" pitchFamily="34" charset="-122"/>
                <a:cs typeface="Noto Sans" pitchFamily="34" charset="-120"/>
              </a:rPr>
              <a:t>Gerçek Örnekler</a:t>
            </a:r>
            <a:endParaRPr lang="en-US" sz="1350" dirty="0"/>
          </a:p>
        </p:txBody>
      </p:sp>
      <p:sp>
        <p:nvSpPr>
          <p:cNvPr id="19" name="Shape 13"/>
          <p:cNvSpPr/>
          <p:nvPr/>
        </p:nvSpPr>
        <p:spPr>
          <a:xfrm>
            <a:off x="714375" y="4034768"/>
            <a:ext cx="4929188" cy="364331"/>
          </a:xfrm>
          <a:prstGeom prst="rect">
            <a:avLst/>
          </a:prstGeom>
          <a:solidFill>
            <a:srgbClr val="FFFFFF">
              <a:alpha val="70000"/>
            </a:srgbClr>
          </a:solidFill>
          <a:ln/>
        </p:spPr>
      </p:sp>
      <p:sp>
        <p:nvSpPr>
          <p:cNvPr id="20" name="Shape 14"/>
          <p:cNvSpPr/>
          <p:nvPr/>
        </p:nvSpPr>
        <p:spPr>
          <a:xfrm>
            <a:off x="857250" y="4181215"/>
            <a:ext cx="71438" cy="71438"/>
          </a:xfrm>
          <a:prstGeom prst="rect">
            <a:avLst/>
          </a:prstGeom>
          <a:solidFill>
            <a:srgbClr val="FF6F00"/>
          </a:solidFill>
          <a:ln/>
        </p:spPr>
      </p:sp>
      <p:sp>
        <p:nvSpPr>
          <p:cNvPr id="21" name="Text 15"/>
          <p:cNvSpPr/>
          <p:nvPr/>
        </p:nvSpPr>
        <p:spPr>
          <a:xfrm>
            <a:off x="1035844" y="4145496"/>
            <a:ext cx="542925" cy="142875"/>
          </a:xfrm>
          <a:prstGeom prst="rect">
            <a:avLst/>
          </a:prstGeom>
          <a:noFill/>
          <a:ln/>
        </p:spPr>
        <p:txBody>
          <a:bodyPr wrap="none" lIns="0" tIns="0" rIns="0" bIns="0" rtlCol="0" anchor="ctr">
            <a:spAutoFit/>
          </a:bodyPr>
          <a:lstStyle/>
          <a:p>
            <a:pPr marL="0" indent="0">
              <a:buNone/>
            </a:pPr>
            <a:r>
              <a:rPr lang="en-US" sz="942" b="1" dirty="0">
                <a:solidFill>
                  <a:srgbClr val="1565C0"/>
                </a:solidFill>
                <a:latin typeface="Verdana" pitchFamily="34" charset="0"/>
                <a:ea typeface="Verdana" pitchFamily="34" charset="-122"/>
                <a:cs typeface="Verdana" pitchFamily="34" charset="-120"/>
              </a:rPr>
              <a:t>Amazon:</a:t>
            </a:r>
            <a:endParaRPr lang="en-US" sz="942" dirty="0"/>
          </a:p>
        </p:txBody>
      </p:sp>
      <p:sp>
        <p:nvSpPr>
          <p:cNvPr id="22" name="Text 16"/>
          <p:cNvSpPr/>
          <p:nvPr/>
        </p:nvSpPr>
        <p:spPr>
          <a:xfrm>
            <a:off x="1679925" y="4150854"/>
            <a:ext cx="1592721" cy="135731"/>
          </a:xfrm>
          <a:prstGeom prst="rect">
            <a:avLst/>
          </a:prstGeom>
          <a:noFill/>
          <a:ln/>
        </p:spPr>
        <p:txBody>
          <a:bodyPr wrap="none" lIns="0" tIns="0" rIns="0" bIns="0" rtlCol="0" anchor="ctr">
            <a:spAutoFit/>
          </a:bodyPr>
          <a:lstStyle/>
          <a:p>
            <a:pPr marL="0" indent="0">
              <a:buNone/>
            </a:pPr>
            <a:r>
              <a:rPr lang="en-US" sz="889" dirty="0">
                <a:solidFill>
                  <a:srgbClr val="212121"/>
                </a:solidFill>
                <a:latin typeface="Verdana" pitchFamily="34" charset="0"/>
                <a:ea typeface="Verdana" pitchFamily="34" charset="-122"/>
                <a:cs typeface="Verdana" pitchFamily="34" charset="-120"/>
              </a:rPr>
              <a:t>Kişiselleştirilmiş ürün önerileri</a:t>
            </a:r>
            <a:endParaRPr lang="en-US" sz="889" dirty="0"/>
          </a:p>
        </p:txBody>
      </p:sp>
      <p:sp>
        <p:nvSpPr>
          <p:cNvPr id="23" name="Shape 17"/>
          <p:cNvSpPr/>
          <p:nvPr/>
        </p:nvSpPr>
        <p:spPr>
          <a:xfrm>
            <a:off x="714375" y="4506255"/>
            <a:ext cx="4929188" cy="364331"/>
          </a:xfrm>
          <a:prstGeom prst="rect">
            <a:avLst/>
          </a:prstGeom>
          <a:solidFill>
            <a:srgbClr val="FFFFFF">
              <a:alpha val="70000"/>
            </a:srgbClr>
          </a:solidFill>
          <a:ln/>
        </p:spPr>
      </p:sp>
      <p:sp>
        <p:nvSpPr>
          <p:cNvPr id="24" name="Shape 18"/>
          <p:cNvSpPr/>
          <p:nvPr/>
        </p:nvSpPr>
        <p:spPr>
          <a:xfrm>
            <a:off x="857250" y="4652702"/>
            <a:ext cx="71438" cy="71438"/>
          </a:xfrm>
          <a:prstGeom prst="rect">
            <a:avLst/>
          </a:prstGeom>
          <a:solidFill>
            <a:srgbClr val="FF6F00"/>
          </a:solidFill>
          <a:ln/>
        </p:spPr>
      </p:sp>
      <p:sp>
        <p:nvSpPr>
          <p:cNvPr id="25" name="Text 19"/>
          <p:cNvSpPr/>
          <p:nvPr/>
        </p:nvSpPr>
        <p:spPr>
          <a:xfrm>
            <a:off x="1035844" y="4616983"/>
            <a:ext cx="435825" cy="142875"/>
          </a:xfrm>
          <a:prstGeom prst="rect">
            <a:avLst/>
          </a:prstGeom>
          <a:noFill/>
          <a:ln/>
        </p:spPr>
        <p:txBody>
          <a:bodyPr wrap="none" lIns="0" tIns="0" rIns="0" bIns="0" rtlCol="0" anchor="ctr">
            <a:spAutoFit/>
          </a:bodyPr>
          <a:lstStyle/>
          <a:p>
            <a:pPr marL="0" indent="0">
              <a:buNone/>
            </a:pPr>
            <a:r>
              <a:rPr lang="en-US" sz="942" b="1" dirty="0">
                <a:solidFill>
                  <a:srgbClr val="1565C0"/>
                </a:solidFill>
                <a:latin typeface="Verdana" pitchFamily="34" charset="0"/>
                <a:ea typeface="Verdana" pitchFamily="34" charset="-122"/>
                <a:cs typeface="Verdana" pitchFamily="34" charset="-120"/>
              </a:rPr>
              <a:t>Netflix:</a:t>
            </a:r>
            <a:endParaRPr lang="en-US" sz="942" dirty="0"/>
          </a:p>
        </p:txBody>
      </p:sp>
      <p:sp>
        <p:nvSpPr>
          <p:cNvPr id="26" name="Text 20"/>
          <p:cNvSpPr/>
          <p:nvPr/>
        </p:nvSpPr>
        <p:spPr>
          <a:xfrm>
            <a:off x="1572825" y="4622341"/>
            <a:ext cx="2078859" cy="135731"/>
          </a:xfrm>
          <a:prstGeom prst="rect">
            <a:avLst/>
          </a:prstGeom>
          <a:noFill/>
          <a:ln/>
        </p:spPr>
        <p:txBody>
          <a:bodyPr wrap="none" lIns="0" tIns="0" rIns="0" bIns="0" rtlCol="0" anchor="ctr">
            <a:spAutoFit/>
          </a:bodyPr>
          <a:lstStyle/>
          <a:p>
            <a:pPr marL="0" indent="0">
              <a:buNone/>
            </a:pPr>
            <a:r>
              <a:rPr lang="en-US" sz="889" dirty="0">
                <a:solidFill>
                  <a:srgbClr val="212121"/>
                </a:solidFill>
                <a:latin typeface="Verdana" pitchFamily="34" charset="0"/>
                <a:ea typeface="Verdana" pitchFamily="34" charset="-122"/>
                <a:cs typeface="Verdana" pitchFamily="34" charset="-120"/>
              </a:rPr>
              <a:t>İzleme geçmişine dayalı içerik önerileri</a:t>
            </a:r>
            <a:endParaRPr lang="en-US" sz="889" dirty="0"/>
          </a:p>
        </p:txBody>
      </p:sp>
      <p:sp>
        <p:nvSpPr>
          <p:cNvPr id="27" name="Shape 21"/>
          <p:cNvSpPr/>
          <p:nvPr/>
        </p:nvSpPr>
        <p:spPr>
          <a:xfrm>
            <a:off x="714375" y="4977743"/>
            <a:ext cx="4929188" cy="364331"/>
          </a:xfrm>
          <a:prstGeom prst="rect">
            <a:avLst/>
          </a:prstGeom>
          <a:solidFill>
            <a:srgbClr val="FFFFFF">
              <a:alpha val="70000"/>
            </a:srgbClr>
          </a:solidFill>
          <a:ln/>
        </p:spPr>
      </p:sp>
      <p:sp>
        <p:nvSpPr>
          <p:cNvPr id="28" name="Shape 22"/>
          <p:cNvSpPr/>
          <p:nvPr/>
        </p:nvSpPr>
        <p:spPr>
          <a:xfrm>
            <a:off x="857250" y="5124190"/>
            <a:ext cx="71438" cy="71438"/>
          </a:xfrm>
          <a:prstGeom prst="rect">
            <a:avLst/>
          </a:prstGeom>
          <a:solidFill>
            <a:srgbClr val="FF6F00"/>
          </a:solidFill>
          <a:ln/>
        </p:spPr>
      </p:sp>
      <p:sp>
        <p:nvSpPr>
          <p:cNvPr id="29" name="Text 23"/>
          <p:cNvSpPr/>
          <p:nvPr/>
        </p:nvSpPr>
        <p:spPr>
          <a:xfrm>
            <a:off x="1035844" y="5088471"/>
            <a:ext cx="578727" cy="142875"/>
          </a:xfrm>
          <a:prstGeom prst="rect">
            <a:avLst/>
          </a:prstGeom>
          <a:noFill/>
          <a:ln/>
        </p:spPr>
        <p:txBody>
          <a:bodyPr wrap="none" lIns="0" tIns="0" rIns="0" bIns="0" rtlCol="0" anchor="ctr">
            <a:spAutoFit/>
          </a:bodyPr>
          <a:lstStyle/>
          <a:p>
            <a:pPr marL="0" indent="0">
              <a:buNone/>
            </a:pPr>
            <a:r>
              <a:rPr lang="en-US" sz="942" b="1" dirty="0">
                <a:solidFill>
                  <a:srgbClr val="1565C0"/>
                </a:solidFill>
                <a:latin typeface="Verdana" pitchFamily="34" charset="0"/>
                <a:ea typeface="Verdana" pitchFamily="34" charset="-122"/>
                <a:cs typeface="Verdana" pitchFamily="34" charset="-120"/>
              </a:rPr>
              <a:t>Trendyol:</a:t>
            </a:r>
            <a:endParaRPr lang="en-US" sz="942" dirty="0"/>
          </a:p>
        </p:txBody>
      </p:sp>
      <p:sp>
        <p:nvSpPr>
          <p:cNvPr id="30" name="Text 24"/>
          <p:cNvSpPr/>
          <p:nvPr/>
        </p:nvSpPr>
        <p:spPr>
          <a:xfrm>
            <a:off x="1715728" y="5093829"/>
            <a:ext cx="2922240" cy="135731"/>
          </a:xfrm>
          <a:prstGeom prst="rect">
            <a:avLst/>
          </a:prstGeom>
          <a:noFill/>
          <a:ln/>
        </p:spPr>
        <p:txBody>
          <a:bodyPr wrap="none" lIns="0" tIns="0" rIns="0" bIns="0" rtlCol="0" anchor="ctr">
            <a:spAutoFit/>
          </a:bodyPr>
          <a:lstStyle/>
          <a:p>
            <a:pPr marL="0" indent="0">
              <a:buNone/>
            </a:pPr>
            <a:r>
              <a:rPr lang="en-US" sz="889" dirty="0">
                <a:solidFill>
                  <a:srgbClr val="212121"/>
                </a:solidFill>
                <a:latin typeface="Verdana" pitchFamily="34" charset="0"/>
                <a:ea typeface="Verdana" pitchFamily="34" charset="-122"/>
                <a:cs typeface="Verdana" pitchFamily="34" charset="-120"/>
              </a:rPr>
              <a:t>Dinamik fiyatlandırma ve kişiselleştirilmiş kampanyalar</a:t>
            </a:r>
            <a:endParaRPr lang="en-US" sz="889" dirty="0"/>
          </a:p>
        </p:txBody>
      </p:sp>
      <p:pic>
        <p:nvPicPr>
          <p:cNvPr id="31" name="Image 4" descr="preencoded.png"/>
          <p:cNvPicPr>
            <a:picLocks noChangeAspect="1"/>
          </p:cNvPicPr>
          <p:nvPr/>
        </p:nvPicPr>
        <p:blipFill>
          <a:blip r:embed="rId7"/>
          <a:stretch>
            <a:fillRect/>
          </a:stretch>
        </p:blipFill>
        <p:spPr>
          <a:xfrm>
            <a:off x="5929313" y="4080672"/>
            <a:ext cx="2500313" cy="922604"/>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540676"/>
          </a:xfrm>
          <a:prstGeom prst="rect">
            <a:avLst/>
          </a:prstGeom>
        </p:spPr>
      </p:pic>
      <p:sp>
        <p:nvSpPr>
          <p:cNvPr id="3" name="Text 0"/>
          <p:cNvSpPr/>
          <p:nvPr/>
        </p:nvSpPr>
        <p:spPr>
          <a:xfrm>
            <a:off x="2135367" y="428625"/>
            <a:ext cx="4873265" cy="450056"/>
          </a:xfrm>
          <a:prstGeom prst="rect">
            <a:avLst/>
          </a:prstGeom>
          <a:noFill/>
          <a:ln/>
        </p:spPr>
        <p:txBody>
          <a:bodyPr wrap="none" lIns="0" tIns="0" rIns="0" bIns="0" rtlCol="0" anchor="ctr">
            <a:spAutoFit/>
          </a:bodyPr>
          <a:lstStyle/>
          <a:p>
            <a:pPr marL="0" indent="0" algn="ctr">
              <a:buNone/>
            </a:pPr>
            <a:r>
              <a:rPr lang="en-US" sz="2363" b="1" dirty="0">
                <a:solidFill>
                  <a:srgbClr val="C62828"/>
                </a:solidFill>
                <a:latin typeface="Verdana" pitchFamily="34" charset="0"/>
                <a:ea typeface="Verdana" pitchFamily="34" charset="-122"/>
                <a:cs typeface="Verdana" pitchFamily="34" charset="-120"/>
              </a:rPr>
              <a:t>Sizin İşinizde AI Neyi Dönüştürür?</a:t>
            </a:r>
            <a:endParaRPr lang="en-US" sz="2363" dirty="0"/>
          </a:p>
        </p:txBody>
      </p:sp>
      <p:pic>
        <p:nvPicPr>
          <p:cNvPr id="4" name="Image 1" descr="preencoded.png"/>
          <p:cNvPicPr>
            <a:picLocks noChangeAspect="1"/>
          </p:cNvPicPr>
          <p:nvPr/>
        </p:nvPicPr>
        <p:blipFill>
          <a:blip r:embed="rId4"/>
          <a:stretch>
            <a:fillRect/>
          </a:stretch>
        </p:blipFill>
        <p:spPr>
          <a:xfrm>
            <a:off x="4143375" y="1532334"/>
            <a:ext cx="857250" cy="857250"/>
          </a:xfrm>
          <a:prstGeom prst="rect">
            <a:avLst/>
          </a:prstGeom>
        </p:spPr>
      </p:pic>
      <p:sp>
        <p:nvSpPr>
          <p:cNvPr id="5" name="Shape 1"/>
          <p:cNvSpPr/>
          <p:nvPr/>
        </p:nvSpPr>
        <p:spPr>
          <a:xfrm>
            <a:off x="1667926" y="2950369"/>
            <a:ext cx="5808148" cy="1657350"/>
          </a:xfrm>
          <a:prstGeom prst="rect">
            <a:avLst/>
          </a:prstGeom>
          <a:solidFill>
            <a:srgbClr val="FFFFFF">
              <a:alpha val="70000"/>
            </a:srgbClr>
          </a:solidFill>
          <a:ln/>
        </p:spPr>
      </p:sp>
      <p:sp>
        <p:nvSpPr>
          <p:cNvPr id="6" name="Text 2"/>
          <p:cNvSpPr/>
          <p:nvPr/>
        </p:nvSpPr>
        <p:spPr>
          <a:xfrm>
            <a:off x="2167989" y="3307556"/>
            <a:ext cx="4808023" cy="300038"/>
          </a:xfrm>
          <a:prstGeom prst="rect">
            <a:avLst/>
          </a:prstGeom>
          <a:noFill/>
          <a:ln/>
        </p:spPr>
        <p:txBody>
          <a:bodyPr wrap="none" lIns="0" tIns="0" rIns="0" bIns="0" rtlCol="0" anchor="ctr">
            <a:spAutoFit/>
          </a:bodyPr>
          <a:lstStyle/>
          <a:p>
            <a:pPr marL="0" indent="0" algn="ctr">
              <a:buNone/>
            </a:pPr>
            <a:r>
              <a:rPr lang="en-US" sz="1575" b="1" dirty="0">
                <a:solidFill>
                  <a:srgbClr val="1565C0"/>
                </a:solidFill>
                <a:latin typeface="Noto Sans" pitchFamily="34" charset="0"/>
                <a:ea typeface="Noto Sans" pitchFamily="34" charset="-122"/>
                <a:cs typeface="Noto Sans" pitchFamily="34" charset="-120"/>
              </a:rPr>
              <a:t> Sizin işinizde AI en çok hangi süreci dönüştürür? </a:t>
            </a:r>
            <a:endParaRPr lang="en-US" sz="1575" dirty="0"/>
          </a:p>
        </p:txBody>
      </p:sp>
      <p:sp>
        <p:nvSpPr>
          <p:cNvPr id="7" name="Shape 3"/>
          <p:cNvSpPr/>
          <p:nvPr/>
        </p:nvSpPr>
        <p:spPr>
          <a:xfrm>
            <a:off x="2167989" y="3821906"/>
            <a:ext cx="4808023" cy="428625"/>
          </a:xfrm>
          <a:prstGeom prst="rect">
            <a:avLst/>
          </a:prstGeom>
          <a:solidFill>
            <a:srgbClr val="FF6F00">
              <a:alpha val="15000"/>
            </a:srgbClr>
          </a:solidFill>
          <a:ln/>
        </p:spPr>
      </p:sp>
      <p:sp>
        <p:nvSpPr>
          <p:cNvPr id="8" name="Text 4"/>
          <p:cNvSpPr/>
          <p:nvPr/>
        </p:nvSpPr>
        <p:spPr>
          <a:xfrm>
            <a:off x="2167989" y="3768967"/>
            <a:ext cx="4808023" cy="534505"/>
          </a:xfrm>
          <a:prstGeom prst="rect">
            <a:avLst/>
          </a:prstGeom>
          <a:noFill/>
          <a:ln/>
        </p:spPr>
        <p:txBody>
          <a:bodyPr wrap="square" lIns="255143" tIns="127508" rIns="255143" bIns="127508" rtlCol="0" anchor="ctr">
            <a:spAutoFit/>
          </a:bodyPr>
          <a:lstStyle/>
          <a:p>
            <a:pPr marL="0" indent="0" algn="ctr">
              <a:buNone/>
            </a:pPr>
            <a:r>
              <a:rPr lang="en-US" sz="1046" i="1" dirty="0">
                <a:solidFill>
                  <a:srgbClr val="212121"/>
                </a:solidFill>
                <a:latin typeface="Noto Sans" pitchFamily="34" charset="0"/>
                <a:ea typeface="Noto Sans" pitchFamily="34" charset="-122"/>
                <a:cs typeface="Noto Sans" pitchFamily="34" charset="-120"/>
              </a:rPr>
              <a:t> </a:t>
            </a:r>
            <a:r>
              <a:rPr lang="en-US" b="1" i="1" dirty="0">
                <a:solidFill>
                  <a:srgbClr val="FF0000"/>
                </a:solidFill>
                <a:latin typeface="Noto Sans" pitchFamily="34" charset="0"/>
                <a:ea typeface="Noto Sans" pitchFamily="34" charset="-122"/>
                <a:cs typeface="Noto Sans" pitchFamily="34" charset="-120"/>
              </a:rPr>
              <a:t>Düşünme zamanı: 2 dakika </a:t>
            </a:r>
            <a:endParaRPr lang="en-US" sz="1046" b="1" dirty="0">
              <a:solidFill>
                <a:srgbClr val="FF0000"/>
              </a:solidFill>
            </a:endParaRPr>
          </a:p>
        </p:txBody>
      </p:sp>
      <p:sp>
        <p:nvSpPr>
          <p:cNvPr id="9" name="Text 5"/>
          <p:cNvSpPr/>
          <p:nvPr/>
        </p:nvSpPr>
        <p:spPr>
          <a:xfrm>
            <a:off x="2329811" y="4893469"/>
            <a:ext cx="4484377" cy="218582"/>
          </a:xfrm>
          <a:prstGeom prst="rect">
            <a:avLst/>
          </a:prstGeom>
          <a:noFill/>
          <a:ln/>
        </p:spPr>
        <p:txBody>
          <a:bodyPr wrap="none" lIns="0" tIns="0" rIns="0" bIns="0" rtlCol="0" anchor="ctr">
            <a:spAutoFit/>
          </a:bodyPr>
          <a:lstStyle/>
          <a:p>
            <a:pPr marL="0" indent="0" algn="ctr">
              <a:buNone/>
            </a:pPr>
            <a:r>
              <a:rPr lang="en-US" sz="942" dirty="0">
                <a:solidFill>
                  <a:srgbClr val="424242"/>
                </a:solidFill>
                <a:latin typeface="Noto Sans" pitchFamily="34" charset="0"/>
                <a:ea typeface="Noto Sans" pitchFamily="34" charset="-122"/>
                <a:cs typeface="Noto Sans" pitchFamily="34" charset="-120"/>
              </a:rPr>
              <a:t> Katılımcılar, kendi sektörlerinde AI'nin nasıl kullanılabileceğini düşünsünler </a:t>
            </a:r>
            <a:endParaRPr lang="en-US" sz="942"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143500"/>
          </a:xfrm>
          <a:prstGeom prst="rect">
            <a:avLst/>
          </a:prstGeom>
        </p:spPr>
      </p:pic>
      <p:sp>
        <p:nvSpPr>
          <p:cNvPr id="3" name="Text 0"/>
          <p:cNvSpPr/>
          <p:nvPr/>
        </p:nvSpPr>
        <p:spPr>
          <a:xfrm>
            <a:off x="571500" y="428625"/>
            <a:ext cx="8001000" cy="407194"/>
          </a:xfrm>
          <a:prstGeom prst="rect">
            <a:avLst/>
          </a:prstGeom>
          <a:noFill/>
          <a:ln/>
        </p:spPr>
        <p:txBody>
          <a:bodyPr wrap="none" lIns="0" tIns="0" rIns="0" bIns="0" rtlCol="0" anchor="ctr">
            <a:spAutoFit/>
          </a:bodyPr>
          <a:lstStyle/>
          <a:p>
            <a:pPr marL="0" indent="0" algn="ctr">
              <a:buNone/>
            </a:pPr>
            <a:r>
              <a:rPr lang="en-US" sz="2138" b="1" dirty="0">
                <a:solidFill>
                  <a:srgbClr val="C62828"/>
                </a:solidFill>
                <a:latin typeface="Verdana" pitchFamily="34" charset="0"/>
                <a:ea typeface="Verdana" pitchFamily="34" charset="-122"/>
                <a:cs typeface="Verdana" pitchFamily="34" charset="-120"/>
              </a:rPr>
              <a:t>Bu Seminerde Neler Öğreneceksiniz?</a:t>
            </a:r>
            <a:endParaRPr lang="en-US" sz="2138" dirty="0"/>
          </a:p>
        </p:txBody>
      </p:sp>
      <p:sp>
        <p:nvSpPr>
          <p:cNvPr id="4" name="Shape 1"/>
          <p:cNvSpPr/>
          <p:nvPr/>
        </p:nvSpPr>
        <p:spPr>
          <a:xfrm>
            <a:off x="642938" y="1264444"/>
            <a:ext cx="3786188" cy="1161529"/>
          </a:xfrm>
          <a:prstGeom prst="rect">
            <a:avLst/>
          </a:prstGeom>
          <a:solidFill>
            <a:srgbClr val="FFFFFF">
              <a:alpha val="60000"/>
            </a:srgbClr>
          </a:solidFill>
          <a:ln/>
        </p:spPr>
      </p:sp>
      <p:pic>
        <p:nvPicPr>
          <p:cNvPr id="5" name="Image 1" descr="preencoded.png"/>
          <p:cNvPicPr>
            <a:picLocks noChangeAspect="1"/>
          </p:cNvPicPr>
          <p:nvPr/>
        </p:nvPicPr>
        <p:blipFill>
          <a:blip r:embed="rId4"/>
          <a:stretch>
            <a:fillRect/>
          </a:stretch>
        </p:blipFill>
        <p:spPr>
          <a:xfrm>
            <a:off x="878681" y="1566267"/>
            <a:ext cx="385763" cy="342900"/>
          </a:xfrm>
          <a:prstGeom prst="rect">
            <a:avLst/>
          </a:prstGeom>
        </p:spPr>
      </p:pic>
      <p:sp>
        <p:nvSpPr>
          <p:cNvPr id="6" name="Text 2"/>
          <p:cNvSpPr/>
          <p:nvPr/>
        </p:nvSpPr>
        <p:spPr>
          <a:xfrm>
            <a:off x="1464469" y="1478756"/>
            <a:ext cx="2750344" cy="235744"/>
          </a:xfrm>
          <a:prstGeom prst="rect">
            <a:avLst/>
          </a:prstGeom>
          <a:noFill/>
          <a:ln/>
        </p:spPr>
        <p:txBody>
          <a:bodyPr wrap="none" lIns="0" tIns="0" rIns="0" bIns="0" rtlCol="0" anchor="ctr">
            <a:spAutoFit/>
          </a:bodyPr>
          <a:lstStyle/>
          <a:p>
            <a:pPr marL="0" indent="0">
              <a:buNone/>
            </a:pPr>
            <a:r>
              <a:rPr lang="en-US" sz="1238" b="1" dirty="0">
                <a:solidFill>
                  <a:srgbClr val="1565C0"/>
                </a:solidFill>
                <a:latin typeface="Noto Sans" pitchFamily="34" charset="0"/>
                <a:ea typeface="Noto Sans" pitchFamily="34" charset="-122"/>
                <a:cs typeface="Noto Sans" pitchFamily="34" charset="-120"/>
              </a:rPr>
              <a:t>AI Farkındalığı</a:t>
            </a:r>
            <a:endParaRPr lang="en-US" sz="1238" dirty="0"/>
          </a:p>
        </p:txBody>
      </p:sp>
      <p:sp>
        <p:nvSpPr>
          <p:cNvPr id="7" name="Text 3"/>
          <p:cNvSpPr/>
          <p:nvPr/>
        </p:nvSpPr>
        <p:spPr>
          <a:xfrm>
            <a:off x="1464469" y="1800225"/>
            <a:ext cx="2750344" cy="411435"/>
          </a:xfrm>
          <a:prstGeom prst="rect">
            <a:avLst/>
          </a:prstGeom>
          <a:noFill/>
          <a:ln/>
        </p:spPr>
        <p:txBody>
          <a:bodyPr wrap="square" lIns="0" tIns="0" rIns="0" bIns="0" rtlCol="0" anchor="ctr">
            <a:spAutoFit/>
          </a:bodyPr>
          <a:lstStyle/>
          <a:p>
            <a:pPr marL="0" indent="0">
              <a:buNone/>
            </a:pPr>
            <a:r>
              <a:rPr lang="en-US" sz="942" dirty="0">
                <a:solidFill>
                  <a:srgbClr val="212121"/>
                </a:solidFill>
                <a:latin typeface="Noto Sans" pitchFamily="34" charset="0"/>
                <a:ea typeface="Noto Sans" pitchFamily="34" charset="-122"/>
                <a:cs typeface="Noto Sans" pitchFamily="34" charset="-120"/>
              </a:rPr>
              <a:t>Yapay zekanın iş dünyasındaki rolünü ve potansiyelini anlama</a:t>
            </a:r>
            <a:endParaRPr lang="en-US" sz="942" dirty="0"/>
          </a:p>
        </p:txBody>
      </p:sp>
      <p:sp>
        <p:nvSpPr>
          <p:cNvPr id="8" name="Shape 4"/>
          <p:cNvSpPr/>
          <p:nvPr/>
        </p:nvSpPr>
        <p:spPr>
          <a:xfrm>
            <a:off x="4714875" y="1264444"/>
            <a:ext cx="3786188" cy="1161529"/>
          </a:xfrm>
          <a:prstGeom prst="rect">
            <a:avLst/>
          </a:prstGeom>
          <a:solidFill>
            <a:srgbClr val="FFFFFF">
              <a:alpha val="60000"/>
            </a:srgbClr>
          </a:solidFill>
          <a:ln/>
        </p:spPr>
      </p:sp>
      <p:pic>
        <p:nvPicPr>
          <p:cNvPr id="9" name="Image 2" descr="preencoded.png"/>
          <p:cNvPicPr>
            <a:picLocks noChangeAspect="1"/>
          </p:cNvPicPr>
          <p:nvPr/>
        </p:nvPicPr>
        <p:blipFill>
          <a:blip r:embed="rId5"/>
          <a:stretch>
            <a:fillRect/>
          </a:stretch>
        </p:blipFill>
        <p:spPr>
          <a:xfrm>
            <a:off x="4972050" y="1566267"/>
            <a:ext cx="342900" cy="342900"/>
          </a:xfrm>
          <a:prstGeom prst="rect">
            <a:avLst/>
          </a:prstGeom>
        </p:spPr>
      </p:pic>
      <p:sp>
        <p:nvSpPr>
          <p:cNvPr id="10" name="Text 5"/>
          <p:cNvSpPr/>
          <p:nvPr/>
        </p:nvSpPr>
        <p:spPr>
          <a:xfrm>
            <a:off x="5536406" y="1478756"/>
            <a:ext cx="2750344" cy="235744"/>
          </a:xfrm>
          <a:prstGeom prst="rect">
            <a:avLst/>
          </a:prstGeom>
          <a:noFill/>
          <a:ln/>
        </p:spPr>
        <p:txBody>
          <a:bodyPr wrap="none" lIns="0" tIns="0" rIns="0" bIns="0" rtlCol="0" anchor="ctr">
            <a:spAutoFit/>
          </a:bodyPr>
          <a:lstStyle/>
          <a:p>
            <a:pPr marL="0" indent="0">
              <a:buNone/>
            </a:pPr>
            <a:r>
              <a:rPr lang="en-US" sz="1238" b="1" dirty="0">
                <a:solidFill>
                  <a:srgbClr val="1565C0"/>
                </a:solidFill>
                <a:latin typeface="Noto Sans" pitchFamily="34" charset="0"/>
                <a:ea typeface="Noto Sans" pitchFamily="34" charset="-122"/>
                <a:cs typeface="Noto Sans" pitchFamily="34" charset="-120"/>
              </a:rPr>
              <a:t>Kullanım Alanları</a:t>
            </a:r>
            <a:endParaRPr lang="en-US" sz="1238" dirty="0"/>
          </a:p>
        </p:txBody>
      </p:sp>
      <p:sp>
        <p:nvSpPr>
          <p:cNvPr id="11" name="Text 6"/>
          <p:cNvSpPr/>
          <p:nvPr/>
        </p:nvSpPr>
        <p:spPr>
          <a:xfrm>
            <a:off x="5536406" y="1800225"/>
            <a:ext cx="2750344" cy="411435"/>
          </a:xfrm>
          <a:prstGeom prst="rect">
            <a:avLst/>
          </a:prstGeom>
          <a:noFill/>
          <a:ln/>
        </p:spPr>
        <p:txBody>
          <a:bodyPr wrap="square" lIns="0" tIns="0" rIns="0" bIns="0" rtlCol="0" anchor="ctr">
            <a:spAutoFit/>
          </a:bodyPr>
          <a:lstStyle/>
          <a:p>
            <a:pPr marL="0" indent="0">
              <a:buNone/>
            </a:pPr>
            <a:r>
              <a:rPr lang="en-US" sz="942" dirty="0">
                <a:solidFill>
                  <a:srgbClr val="212121"/>
                </a:solidFill>
                <a:latin typeface="Noto Sans" pitchFamily="34" charset="0"/>
                <a:ea typeface="Noto Sans" pitchFamily="34" charset="-122"/>
                <a:cs typeface="Noto Sans" pitchFamily="34" charset="-120"/>
              </a:rPr>
              <a:t>Farklı sektörlerde AI'nin nasıl uygulandığını keşfetme</a:t>
            </a:r>
            <a:endParaRPr lang="en-US" sz="942" dirty="0"/>
          </a:p>
        </p:txBody>
      </p:sp>
      <p:sp>
        <p:nvSpPr>
          <p:cNvPr id="12" name="Shape 7"/>
          <p:cNvSpPr/>
          <p:nvPr/>
        </p:nvSpPr>
        <p:spPr>
          <a:xfrm>
            <a:off x="642938" y="2711723"/>
            <a:ext cx="3786188" cy="1161529"/>
          </a:xfrm>
          <a:prstGeom prst="rect">
            <a:avLst/>
          </a:prstGeom>
          <a:solidFill>
            <a:srgbClr val="FFFFFF">
              <a:alpha val="60000"/>
            </a:srgbClr>
          </a:solidFill>
          <a:ln/>
        </p:spPr>
      </p:sp>
      <p:pic>
        <p:nvPicPr>
          <p:cNvPr id="13" name="Image 3" descr="preencoded.png"/>
          <p:cNvPicPr>
            <a:picLocks noChangeAspect="1"/>
          </p:cNvPicPr>
          <p:nvPr/>
        </p:nvPicPr>
        <p:blipFill>
          <a:blip r:embed="rId6"/>
          <a:stretch>
            <a:fillRect/>
          </a:stretch>
        </p:blipFill>
        <p:spPr>
          <a:xfrm>
            <a:off x="900113" y="3013546"/>
            <a:ext cx="342900" cy="342900"/>
          </a:xfrm>
          <a:prstGeom prst="rect">
            <a:avLst/>
          </a:prstGeom>
        </p:spPr>
      </p:pic>
      <p:sp>
        <p:nvSpPr>
          <p:cNvPr id="14" name="Text 8"/>
          <p:cNvSpPr/>
          <p:nvPr/>
        </p:nvSpPr>
        <p:spPr>
          <a:xfrm>
            <a:off x="1464469" y="2926035"/>
            <a:ext cx="2750344" cy="235744"/>
          </a:xfrm>
          <a:prstGeom prst="rect">
            <a:avLst/>
          </a:prstGeom>
          <a:noFill/>
          <a:ln/>
        </p:spPr>
        <p:txBody>
          <a:bodyPr wrap="none" lIns="0" tIns="0" rIns="0" bIns="0" rtlCol="0" anchor="ctr">
            <a:spAutoFit/>
          </a:bodyPr>
          <a:lstStyle/>
          <a:p>
            <a:pPr marL="0" indent="0">
              <a:buNone/>
            </a:pPr>
            <a:r>
              <a:rPr lang="en-US" sz="1238" b="1" dirty="0">
                <a:solidFill>
                  <a:srgbClr val="1565C0"/>
                </a:solidFill>
                <a:latin typeface="Noto Sans" pitchFamily="34" charset="0"/>
                <a:ea typeface="Noto Sans" pitchFamily="34" charset="-122"/>
                <a:cs typeface="Noto Sans" pitchFamily="34" charset="-120"/>
              </a:rPr>
              <a:t>Pratik Araçlar</a:t>
            </a:r>
            <a:endParaRPr lang="en-US" sz="1238" dirty="0"/>
          </a:p>
        </p:txBody>
      </p:sp>
      <p:sp>
        <p:nvSpPr>
          <p:cNvPr id="15" name="Text 9"/>
          <p:cNvSpPr/>
          <p:nvPr/>
        </p:nvSpPr>
        <p:spPr>
          <a:xfrm>
            <a:off x="1464469" y="3247504"/>
            <a:ext cx="2750344" cy="411435"/>
          </a:xfrm>
          <a:prstGeom prst="rect">
            <a:avLst/>
          </a:prstGeom>
          <a:noFill/>
          <a:ln/>
        </p:spPr>
        <p:txBody>
          <a:bodyPr wrap="square" lIns="0" tIns="0" rIns="0" bIns="0" rtlCol="0" anchor="ctr">
            <a:spAutoFit/>
          </a:bodyPr>
          <a:lstStyle/>
          <a:p>
            <a:pPr marL="0" indent="0">
              <a:buNone/>
            </a:pPr>
            <a:r>
              <a:rPr lang="en-US" sz="942" dirty="0">
                <a:solidFill>
                  <a:srgbClr val="212121"/>
                </a:solidFill>
                <a:latin typeface="Noto Sans" pitchFamily="34" charset="0"/>
                <a:ea typeface="Noto Sans" pitchFamily="34" charset="-122"/>
                <a:cs typeface="Noto Sans" pitchFamily="34" charset="-120"/>
              </a:rPr>
              <a:t>Günlük işlerde kullanılabilecek AI araçlarını tanıma</a:t>
            </a:r>
            <a:endParaRPr lang="en-US" sz="942" dirty="0"/>
          </a:p>
        </p:txBody>
      </p:sp>
      <p:sp>
        <p:nvSpPr>
          <p:cNvPr id="16" name="Shape 10"/>
          <p:cNvSpPr/>
          <p:nvPr/>
        </p:nvSpPr>
        <p:spPr>
          <a:xfrm>
            <a:off x="4714875" y="2711723"/>
            <a:ext cx="3786188" cy="1161529"/>
          </a:xfrm>
          <a:prstGeom prst="rect">
            <a:avLst/>
          </a:prstGeom>
          <a:solidFill>
            <a:srgbClr val="FFFFFF">
              <a:alpha val="60000"/>
            </a:srgbClr>
          </a:solidFill>
          <a:ln/>
        </p:spPr>
      </p:sp>
      <p:pic>
        <p:nvPicPr>
          <p:cNvPr id="17" name="Image 4" descr="preencoded.png"/>
          <p:cNvPicPr>
            <a:picLocks noChangeAspect="1"/>
          </p:cNvPicPr>
          <p:nvPr/>
        </p:nvPicPr>
        <p:blipFill>
          <a:blip r:embed="rId7"/>
          <a:stretch>
            <a:fillRect/>
          </a:stretch>
        </p:blipFill>
        <p:spPr>
          <a:xfrm>
            <a:off x="4929188" y="3013546"/>
            <a:ext cx="428625" cy="342900"/>
          </a:xfrm>
          <a:prstGeom prst="rect">
            <a:avLst/>
          </a:prstGeom>
        </p:spPr>
      </p:pic>
      <p:sp>
        <p:nvSpPr>
          <p:cNvPr id="18" name="Text 11"/>
          <p:cNvSpPr/>
          <p:nvPr/>
        </p:nvSpPr>
        <p:spPr>
          <a:xfrm>
            <a:off x="5536406" y="2926035"/>
            <a:ext cx="2750344" cy="235744"/>
          </a:xfrm>
          <a:prstGeom prst="rect">
            <a:avLst/>
          </a:prstGeom>
          <a:noFill/>
          <a:ln/>
        </p:spPr>
        <p:txBody>
          <a:bodyPr wrap="none" lIns="0" tIns="0" rIns="0" bIns="0" rtlCol="0" anchor="ctr">
            <a:spAutoFit/>
          </a:bodyPr>
          <a:lstStyle/>
          <a:p>
            <a:pPr marL="0" indent="0">
              <a:buNone/>
            </a:pPr>
            <a:r>
              <a:rPr lang="en-US" sz="1238" b="1" dirty="0">
                <a:solidFill>
                  <a:srgbClr val="1565C0"/>
                </a:solidFill>
                <a:latin typeface="Noto Sans" pitchFamily="34" charset="0"/>
                <a:ea typeface="Noto Sans" pitchFamily="34" charset="-122"/>
                <a:cs typeface="Noto Sans" pitchFamily="34" charset="-120"/>
              </a:rPr>
              <a:t>Etik ve Beceri Stratejileri</a:t>
            </a:r>
            <a:endParaRPr lang="en-US" sz="1238" dirty="0"/>
          </a:p>
        </p:txBody>
      </p:sp>
      <p:sp>
        <p:nvSpPr>
          <p:cNvPr id="19" name="Text 12"/>
          <p:cNvSpPr/>
          <p:nvPr/>
        </p:nvSpPr>
        <p:spPr>
          <a:xfrm>
            <a:off x="5536406" y="3247504"/>
            <a:ext cx="2750344" cy="411435"/>
          </a:xfrm>
          <a:prstGeom prst="rect">
            <a:avLst/>
          </a:prstGeom>
          <a:noFill/>
          <a:ln/>
        </p:spPr>
        <p:txBody>
          <a:bodyPr wrap="square" lIns="0" tIns="0" rIns="0" bIns="0" rtlCol="0" anchor="ctr">
            <a:spAutoFit/>
          </a:bodyPr>
          <a:lstStyle/>
          <a:p>
            <a:pPr marL="0" indent="0">
              <a:buNone/>
            </a:pPr>
            <a:r>
              <a:rPr lang="en-US" sz="942" dirty="0">
                <a:solidFill>
                  <a:srgbClr val="212121"/>
                </a:solidFill>
                <a:latin typeface="Noto Sans" pitchFamily="34" charset="0"/>
                <a:ea typeface="Noto Sans" pitchFamily="34" charset="-122"/>
                <a:cs typeface="Noto Sans" pitchFamily="34" charset="-120"/>
              </a:rPr>
              <a:t>AI çağında gerekli yetkinlikleri ve etik yaklaşımları öğrenme</a:t>
            </a:r>
            <a:endParaRPr lang="en-US" sz="942"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143500"/>
          </a:xfrm>
          <a:prstGeom prst="rect">
            <a:avLst/>
          </a:prstGeom>
        </p:spPr>
      </p:pic>
      <p:sp>
        <p:nvSpPr>
          <p:cNvPr id="3" name="Text 0"/>
          <p:cNvSpPr/>
          <p:nvPr/>
        </p:nvSpPr>
        <p:spPr>
          <a:xfrm>
            <a:off x="500063" y="357188"/>
            <a:ext cx="8143875" cy="407194"/>
          </a:xfrm>
          <a:prstGeom prst="rect">
            <a:avLst/>
          </a:prstGeom>
          <a:noFill/>
          <a:ln/>
        </p:spPr>
        <p:txBody>
          <a:bodyPr wrap="none" lIns="0" tIns="0" rIns="0" bIns="0" rtlCol="0" anchor="ctr">
            <a:spAutoFit/>
          </a:bodyPr>
          <a:lstStyle/>
          <a:p>
            <a:pPr marL="0" indent="0" algn="ctr">
              <a:buNone/>
            </a:pPr>
            <a:r>
              <a:rPr lang="en-US" sz="2138" b="1" dirty="0">
                <a:solidFill>
                  <a:srgbClr val="C62828"/>
                </a:solidFill>
                <a:latin typeface="Verdana" pitchFamily="34" charset="0"/>
                <a:ea typeface="Verdana" pitchFamily="34" charset="-122"/>
                <a:cs typeface="Verdana" pitchFamily="34" charset="-120"/>
              </a:rPr>
              <a:t>AI'nin İş Dünyasındaki Üç Temel Rolü</a:t>
            </a:r>
            <a:endParaRPr lang="en-US" sz="2138" dirty="0"/>
          </a:p>
        </p:txBody>
      </p:sp>
      <p:sp>
        <p:nvSpPr>
          <p:cNvPr id="4" name="Shape 1"/>
          <p:cNvSpPr/>
          <p:nvPr/>
        </p:nvSpPr>
        <p:spPr>
          <a:xfrm>
            <a:off x="642938" y="1121569"/>
            <a:ext cx="1571625" cy="500063"/>
          </a:xfrm>
          <a:prstGeom prst="rect">
            <a:avLst/>
          </a:prstGeom>
          <a:solidFill>
            <a:srgbClr val="1565C0"/>
          </a:solidFill>
          <a:ln/>
        </p:spPr>
      </p:sp>
      <p:sp>
        <p:nvSpPr>
          <p:cNvPr id="5" name="Text 2"/>
          <p:cNvSpPr/>
          <p:nvPr/>
        </p:nvSpPr>
        <p:spPr>
          <a:xfrm>
            <a:off x="642938" y="1121569"/>
            <a:ext cx="1571625" cy="500063"/>
          </a:xfrm>
          <a:prstGeom prst="rect">
            <a:avLst/>
          </a:prstGeom>
          <a:noFill/>
          <a:ln/>
        </p:spPr>
        <p:txBody>
          <a:bodyPr wrap="square" lIns="127508" tIns="170053" rIns="127508" bIns="170053" rtlCol="0" anchor="ctr">
            <a:spAutoFit/>
          </a:bodyPr>
          <a:lstStyle/>
          <a:p>
            <a:pPr marL="0" indent="0" algn="l">
              <a:buNone/>
            </a:pPr>
            <a:r>
              <a:rPr lang="en-US" sz="1046" b="1" dirty="0">
                <a:solidFill>
                  <a:srgbClr val="FFFFFF"/>
                </a:solidFill>
                <a:latin typeface="Verdana" pitchFamily="34" charset="0"/>
                <a:ea typeface="Verdana" pitchFamily="34" charset="-122"/>
                <a:cs typeface="Verdana" pitchFamily="34" charset="-120"/>
              </a:rPr>
              <a:t>Rol</a:t>
            </a:r>
            <a:endParaRPr lang="en-US" sz="1046" dirty="0"/>
          </a:p>
        </p:txBody>
      </p:sp>
      <p:sp>
        <p:nvSpPr>
          <p:cNvPr id="6" name="Shape 3"/>
          <p:cNvSpPr/>
          <p:nvPr/>
        </p:nvSpPr>
        <p:spPr>
          <a:xfrm>
            <a:off x="2214563" y="1121569"/>
            <a:ext cx="1964531" cy="500063"/>
          </a:xfrm>
          <a:prstGeom prst="rect">
            <a:avLst/>
          </a:prstGeom>
          <a:solidFill>
            <a:srgbClr val="1565C0"/>
          </a:solidFill>
          <a:ln/>
        </p:spPr>
      </p:sp>
      <p:sp>
        <p:nvSpPr>
          <p:cNvPr id="7" name="Text 4"/>
          <p:cNvSpPr/>
          <p:nvPr/>
        </p:nvSpPr>
        <p:spPr>
          <a:xfrm>
            <a:off x="2214563" y="1121569"/>
            <a:ext cx="1964531" cy="500063"/>
          </a:xfrm>
          <a:prstGeom prst="rect">
            <a:avLst/>
          </a:prstGeom>
          <a:noFill/>
          <a:ln/>
        </p:spPr>
        <p:txBody>
          <a:bodyPr wrap="square" lIns="127508" tIns="170053" rIns="127508" bIns="170053" rtlCol="0" anchor="ctr">
            <a:spAutoFit/>
          </a:bodyPr>
          <a:lstStyle/>
          <a:p>
            <a:pPr marL="0" indent="0" algn="l">
              <a:buNone/>
            </a:pPr>
            <a:r>
              <a:rPr lang="en-US" sz="1046" b="1" dirty="0">
                <a:solidFill>
                  <a:srgbClr val="FFFFFF"/>
                </a:solidFill>
                <a:latin typeface="Verdana" pitchFamily="34" charset="0"/>
                <a:ea typeface="Verdana" pitchFamily="34" charset="-122"/>
                <a:cs typeface="Verdana" pitchFamily="34" charset="-120"/>
              </a:rPr>
              <a:t>İnsan</a:t>
            </a:r>
            <a:endParaRPr lang="en-US" sz="1046" dirty="0"/>
          </a:p>
        </p:txBody>
      </p:sp>
      <p:sp>
        <p:nvSpPr>
          <p:cNvPr id="8" name="Shape 5"/>
          <p:cNvSpPr/>
          <p:nvPr/>
        </p:nvSpPr>
        <p:spPr>
          <a:xfrm>
            <a:off x="4179094" y="1121569"/>
            <a:ext cx="1964531" cy="500063"/>
          </a:xfrm>
          <a:prstGeom prst="rect">
            <a:avLst/>
          </a:prstGeom>
          <a:solidFill>
            <a:srgbClr val="1565C0"/>
          </a:solidFill>
          <a:ln/>
        </p:spPr>
      </p:sp>
      <p:sp>
        <p:nvSpPr>
          <p:cNvPr id="9" name="Text 6"/>
          <p:cNvSpPr/>
          <p:nvPr/>
        </p:nvSpPr>
        <p:spPr>
          <a:xfrm>
            <a:off x="4179094" y="1121569"/>
            <a:ext cx="1964531" cy="500063"/>
          </a:xfrm>
          <a:prstGeom prst="rect">
            <a:avLst/>
          </a:prstGeom>
          <a:noFill/>
          <a:ln/>
        </p:spPr>
        <p:txBody>
          <a:bodyPr wrap="square" lIns="127508" tIns="170053" rIns="127508" bIns="170053" rtlCol="0" anchor="ctr">
            <a:spAutoFit/>
          </a:bodyPr>
          <a:lstStyle/>
          <a:p>
            <a:pPr marL="0" indent="0" algn="l">
              <a:buNone/>
            </a:pPr>
            <a:r>
              <a:rPr lang="en-US" sz="1046" b="1" dirty="0">
                <a:solidFill>
                  <a:srgbClr val="FFFFFF"/>
                </a:solidFill>
                <a:latin typeface="Verdana" pitchFamily="34" charset="0"/>
                <a:ea typeface="Verdana" pitchFamily="34" charset="-122"/>
                <a:cs typeface="Verdana" pitchFamily="34" charset="-120"/>
              </a:rPr>
              <a:t>AI</a:t>
            </a:r>
            <a:endParaRPr lang="en-US" sz="1046" dirty="0"/>
          </a:p>
        </p:txBody>
      </p:sp>
      <p:sp>
        <p:nvSpPr>
          <p:cNvPr id="10" name="Shape 7"/>
          <p:cNvSpPr/>
          <p:nvPr/>
        </p:nvSpPr>
        <p:spPr>
          <a:xfrm>
            <a:off x="6143625" y="1121569"/>
            <a:ext cx="2357438" cy="500063"/>
          </a:xfrm>
          <a:prstGeom prst="rect">
            <a:avLst/>
          </a:prstGeom>
          <a:solidFill>
            <a:srgbClr val="1565C0"/>
          </a:solidFill>
          <a:ln/>
        </p:spPr>
      </p:sp>
      <p:sp>
        <p:nvSpPr>
          <p:cNvPr id="11" name="Text 8"/>
          <p:cNvSpPr/>
          <p:nvPr/>
        </p:nvSpPr>
        <p:spPr>
          <a:xfrm>
            <a:off x="6143625" y="1121569"/>
            <a:ext cx="2357438" cy="500063"/>
          </a:xfrm>
          <a:prstGeom prst="rect">
            <a:avLst/>
          </a:prstGeom>
          <a:noFill/>
          <a:ln/>
        </p:spPr>
        <p:txBody>
          <a:bodyPr wrap="square" lIns="127508" tIns="170053" rIns="127508" bIns="170053" rtlCol="0" anchor="ctr">
            <a:spAutoFit/>
          </a:bodyPr>
          <a:lstStyle/>
          <a:p>
            <a:pPr marL="0" indent="0" algn="l">
              <a:buNone/>
            </a:pPr>
            <a:r>
              <a:rPr lang="en-US" sz="1046" b="1" dirty="0">
                <a:solidFill>
                  <a:srgbClr val="FFFFFF"/>
                </a:solidFill>
                <a:latin typeface="Verdana" pitchFamily="34" charset="0"/>
                <a:ea typeface="Verdana" pitchFamily="34" charset="-122"/>
                <a:cs typeface="Verdana" pitchFamily="34" charset="-120"/>
              </a:rPr>
              <a:t>Ortak Çıktı</a:t>
            </a:r>
            <a:endParaRPr lang="en-US" sz="1046" dirty="0"/>
          </a:p>
        </p:txBody>
      </p:sp>
      <p:sp>
        <p:nvSpPr>
          <p:cNvPr id="12" name="Shape 9"/>
          <p:cNvSpPr/>
          <p:nvPr/>
        </p:nvSpPr>
        <p:spPr>
          <a:xfrm>
            <a:off x="642938" y="1621631"/>
            <a:ext cx="7858125" cy="802221"/>
          </a:xfrm>
          <a:prstGeom prst="rect">
            <a:avLst/>
          </a:prstGeom>
          <a:solidFill>
            <a:srgbClr val="FFFFFF">
              <a:alpha val="60000"/>
            </a:srgbClr>
          </a:solidFill>
          <a:ln/>
        </p:spPr>
      </p:sp>
      <p:sp>
        <p:nvSpPr>
          <p:cNvPr id="13" name="Text 10"/>
          <p:cNvSpPr/>
          <p:nvPr/>
        </p:nvSpPr>
        <p:spPr>
          <a:xfrm>
            <a:off x="750094" y="1837730"/>
            <a:ext cx="354648" cy="151805"/>
          </a:xfrm>
          <a:prstGeom prst="rect">
            <a:avLst/>
          </a:prstGeom>
          <a:noFill/>
          <a:ln/>
        </p:spPr>
        <p:txBody>
          <a:bodyPr wrap="none" lIns="0" tIns="0" rIns="0" bIns="0" rtlCol="0" anchor="ctr">
            <a:spAutoFit/>
          </a:bodyPr>
          <a:lstStyle/>
          <a:p>
            <a:pPr marL="0" indent="0">
              <a:buNone/>
            </a:pPr>
            <a:r>
              <a:rPr lang="en-US" sz="994" b="1" dirty="0">
                <a:solidFill>
                  <a:srgbClr val="FF6F00"/>
                </a:solidFill>
                <a:latin typeface="Verdana" pitchFamily="34" charset="0"/>
                <a:ea typeface="Verdana" pitchFamily="34" charset="-122"/>
                <a:cs typeface="Verdana" pitchFamily="34" charset="-120"/>
              </a:rPr>
              <a:t>Karar</a:t>
            </a:r>
            <a:endParaRPr lang="en-US" sz="994" dirty="0"/>
          </a:p>
        </p:txBody>
      </p:sp>
      <p:sp>
        <p:nvSpPr>
          <p:cNvPr id="14" name="Text 11"/>
          <p:cNvSpPr/>
          <p:nvPr/>
        </p:nvSpPr>
        <p:spPr>
          <a:xfrm>
            <a:off x="750094" y="2060246"/>
            <a:ext cx="671568" cy="151805"/>
          </a:xfrm>
          <a:prstGeom prst="rect">
            <a:avLst/>
          </a:prstGeom>
          <a:noFill/>
          <a:ln/>
        </p:spPr>
        <p:txBody>
          <a:bodyPr wrap="none" lIns="0" tIns="0" rIns="0" bIns="0" rtlCol="0" anchor="ctr">
            <a:spAutoFit/>
          </a:bodyPr>
          <a:lstStyle/>
          <a:p>
            <a:pPr marL="0" indent="0">
              <a:buNone/>
            </a:pPr>
            <a:r>
              <a:rPr lang="en-US" sz="994" b="1" dirty="0">
                <a:solidFill>
                  <a:srgbClr val="FF6F00"/>
                </a:solidFill>
                <a:latin typeface="Verdana" pitchFamily="34" charset="0"/>
                <a:ea typeface="Verdana" pitchFamily="34" charset="-122"/>
                <a:cs typeface="Verdana" pitchFamily="34" charset="-120"/>
              </a:rPr>
              <a:t>Destekçisi</a:t>
            </a:r>
            <a:endParaRPr lang="en-US" sz="994" dirty="0"/>
          </a:p>
        </p:txBody>
      </p:sp>
      <p:sp>
        <p:nvSpPr>
          <p:cNvPr id="15" name="Text 12"/>
          <p:cNvSpPr/>
          <p:nvPr/>
        </p:nvSpPr>
        <p:spPr>
          <a:xfrm>
            <a:off x="2321719" y="1848131"/>
            <a:ext cx="1750219" cy="289951"/>
          </a:xfrm>
          <a:prstGeom prst="rect">
            <a:avLst/>
          </a:prstGeom>
          <a:noFill/>
          <a:ln/>
        </p:spPr>
        <p:txBody>
          <a:bodyPr wrap="square" lIns="0" tIns="0" rIns="0" bIns="0" rtlCol="0" anchor="ctr">
            <a:spAutoFit/>
          </a:bodyPr>
          <a:lstStyle/>
          <a:p>
            <a:pPr marL="0" indent="0">
              <a:buNone/>
            </a:pPr>
            <a:r>
              <a:rPr lang="en-US" sz="942" dirty="0">
                <a:solidFill>
                  <a:srgbClr val="212121"/>
                </a:solidFill>
                <a:latin typeface="Noto Sans" pitchFamily="34" charset="0"/>
                <a:ea typeface="Noto Sans" pitchFamily="34" charset="-122"/>
                <a:cs typeface="Noto Sans" pitchFamily="34" charset="-120"/>
              </a:rPr>
              <a:t>Stratejik </a:t>
            </a:r>
            <a:r>
              <a:rPr lang="en-US" sz="942" dirty="0">
                <a:solidFill>
                  <a:srgbClr val="212121"/>
                </a:solidFill>
                <a:latin typeface="Verdana" panose="020B0604030504040204" pitchFamily="34" charset="0"/>
                <a:ea typeface="Verdana" panose="020B0604030504040204" pitchFamily="34" charset="0"/>
                <a:cs typeface="Noto Sans" pitchFamily="34" charset="-120"/>
              </a:rPr>
              <a:t>düşünme</a:t>
            </a:r>
            <a:r>
              <a:rPr lang="en-US" sz="942" dirty="0">
                <a:solidFill>
                  <a:srgbClr val="212121"/>
                </a:solidFill>
                <a:latin typeface="Noto Sans" pitchFamily="34" charset="0"/>
                <a:ea typeface="Noto Sans" pitchFamily="34" charset="-122"/>
                <a:cs typeface="Noto Sans" pitchFamily="34" charset="-120"/>
              </a:rPr>
              <a:t> ve nihai karar verme</a:t>
            </a:r>
            <a:endParaRPr lang="en-US" sz="942" dirty="0"/>
          </a:p>
        </p:txBody>
      </p:sp>
      <p:sp>
        <p:nvSpPr>
          <p:cNvPr id="16" name="Text 13"/>
          <p:cNvSpPr/>
          <p:nvPr/>
        </p:nvSpPr>
        <p:spPr>
          <a:xfrm>
            <a:off x="4286250" y="1800225"/>
            <a:ext cx="1750219" cy="385763"/>
          </a:xfrm>
          <a:prstGeom prst="rect">
            <a:avLst/>
          </a:prstGeom>
          <a:noFill/>
          <a:ln/>
        </p:spPr>
        <p:txBody>
          <a:bodyPr wrap="square" lIns="0" tIns="0" rIns="0" bIns="0" rtlCol="0" anchor="ctr">
            <a:spAutoFit/>
          </a:bodyPr>
          <a:lstStyle/>
          <a:p>
            <a:pPr marL="0" indent="0">
              <a:buNone/>
            </a:pPr>
            <a:r>
              <a:rPr lang="en-US" sz="942" dirty="0">
                <a:solidFill>
                  <a:srgbClr val="212121"/>
                </a:solidFill>
                <a:latin typeface="Noto Sans" pitchFamily="34" charset="0"/>
                <a:ea typeface="Noto Sans" pitchFamily="34" charset="-122"/>
                <a:cs typeface="Noto Sans" pitchFamily="34" charset="-120"/>
              </a:rPr>
              <a:t>Veri analizi ve tahmin modelleri</a:t>
            </a:r>
            <a:endParaRPr lang="en-US" sz="942" dirty="0"/>
          </a:p>
        </p:txBody>
      </p:sp>
      <p:sp>
        <p:nvSpPr>
          <p:cNvPr id="17" name="Text 14"/>
          <p:cNvSpPr/>
          <p:nvPr/>
        </p:nvSpPr>
        <p:spPr>
          <a:xfrm>
            <a:off x="6250781" y="1800225"/>
            <a:ext cx="2143125" cy="385763"/>
          </a:xfrm>
          <a:prstGeom prst="rect">
            <a:avLst/>
          </a:prstGeom>
          <a:noFill/>
          <a:ln/>
        </p:spPr>
        <p:txBody>
          <a:bodyPr wrap="square" lIns="0" tIns="0" rIns="0" bIns="0" rtlCol="0" anchor="ctr">
            <a:spAutoFit/>
          </a:bodyPr>
          <a:lstStyle/>
          <a:p>
            <a:pPr marL="0" indent="0">
              <a:buNone/>
            </a:pPr>
            <a:r>
              <a:rPr lang="en-US" sz="942" dirty="0">
                <a:solidFill>
                  <a:srgbClr val="212121"/>
                </a:solidFill>
                <a:latin typeface="Noto Sans" pitchFamily="34" charset="0"/>
                <a:ea typeface="Noto Sans" pitchFamily="34" charset="-122"/>
                <a:cs typeface="Noto Sans" pitchFamily="34" charset="-120"/>
              </a:rPr>
              <a:t>Daha bilinçli ve veri destekli kararlar</a:t>
            </a:r>
            <a:endParaRPr lang="en-US" sz="942" dirty="0"/>
          </a:p>
        </p:txBody>
      </p:sp>
      <p:sp>
        <p:nvSpPr>
          <p:cNvPr id="18" name="Shape 15"/>
          <p:cNvSpPr/>
          <p:nvPr/>
        </p:nvSpPr>
        <p:spPr>
          <a:xfrm>
            <a:off x="642938" y="2423852"/>
            <a:ext cx="7858125" cy="802221"/>
          </a:xfrm>
          <a:prstGeom prst="rect">
            <a:avLst/>
          </a:prstGeom>
          <a:solidFill>
            <a:srgbClr val="FFFFFF">
              <a:alpha val="80000"/>
            </a:srgbClr>
          </a:solidFill>
          <a:ln/>
        </p:spPr>
      </p:sp>
      <p:sp>
        <p:nvSpPr>
          <p:cNvPr id="19" name="Text 16"/>
          <p:cNvSpPr/>
          <p:nvPr/>
        </p:nvSpPr>
        <p:spPr>
          <a:xfrm>
            <a:off x="750094" y="2639950"/>
            <a:ext cx="596085" cy="151805"/>
          </a:xfrm>
          <a:prstGeom prst="rect">
            <a:avLst/>
          </a:prstGeom>
          <a:noFill/>
          <a:ln/>
        </p:spPr>
        <p:txBody>
          <a:bodyPr wrap="none" lIns="0" tIns="0" rIns="0" bIns="0" rtlCol="0" anchor="ctr">
            <a:spAutoFit/>
          </a:bodyPr>
          <a:lstStyle/>
          <a:p>
            <a:pPr marL="0" indent="0">
              <a:buNone/>
            </a:pPr>
            <a:r>
              <a:rPr lang="en-US" sz="994" b="1" dirty="0">
                <a:solidFill>
                  <a:srgbClr val="FF6F00"/>
                </a:solidFill>
                <a:latin typeface="Verdana" pitchFamily="34" charset="0"/>
                <a:ea typeface="Verdana" pitchFamily="34" charset="-122"/>
                <a:cs typeface="Verdana" pitchFamily="34" charset="-120"/>
              </a:rPr>
              <a:t>Verimlilik</a:t>
            </a:r>
            <a:endParaRPr lang="en-US" sz="994" dirty="0"/>
          </a:p>
        </p:txBody>
      </p:sp>
      <p:sp>
        <p:nvSpPr>
          <p:cNvPr id="20" name="Text 17"/>
          <p:cNvSpPr/>
          <p:nvPr/>
        </p:nvSpPr>
        <p:spPr>
          <a:xfrm>
            <a:off x="750094" y="2862467"/>
            <a:ext cx="437499" cy="151805"/>
          </a:xfrm>
          <a:prstGeom prst="rect">
            <a:avLst/>
          </a:prstGeom>
          <a:noFill/>
          <a:ln/>
        </p:spPr>
        <p:txBody>
          <a:bodyPr wrap="none" lIns="0" tIns="0" rIns="0" bIns="0" rtlCol="0" anchor="ctr">
            <a:spAutoFit/>
          </a:bodyPr>
          <a:lstStyle/>
          <a:p>
            <a:pPr marL="0" indent="0">
              <a:buNone/>
            </a:pPr>
            <a:r>
              <a:rPr lang="en-US" sz="994" b="1" dirty="0">
                <a:solidFill>
                  <a:srgbClr val="FF6F00"/>
                </a:solidFill>
                <a:latin typeface="Verdana" pitchFamily="34" charset="0"/>
                <a:ea typeface="Verdana" pitchFamily="34" charset="-122"/>
                <a:cs typeface="Verdana" pitchFamily="34" charset="-120"/>
              </a:rPr>
              <a:t>Artırıcı</a:t>
            </a:r>
            <a:endParaRPr lang="en-US" sz="994" dirty="0"/>
          </a:p>
        </p:txBody>
      </p:sp>
      <p:sp>
        <p:nvSpPr>
          <p:cNvPr id="21" name="Text 18"/>
          <p:cNvSpPr/>
          <p:nvPr/>
        </p:nvSpPr>
        <p:spPr>
          <a:xfrm>
            <a:off x="2321719" y="2602446"/>
            <a:ext cx="1750219" cy="385763"/>
          </a:xfrm>
          <a:prstGeom prst="rect">
            <a:avLst/>
          </a:prstGeom>
          <a:noFill/>
          <a:ln/>
        </p:spPr>
        <p:txBody>
          <a:bodyPr wrap="square" lIns="0" tIns="0" rIns="0" bIns="0" rtlCol="0" anchor="ctr">
            <a:spAutoFit/>
          </a:bodyPr>
          <a:lstStyle/>
          <a:p>
            <a:pPr marL="0" indent="0">
              <a:buNone/>
            </a:pPr>
            <a:r>
              <a:rPr lang="en-US" sz="942" dirty="0">
                <a:solidFill>
                  <a:srgbClr val="212121"/>
                </a:solidFill>
                <a:latin typeface="Noto Sans" pitchFamily="34" charset="0"/>
                <a:ea typeface="Noto Sans" pitchFamily="34" charset="-122"/>
                <a:cs typeface="Noto Sans" pitchFamily="34" charset="-120"/>
              </a:rPr>
              <a:t>Yaratıcı ve stratejik işlere odaklanma</a:t>
            </a:r>
            <a:endParaRPr lang="en-US" sz="942" dirty="0"/>
          </a:p>
        </p:txBody>
      </p:sp>
      <p:sp>
        <p:nvSpPr>
          <p:cNvPr id="22" name="Text 19"/>
          <p:cNvSpPr/>
          <p:nvPr/>
        </p:nvSpPr>
        <p:spPr>
          <a:xfrm>
            <a:off x="4286250" y="2650352"/>
            <a:ext cx="1750219" cy="289951"/>
          </a:xfrm>
          <a:prstGeom prst="rect">
            <a:avLst/>
          </a:prstGeom>
          <a:noFill/>
          <a:ln/>
        </p:spPr>
        <p:txBody>
          <a:bodyPr wrap="square" lIns="0" tIns="0" rIns="0" bIns="0" rtlCol="0" anchor="ctr">
            <a:spAutoFit/>
          </a:bodyPr>
          <a:lstStyle/>
          <a:p>
            <a:pPr marL="0" indent="0">
              <a:buNone/>
            </a:pPr>
            <a:r>
              <a:rPr lang="en-US" sz="942" dirty="0">
                <a:solidFill>
                  <a:srgbClr val="212121"/>
                </a:solidFill>
                <a:latin typeface="Noto Sans" pitchFamily="34" charset="0"/>
                <a:ea typeface="Noto Sans" pitchFamily="34" charset="-122"/>
                <a:cs typeface="Noto Sans" pitchFamily="34" charset="-120"/>
              </a:rPr>
              <a:t>Rutin görevleri </a:t>
            </a:r>
            <a:r>
              <a:rPr lang="en-US" sz="942" dirty="0">
                <a:solidFill>
                  <a:srgbClr val="212121"/>
                </a:solidFill>
                <a:latin typeface="Verdana" panose="020B0604030504040204" pitchFamily="34" charset="0"/>
                <a:ea typeface="Verdana" panose="020B0604030504040204" pitchFamily="34" charset="0"/>
                <a:cs typeface="Noto Sans" pitchFamily="34" charset="-120"/>
              </a:rPr>
              <a:t>otomatikleştirme</a:t>
            </a:r>
            <a:endParaRPr lang="en-US" sz="942" dirty="0">
              <a:latin typeface="Verdana" panose="020B0604030504040204" pitchFamily="34" charset="0"/>
              <a:ea typeface="Verdana" panose="020B0604030504040204" pitchFamily="34" charset="0"/>
            </a:endParaRPr>
          </a:p>
        </p:txBody>
      </p:sp>
      <p:sp>
        <p:nvSpPr>
          <p:cNvPr id="23" name="Text 20"/>
          <p:cNvSpPr/>
          <p:nvPr/>
        </p:nvSpPr>
        <p:spPr>
          <a:xfrm>
            <a:off x="6250781" y="2602446"/>
            <a:ext cx="2143125" cy="385763"/>
          </a:xfrm>
          <a:prstGeom prst="rect">
            <a:avLst/>
          </a:prstGeom>
          <a:noFill/>
          <a:ln/>
        </p:spPr>
        <p:txBody>
          <a:bodyPr wrap="square" lIns="0" tIns="0" rIns="0" bIns="0" rtlCol="0" anchor="ctr">
            <a:spAutoFit/>
          </a:bodyPr>
          <a:lstStyle/>
          <a:p>
            <a:pPr marL="0" indent="0">
              <a:buNone/>
            </a:pPr>
            <a:r>
              <a:rPr lang="en-US" sz="942" dirty="0">
                <a:solidFill>
                  <a:srgbClr val="212121"/>
                </a:solidFill>
                <a:latin typeface="Noto Sans" pitchFamily="34" charset="0"/>
                <a:ea typeface="Noto Sans" pitchFamily="34" charset="-122"/>
                <a:cs typeface="Noto Sans" pitchFamily="34" charset="-120"/>
              </a:rPr>
              <a:t>Zamandan tasarruf ve yüksek verimlilik</a:t>
            </a:r>
            <a:endParaRPr lang="en-US" sz="942" dirty="0"/>
          </a:p>
        </p:txBody>
      </p:sp>
      <p:sp>
        <p:nvSpPr>
          <p:cNvPr id="24" name="Shape 21"/>
          <p:cNvSpPr/>
          <p:nvPr/>
        </p:nvSpPr>
        <p:spPr>
          <a:xfrm>
            <a:off x="642938" y="3226073"/>
            <a:ext cx="7858125" cy="802221"/>
          </a:xfrm>
          <a:prstGeom prst="rect">
            <a:avLst/>
          </a:prstGeom>
          <a:solidFill>
            <a:srgbClr val="FFFFFF">
              <a:alpha val="60000"/>
            </a:srgbClr>
          </a:solidFill>
          <a:ln/>
        </p:spPr>
      </p:sp>
      <p:sp>
        <p:nvSpPr>
          <p:cNvPr id="25" name="Text 22"/>
          <p:cNvSpPr/>
          <p:nvPr/>
        </p:nvSpPr>
        <p:spPr>
          <a:xfrm>
            <a:off x="750094" y="3442171"/>
            <a:ext cx="633868" cy="151805"/>
          </a:xfrm>
          <a:prstGeom prst="rect">
            <a:avLst/>
          </a:prstGeom>
          <a:noFill/>
          <a:ln/>
        </p:spPr>
        <p:txBody>
          <a:bodyPr wrap="none" lIns="0" tIns="0" rIns="0" bIns="0" rtlCol="0" anchor="ctr">
            <a:spAutoFit/>
          </a:bodyPr>
          <a:lstStyle/>
          <a:p>
            <a:pPr marL="0" indent="0">
              <a:buNone/>
            </a:pPr>
            <a:r>
              <a:rPr lang="en-US" sz="994" b="1" dirty="0">
                <a:solidFill>
                  <a:srgbClr val="FF6F00"/>
                </a:solidFill>
                <a:latin typeface="Verdana" pitchFamily="34" charset="0"/>
                <a:ea typeface="Verdana" pitchFamily="34" charset="-122"/>
                <a:cs typeface="Verdana" pitchFamily="34" charset="-120"/>
              </a:rPr>
              <a:t>Yaratıcılık</a:t>
            </a:r>
            <a:endParaRPr lang="en-US" sz="994" dirty="0"/>
          </a:p>
        </p:txBody>
      </p:sp>
      <p:sp>
        <p:nvSpPr>
          <p:cNvPr id="26" name="Text 23"/>
          <p:cNvSpPr/>
          <p:nvPr/>
        </p:nvSpPr>
        <p:spPr>
          <a:xfrm>
            <a:off x="750094" y="3664688"/>
            <a:ext cx="399715" cy="151805"/>
          </a:xfrm>
          <a:prstGeom prst="rect">
            <a:avLst/>
          </a:prstGeom>
          <a:noFill/>
          <a:ln/>
        </p:spPr>
        <p:txBody>
          <a:bodyPr wrap="none" lIns="0" tIns="0" rIns="0" bIns="0" rtlCol="0" anchor="ctr">
            <a:spAutoFit/>
          </a:bodyPr>
          <a:lstStyle/>
          <a:p>
            <a:pPr marL="0" indent="0">
              <a:buNone/>
            </a:pPr>
            <a:r>
              <a:rPr lang="en-US" sz="994" b="1" dirty="0">
                <a:solidFill>
                  <a:srgbClr val="FF6F00"/>
                </a:solidFill>
                <a:latin typeface="Verdana" pitchFamily="34" charset="0"/>
                <a:ea typeface="Verdana" pitchFamily="34" charset="-122"/>
                <a:cs typeface="Verdana" pitchFamily="34" charset="-120"/>
              </a:rPr>
              <a:t>Ortağı</a:t>
            </a:r>
            <a:endParaRPr lang="en-US" sz="994" dirty="0"/>
          </a:p>
        </p:txBody>
      </p:sp>
      <p:sp>
        <p:nvSpPr>
          <p:cNvPr id="27" name="Text 24"/>
          <p:cNvSpPr/>
          <p:nvPr/>
        </p:nvSpPr>
        <p:spPr>
          <a:xfrm>
            <a:off x="2321719" y="3404667"/>
            <a:ext cx="1750219" cy="192881"/>
          </a:xfrm>
          <a:prstGeom prst="rect">
            <a:avLst/>
          </a:prstGeom>
          <a:noFill/>
          <a:ln/>
        </p:spPr>
        <p:txBody>
          <a:bodyPr wrap="none" lIns="0" tIns="0" rIns="0" bIns="0" rtlCol="0" anchor="ctr">
            <a:spAutoFit/>
          </a:bodyPr>
          <a:lstStyle/>
          <a:p>
            <a:pPr marL="0" indent="0">
              <a:buNone/>
            </a:pPr>
            <a:r>
              <a:rPr lang="en-US" sz="942" dirty="0">
                <a:solidFill>
                  <a:srgbClr val="212121"/>
                </a:solidFill>
                <a:latin typeface="Noto Sans" pitchFamily="34" charset="0"/>
                <a:ea typeface="Noto Sans" pitchFamily="34" charset="-122"/>
                <a:cs typeface="Noto Sans" pitchFamily="34" charset="-120"/>
              </a:rPr>
              <a:t>Fikir üretme ve yönlendirme</a:t>
            </a:r>
            <a:endParaRPr lang="en-US" sz="942" dirty="0"/>
          </a:p>
        </p:txBody>
      </p:sp>
      <p:sp>
        <p:nvSpPr>
          <p:cNvPr id="28" name="Text 25"/>
          <p:cNvSpPr/>
          <p:nvPr/>
        </p:nvSpPr>
        <p:spPr>
          <a:xfrm>
            <a:off x="4286250" y="3452573"/>
            <a:ext cx="1750219" cy="289951"/>
          </a:xfrm>
          <a:prstGeom prst="rect">
            <a:avLst/>
          </a:prstGeom>
          <a:noFill/>
          <a:ln/>
        </p:spPr>
        <p:txBody>
          <a:bodyPr wrap="square" lIns="0" tIns="0" rIns="0" bIns="0" rtlCol="0" anchor="ctr">
            <a:spAutoFit/>
          </a:bodyPr>
          <a:lstStyle/>
          <a:p>
            <a:pPr marL="0" indent="0">
              <a:buNone/>
            </a:pPr>
            <a:r>
              <a:rPr lang="en-US" sz="942" dirty="0">
                <a:solidFill>
                  <a:srgbClr val="212121"/>
                </a:solidFill>
                <a:latin typeface="Verdana" panose="020B0604030504040204" pitchFamily="34" charset="0"/>
                <a:ea typeface="Verdana" panose="020B0604030504040204" pitchFamily="34" charset="0"/>
                <a:cs typeface="Noto Sans" pitchFamily="34" charset="-120"/>
              </a:rPr>
              <a:t>İçerik oluşturma ve tasarım desteği</a:t>
            </a:r>
            <a:endParaRPr lang="en-US" sz="942" dirty="0">
              <a:latin typeface="Verdana" panose="020B0604030504040204" pitchFamily="34" charset="0"/>
              <a:ea typeface="Verdana" panose="020B0604030504040204" pitchFamily="34" charset="0"/>
            </a:endParaRPr>
          </a:p>
        </p:txBody>
      </p:sp>
      <p:sp>
        <p:nvSpPr>
          <p:cNvPr id="29" name="Text 26"/>
          <p:cNvSpPr/>
          <p:nvPr/>
        </p:nvSpPr>
        <p:spPr>
          <a:xfrm>
            <a:off x="6250781" y="3404667"/>
            <a:ext cx="2143125" cy="385763"/>
          </a:xfrm>
          <a:prstGeom prst="rect">
            <a:avLst/>
          </a:prstGeom>
          <a:noFill/>
          <a:ln/>
        </p:spPr>
        <p:txBody>
          <a:bodyPr wrap="square" lIns="0" tIns="0" rIns="0" bIns="0" rtlCol="0" anchor="ctr">
            <a:spAutoFit/>
          </a:bodyPr>
          <a:lstStyle/>
          <a:p>
            <a:pPr marL="0" indent="0">
              <a:buNone/>
            </a:pPr>
            <a:r>
              <a:rPr lang="en-US" sz="942" dirty="0">
                <a:solidFill>
                  <a:srgbClr val="212121"/>
                </a:solidFill>
                <a:latin typeface="Noto Sans" pitchFamily="34" charset="0"/>
                <a:ea typeface="Noto Sans" pitchFamily="34" charset="-122"/>
                <a:cs typeface="Noto Sans" pitchFamily="34" charset="-120"/>
              </a:rPr>
              <a:t>Yenilikçi çözümler ve özgün içerikler</a:t>
            </a:r>
            <a:endParaRPr lang="en-US" sz="942"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6032897"/>
          </a:xfrm>
          <a:prstGeom prst="rect">
            <a:avLst/>
          </a:prstGeom>
        </p:spPr>
      </p:pic>
      <p:sp>
        <p:nvSpPr>
          <p:cNvPr id="3" name="Text 0"/>
          <p:cNvSpPr/>
          <p:nvPr/>
        </p:nvSpPr>
        <p:spPr>
          <a:xfrm>
            <a:off x="2110615" y="357188"/>
            <a:ext cx="4922769" cy="371475"/>
          </a:xfrm>
          <a:prstGeom prst="rect">
            <a:avLst/>
          </a:prstGeom>
          <a:noFill/>
          <a:ln/>
        </p:spPr>
        <p:txBody>
          <a:bodyPr wrap="none" lIns="0" tIns="0" rIns="0" bIns="0" rtlCol="0" anchor="ctr">
            <a:spAutoFit/>
          </a:bodyPr>
          <a:lstStyle/>
          <a:p>
            <a:pPr marL="0" indent="0" algn="ctr">
              <a:buNone/>
            </a:pPr>
            <a:r>
              <a:rPr lang="en-US" sz="2250" b="1" dirty="0">
                <a:solidFill>
                  <a:srgbClr val="C62828"/>
                </a:solidFill>
                <a:latin typeface="Verdana" pitchFamily="34" charset="0"/>
                <a:ea typeface="Verdana" pitchFamily="34" charset="-122"/>
                <a:cs typeface="Verdana" pitchFamily="34" charset="-120"/>
              </a:rPr>
              <a:t>AI Hangi Sıkıcı İşi Sizden Devralsın?</a:t>
            </a:r>
            <a:endParaRPr lang="en-US" sz="2250" dirty="0"/>
          </a:p>
        </p:txBody>
      </p:sp>
      <p:pic>
        <p:nvPicPr>
          <p:cNvPr id="4" name="Image 1" descr="preencoded.png"/>
          <p:cNvPicPr>
            <a:picLocks noChangeAspect="1"/>
          </p:cNvPicPr>
          <p:nvPr/>
        </p:nvPicPr>
        <p:blipFill>
          <a:blip r:embed="rId4"/>
          <a:stretch>
            <a:fillRect/>
          </a:stretch>
        </p:blipFill>
        <p:spPr>
          <a:xfrm>
            <a:off x="4125516" y="1271588"/>
            <a:ext cx="892969" cy="714375"/>
          </a:xfrm>
          <a:prstGeom prst="rect">
            <a:avLst/>
          </a:prstGeom>
        </p:spPr>
      </p:pic>
      <p:sp>
        <p:nvSpPr>
          <p:cNvPr id="5" name="Shape 1"/>
          <p:cNvSpPr/>
          <p:nvPr/>
        </p:nvSpPr>
        <p:spPr>
          <a:xfrm>
            <a:off x="1937910" y="2443163"/>
            <a:ext cx="5268153" cy="1418034"/>
          </a:xfrm>
          <a:prstGeom prst="rect">
            <a:avLst/>
          </a:prstGeom>
          <a:solidFill>
            <a:srgbClr val="FFFFFF">
              <a:alpha val="70000"/>
            </a:srgbClr>
          </a:solidFill>
          <a:ln/>
        </p:spPr>
      </p:sp>
      <p:sp>
        <p:nvSpPr>
          <p:cNvPr id="6" name="Text 2"/>
          <p:cNvSpPr/>
          <p:nvPr/>
        </p:nvSpPr>
        <p:spPr>
          <a:xfrm>
            <a:off x="1978328" y="2753626"/>
            <a:ext cx="5187318" cy="207749"/>
          </a:xfrm>
          <a:prstGeom prst="rect">
            <a:avLst/>
          </a:prstGeom>
          <a:noFill/>
          <a:ln/>
        </p:spPr>
        <p:txBody>
          <a:bodyPr wrap="none" lIns="0" tIns="0" rIns="0" bIns="0" rtlCol="0" anchor="ctr">
            <a:spAutoFit/>
          </a:bodyPr>
          <a:lstStyle/>
          <a:p>
            <a:pPr marL="0" indent="0" algn="ctr">
              <a:buNone/>
            </a:pPr>
            <a:r>
              <a:rPr lang="en-US" sz="1350" b="1" dirty="0">
                <a:solidFill>
                  <a:srgbClr val="1565C0"/>
                </a:solidFill>
                <a:latin typeface="Noto Sans" pitchFamily="34" charset="0"/>
                <a:ea typeface="Noto Sans" pitchFamily="34" charset="-122"/>
                <a:cs typeface="Noto Sans" pitchFamily="34" charset="-120"/>
              </a:rPr>
              <a:t> </a:t>
            </a:r>
            <a:r>
              <a:rPr lang="en-US" sz="1350" b="1" dirty="0">
                <a:solidFill>
                  <a:srgbClr val="1565C0"/>
                </a:solidFill>
                <a:latin typeface="Verdana" panose="020B0604030504040204" pitchFamily="34" charset="0"/>
                <a:ea typeface="Verdana" panose="020B0604030504040204" pitchFamily="34" charset="0"/>
                <a:cs typeface="Noto Sans" pitchFamily="34" charset="-120"/>
              </a:rPr>
              <a:t>AI'nin hangi rutin işi sizden devralmasını isterdiniz? </a:t>
            </a:r>
            <a:endParaRPr lang="en-US" sz="1350" dirty="0">
              <a:latin typeface="Verdana" panose="020B0604030504040204" pitchFamily="34" charset="0"/>
              <a:ea typeface="Verdana" panose="020B0604030504040204" pitchFamily="34" charset="0"/>
            </a:endParaRPr>
          </a:p>
        </p:txBody>
      </p:sp>
      <p:sp>
        <p:nvSpPr>
          <p:cNvPr id="7" name="Shape 3"/>
          <p:cNvSpPr/>
          <p:nvPr/>
        </p:nvSpPr>
        <p:spPr>
          <a:xfrm>
            <a:off x="2366535" y="3200400"/>
            <a:ext cx="4410903" cy="375047"/>
          </a:xfrm>
          <a:prstGeom prst="rect">
            <a:avLst/>
          </a:prstGeom>
          <a:solidFill>
            <a:srgbClr val="FF6F00">
              <a:alpha val="15000"/>
            </a:srgbClr>
          </a:solidFill>
          <a:ln/>
        </p:spPr>
      </p:sp>
      <p:sp>
        <p:nvSpPr>
          <p:cNvPr id="8" name="Text 4"/>
          <p:cNvSpPr/>
          <p:nvPr/>
        </p:nvSpPr>
        <p:spPr>
          <a:xfrm>
            <a:off x="2366535" y="3177097"/>
            <a:ext cx="4410903" cy="421654"/>
          </a:xfrm>
          <a:prstGeom prst="rect">
            <a:avLst/>
          </a:prstGeom>
          <a:noFill/>
          <a:ln/>
        </p:spPr>
        <p:txBody>
          <a:bodyPr wrap="square" lIns="212598" tIns="102108" rIns="212598" bIns="102108" rtlCol="0" anchor="ctr">
            <a:spAutoFit/>
          </a:bodyPr>
          <a:lstStyle/>
          <a:p>
            <a:pPr marL="0" indent="0" algn="ctr">
              <a:buNone/>
            </a:pPr>
            <a:r>
              <a:rPr lang="en-US" sz="1400" b="1" i="1" dirty="0">
                <a:solidFill>
                  <a:srgbClr val="FF0000"/>
                </a:solidFill>
                <a:latin typeface="Verdana" panose="020B0604030504040204" pitchFamily="34" charset="0"/>
                <a:ea typeface="Verdana" panose="020B0604030504040204" pitchFamily="34" charset="0"/>
                <a:cs typeface="Noto Sans" pitchFamily="34" charset="-120"/>
              </a:rPr>
              <a:t> Düşünme zamanı: 2 dakika </a:t>
            </a:r>
            <a:endParaRPr lang="en-US" sz="1400" b="1" dirty="0">
              <a:solidFill>
                <a:srgbClr val="FF0000"/>
              </a:solidFill>
              <a:latin typeface="Verdana" panose="020B0604030504040204" pitchFamily="34" charset="0"/>
              <a:ea typeface="Verdana" panose="020B0604030504040204" pitchFamily="34" charset="0"/>
            </a:endParaRPr>
          </a:p>
        </p:txBody>
      </p:sp>
      <p:sp>
        <p:nvSpPr>
          <p:cNvPr id="9" name="Text 5"/>
          <p:cNvSpPr/>
          <p:nvPr/>
        </p:nvSpPr>
        <p:spPr>
          <a:xfrm>
            <a:off x="3889121" y="4173633"/>
            <a:ext cx="1365758" cy="160941"/>
          </a:xfrm>
          <a:prstGeom prst="rect">
            <a:avLst/>
          </a:prstGeom>
          <a:noFill/>
          <a:ln/>
        </p:spPr>
        <p:txBody>
          <a:bodyPr wrap="none" lIns="0" tIns="0" rIns="0" bIns="0" rtlCol="0" anchor="ctr">
            <a:spAutoFit/>
          </a:bodyPr>
          <a:lstStyle/>
          <a:p>
            <a:pPr marL="0" indent="0" algn="ctr">
              <a:buNone/>
            </a:pPr>
            <a:r>
              <a:rPr lang="en-US" sz="1046" b="1" dirty="0">
                <a:solidFill>
                  <a:srgbClr val="212121"/>
                </a:solidFill>
                <a:latin typeface="Verdana" panose="020B0604030504040204" pitchFamily="34" charset="0"/>
                <a:ea typeface="Verdana" panose="020B0604030504040204" pitchFamily="34" charset="0"/>
                <a:cs typeface="Noto Sans" pitchFamily="34" charset="-120"/>
              </a:rPr>
              <a:t>Örnek Rutin İşler:</a:t>
            </a:r>
            <a:endParaRPr lang="en-US" sz="1046" dirty="0">
              <a:latin typeface="Verdana" panose="020B0604030504040204" pitchFamily="34" charset="0"/>
              <a:ea typeface="Verdana" panose="020B0604030504040204" pitchFamily="34" charset="0"/>
            </a:endParaRPr>
          </a:p>
        </p:txBody>
      </p:sp>
      <p:sp>
        <p:nvSpPr>
          <p:cNvPr id="10" name="Shape 6"/>
          <p:cNvSpPr/>
          <p:nvPr/>
        </p:nvSpPr>
        <p:spPr>
          <a:xfrm>
            <a:off x="1714500" y="4504134"/>
            <a:ext cx="2786063" cy="514350"/>
          </a:xfrm>
          <a:prstGeom prst="rect">
            <a:avLst/>
          </a:prstGeom>
          <a:solidFill>
            <a:srgbClr val="FFFFFF">
              <a:alpha val="60000"/>
            </a:srgbClr>
          </a:solidFill>
          <a:ln/>
        </p:spPr>
      </p:sp>
      <p:pic>
        <p:nvPicPr>
          <p:cNvPr id="11" name="Image 2" descr="preencoded.png"/>
          <p:cNvPicPr>
            <a:picLocks noChangeAspect="1"/>
          </p:cNvPicPr>
          <p:nvPr/>
        </p:nvPicPr>
        <p:blipFill>
          <a:blip r:embed="rId5"/>
          <a:stretch>
            <a:fillRect/>
          </a:stretch>
        </p:blipFill>
        <p:spPr>
          <a:xfrm>
            <a:off x="1914525" y="4675584"/>
            <a:ext cx="171450" cy="171450"/>
          </a:xfrm>
          <a:prstGeom prst="rect">
            <a:avLst/>
          </a:prstGeom>
        </p:spPr>
      </p:pic>
      <p:sp>
        <p:nvSpPr>
          <p:cNvPr id="12" name="Text 7"/>
          <p:cNvSpPr/>
          <p:nvPr/>
        </p:nvSpPr>
        <p:spPr>
          <a:xfrm>
            <a:off x="2214563" y="4664869"/>
            <a:ext cx="1077841" cy="192881"/>
          </a:xfrm>
          <a:prstGeom prst="rect">
            <a:avLst/>
          </a:prstGeom>
          <a:noFill/>
          <a:ln/>
        </p:spPr>
        <p:txBody>
          <a:bodyPr wrap="none" lIns="0" tIns="0" rIns="0" bIns="0" rtlCol="0" anchor="ctr">
            <a:spAutoFit/>
          </a:bodyPr>
          <a:lstStyle/>
          <a:p>
            <a:pPr marL="0" indent="0">
              <a:buNone/>
            </a:pPr>
            <a:r>
              <a:rPr lang="en-US" sz="942" dirty="0">
                <a:solidFill>
                  <a:srgbClr val="212121"/>
                </a:solidFill>
                <a:latin typeface="Noto Sans" pitchFamily="34" charset="0"/>
                <a:ea typeface="Noto Sans" pitchFamily="34" charset="-122"/>
                <a:cs typeface="Noto Sans" pitchFamily="34" charset="-120"/>
              </a:rPr>
              <a:t>E-posta yanıtlama</a:t>
            </a:r>
            <a:endParaRPr lang="en-US" sz="942" dirty="0"/>
          </a:p>
        </p:txBody>
      </p:sp>
      <p:sp>
        <p:nvSpPr>
          <p:cNvPr id="13" name="Shape 8"/>
          <p:cNvSpPr/>
          <p:nvPr/>
        </p:nvSpPr>
        <p:spPr>
          <a:xfrm>
            <a:off x="4643438" y="4504134"/>
            <a:ext cx="2786063" cy="514350"/>
          </a:xfrm>
          <a:prstGeom prst="rect">
            <a:avLst/>
          </a:prstGeom>
          <a:solidFill>
            <a:srgbClr val="FFFFFF">
              <a:alpha val="60000"/>
            </a:srgbClr>
          </a:solidFill>
          <a:ln/>
        </p:spPr>
      </p:sp>
      <p:pic>
        <p:nvPicPr>
          <p:cNvPr id="14" name="Image 3" descr="preencoded.png"/>
          <p:cNvPicPr>
            <a:picLocks noChangeAspect="1"/>
          </p:cNvPicPr>
          <p:nvPr/>
        </p:nvPicPr>
        <p:blipFill>
          <a:blip r:embed="rId6"/>
          <a:stretch>
            <a:fillRect/>
          </a:stretch>
        </p:blipFill>
        <p:spPr>
          <a:xfrm>
            <a:off x="4864894" y="4675584"/>
            <a:ext cx="128588" cy="171450"/>
          </a:xfrm>
          <a:prstGeom prst="rect">
            <a:avLst/>
          </a:prstGeom>
        </p:spPr>
      </p:pic>
      <p:sp>
        <p:nvSpPr>
          <p:cNvPr id="15" name="Text 9"/>
          <p:cNvSpPr/>
          <p:nvPr/>
        </p:nvSpPr>
        <p:spPr>
          <a:xfrm>
            <a:off x="5143500" y="4664869"/>
            <a:ext cx="991558" cy="192881"/>
          </a:xfrm>
          <a:prstGeom prst="rect">
            <a:avLst/>
          </a:prstGeom>
          <a:noFill/>
          <a:ln/>
        </p:spPr>
        <p:txBody>
          <a:bodyPr wrap="none" lIns="0" tIns="0" rIns="0" bIns="0" rtlCol="0" anchor="ctr">
            <a:spAutoFit/>
          </a:bodyPr>
          <a:lstStyle/>
          <a:p>
            <a:pPr marL="0" indent="0">
              <a:buNone/>
            </a:pPr>
            <a:r>
              <a:rPr lang="en-US" sz="942" dirty="0">
                <a:solidFill>
                  <a:srgbClr val="212121"/>
                </a:solidFill>
                <a:latin typeface="Noto Sans" pitchFamily="34" charset="0"/>
                <a:ea typeface="Noto Sans" pitchFamily="34" charset="-122"/>
                <a:cs typeface="Noto Sans" pitchFamily="34" charset="-120"/>
              </a:rPr>
              <a:t>Rapor hazırlama</a:t>
            </a:r>
            <a:endParaRPr lang="en-US" sz="942" dirty="0"/>
          </a:p>
        </p:txBody>
      </p:sp>
      <p:sp>
        <p:nvSpPr>
          <p:cNvPr id="16" name="Shape 10"/>
          <p:cNvSpPr/>
          <p:nvPr/>
        </p:nvSpPr>
        <p:spPr>
          <a:xfrm>
            <a:off x="1714500" y="5161359"/>
            <a:ext cx="2786063" cy="514350"/>
          </a:xfrm>
          <a:prstGeom prst="rect">
            <a:avLst/>
          </a:prstGeom>
          <a:solidFill>
            <a:srgbClr val="FFFFFF">
              <a:alpha val="60000"/>
            </a:srgbClr>
          </a:solidFill>
          <a:ln/>
        </p:spPr>
      </p:sp>
      <p:pic>
        <p:nvPicPr>
          <p:cNvPr id="17" name="Image 4" descr="preencoded.png"/>
          <p:cNvPicPr>
            <a:picLocks noChangeAspect="1"/>
          </p:cNvPicPr>
          <p:nvPr/>
        </p:nvPicPr>
        <p:blipFill>
          <a:blip r:embed="rId7"/>
          <a:stretch>
            <a:fillRect/>
          </a:stretch>
        </p:blipFill>
        <p:spPr>
          <a:xfrm>
            <a:off x="1903809" y="5332809"/>
            <a:ext cx="192881" cy="171450"/>
          </a:xfrm>
          <a:prstGeom prst="rect">
            <a:avLst/>
          </a:prstGeom>
        </p:spPr>
      </p:pic>
      <p:sp>
        <p:nvSpPr>
          <p:cNvPr id="18" name="Text 11"/>
          <p:cNvSpPr/>
          <p:nvPr/>
        </p:nvSpPr>
        <p:spPr>
          <a:xfrm>
            <a:off x="2214563" y="5346046"/>
            <a:ext cx="572273" cy="144976"/>
          </a:xfrm>
          <a:prstGeom prst="rect">
            <a:avLst/>
          </a:prstGeom>
          <a:noFill/>
          <a:ln/>
        </p:spPr>
        <p:txBody>
          <a:bodyPr wrap="none" lIns="0" tIns="0" rIns="0" bIns="0" rtlCol="0" anchor="ctr">
            <a:spAutoFit/>
          </a:bodyPr>
          <a:lstStyle/>
          <a:p>
            <a:pPr marL="0" indent="0">
              <a:buNone/>
            </a:pPr>
            <a:r>
              <a:rPr lang="en-US" sz="942" dirty="0">
                <a:solidFill>
                  <a:srgbClr val="212121"/>
                </a:solidFill>
                <a:latin typeface="Verdana" panose="020B0604030504040204" pitchFamily="34" charset="0"/>
                <a:ea typeface="Verdana" panose="020B0604030504040204" pitchFamily="34" charset="0"/>
                <a:cs typeface="Noto Sans" pitchFamily="34" charset="-120"/>
              </a:rPr>
              <a:t>Veri girişi</a:t>
            </a:r>
            <a:endParaRPr lang="en-US" sz="942" dirty="0">
              <a:latin typeface="Verdana" panose="020B0604030504040204" pitchFamily="34" charset="0"/>
              <a:ea typeface="Verdana" panose="020B0604030504040204" pitchFamily="34" charset="0"/>
            </a:endParaRPr>
          </a:p>
        </p:txBody>
      </p:sp>
      <p:sp>
        <p:nvSpPr>
          <p:cNvPr id="19" name="Shape 12"/>
          <p:cNvSpPr/>
          <p:nvPr/>
        </p:nvSpPr>
        <p:spPr>
          <a:xfrm>
            <a:off x="4643438" y="5161359"/>
            <a:ext cx="2786063" cy="514350"/>
          </a:xfrm>
          <a:prstGeom prst="rect">
            <a:avLst/>
          </a:prstGeom>
          <a:solidFill>
            <a:srgbClr val="FFFFFF">
              <a:alpha val="60000"/>
            </a:srgbClr>
          </a:solidFill>
          <a:ln/>
        </p:spPr>
      </p:sp>
      <p:pic>
        <p:nvPicPr>
          <p:cNvPr id="20" name="Image 5" descr="preencoded.png"/>
          <p:cNvPicPr>
            <a:picLocks noChangeAspect="1"/>
          </p:cNvPicPr>
          <p:nvPr/>
        </p:nvPicPr>
        <p:blipFill>
          <a:blip r:embed="rId8"/>
          <a:stretch>
            <a:fillRect/>
          </a:stretch>
        </p:blipFill>
        <p:spPr>
          <a:xfrm>
            <a:off x="4864894" y="5332809"/>
            <a:ext cx="128588" cy="171450"/>
          </a:xfrm>
          <a:prstGeom prst="rect">
            <a:avLst/>
          </a:prstGeom>
        </p:spPr>
      </p:pic>
      <p:sp>
        <p:nvSpPr>
          <p:cNvPr id="21" name="Text 13"/>
          <p:cNvSpPr/>
          <p:nvPr/>
        </p:nvSpPr>
        <p:spPr>
          <a:xfrm>
            <a:off x="5143500" y="5322094"/>
            <a:ext cx="1243571" cy="192881"/>
          </a:xfrm>
          <a:prstGeom prst="rect">
            <a:avLst/>
          </a:prstGeom>
          <a:noFill/>
          <a:ln/>
        </p:spPr>
        <p:txBody>
          <a:bodyPr wrap="none" lIns="0" tIns="0" rIns="0" bIns="0" rtlCol="0" anchor="ctr">
            <a:spAutoFit/>
          </a:bodyPr>
          <a:lstStyle/>
          <a:p>
            <a:pPr marL="0" indent="0">
              <a:buNone/>
            </a:pPr>
            <a:r>
              <a:rPr lang="en-US" sz="942" dirty="0">
                <a:solidFill>
                  <a:srgbClr val="212121"/>
                </a:solidFill>
                <a:latin typeface="Noto Sans" pitchFamily="34" charset="0"/>
                <a:ea typeface="Noto Sans" pitchFamily="34" charset="-122"/>
                <a:cs typeface="Noto Sans" pitchFamily="34" charset="-120"/>
              </a:rPr>
              <a:t>Toplantı notları alma</a:t>
            </a:r>
            <a:endParaRPr lang="en-US" sz="942"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407791"/>
          </a:xfrm>
          <a:prstGeom prst="rect">
            <a:avLst/>
          </a:prstGeom>
        </p:spPr>
      </p:pic>
      <p:sp>
        <p:nvSpPr>
          <p:cNvPr id="3" name="Text 0"/>
          <p:cNvSpPr/>
          <p:nvPr/>
        </p:nvSpPr>
        <p:spPr>
          <a:xfrm>
            <a:off x="500063" y="285750"/>
            <a:ext cx="8143875" cy="407194"/>
          </a:xfrm>
          <a:prstGeom prst="rect">
            <a:avLst/>
          </a:prstGeom>
          <a:noFill/>
          <a:ln/>
        </p:spPr>
        <p:txBody>
          <a:bodyPr wrap="none" lIns="0" tIns="0" rIns="0" bIns="0" rtlCol="0" anchor="ctr">
            <a:spAutoFit/>
          </a:bodyPr>
          <a:lstStyle/>
          <a:p>
            <a:pPr marL="0" indent="0" algn="ctr">
              <a:buNone/>
            </a:pPr>
            <a:r>
              <a:rPr lang="en-US" sz="2138" b="1" dirty="0">
                <a:solidFill>
                  <a:srgbClr val="C62828"/>
                </a:solidFill>
                <a:latin typeface="Verdana" pitchFamily="34" charset="0"/>
                <a:ea typeface="Verdana" pitchFamily="34" charset="-122"/>
                <a:cs typeface="Verdana" pitchFamily="34" charset="-120"/>
              </a:rPr>
              <a:t>Dünya Devlerinden AI Uygulamaları</a:t>
            </a:r>
            <a:endParaRPr lang="en-US" sz="2138" dirty="0"/>
          </a:p>
        </p:txBody>
      </p:sp>
      <p:sp>
        <p:nvSpPr>
          <p:cNvPr id="4" name="Shape 1"/>
          <p:cNvSpPr/>
          <p:nvPr/>
        </p:nvSpPr>
        <p:spPr>
          <a:xfrm>
            <a:off x="500063" y="942975"/>
            <a:ext cx="3982641" cy="1614488"/>
          </a:xfrm>
          <a:prstGeom prst="rect">
            <a:avLst/>
          </a:prstGeom>
          <a:solidFill>
            <a:srgbClr val="FFFFFF">
              <a:alpha val="60000"/>
            </a:srgbClr>
          </a:solidFill>
          <a:ln/>
        </p:spPr>
      </p:sp>
      <p:pic>
        <p:nvPicPr>
          <p:cNvPr id="5" name="Image 1" descr="preencoded.png"/>
          <p:cNvPicPr>
            <a:picLocks noChangeAspect="1"/>
          </p:cNvPicPr>
          <p:nvPr/>
        </p:nvPicPr>
        <p:blipFill>
          <a:blip r:embed="rId4"/>
          <a:stretch>
            <a:fillRect/>
          </a:stretch>
        </p:blipFill>
        <p:spPr>
          <a:xfrm>
            <a:off x="707231" y="1162645"/>
            <a:ext cx="300038" cy="300038"/>
          </a:xfrm>
          <a:prstGeom prst="rect">
            <a:avLst/>
          </a:prstGeom>
        </p:spPr>
      </p:pic>
      <p:sp>
        <p:nvSpPr>
          <p:cNvPr id="6" name="Text 2"/>
          <p:cNvSpPr/>
          <p:nvPr/>
        </p:nvSpPr>
        <p:spPr>
          <a:xfrm>
            <a:off x="1143000" y="1182291"/>
            <a:ext cx="833419" cy="257175"/>
          </a:xfrm>
          <a:prstGeom prst="rect">
            <a:avLst/>
          </a:prstGeom>
          <a:noFill/>
          <a:ln/>
        </p:spPr>
        <p:txBody>
          <a:bodyPr wrap="none" lIns="0" tIns="0" rIns="0" bIns="0" rtlCol="0" anchor="ctr">
            <a:spAutoFit/>
          </a:bodyPr>
          <a:lstStyle/>
          <a:p>
            <a:pPr marL="0" indent="0">
              <a:buNone/>
            </a:pPr>
            <a:r>
              <a:rPr lang="en-US" sz="1350" b="1" dirty="0">
                <a:solidFill>
                  <a:srgbClr val="1565C0"/>
                </a:solidFill>
                <a:latin typeface="Noto Sans" pitchFamily="34" charset="0"/>
                <a:ea typeface="Noto Sans" pitchFamily="34" charset="-122"/>
                <a:cs typeface="Noto Sans" pitchFamily="34" charset="-120"/>
              </a:rPr>
              <a:t>Coca-Cola</a:t>
            </a:r>
            <a:endParaRPr lang="en-US" sz="1350" dirty="0"/>
          </a:p>
        </p:txBody>
      </p:sp>
      <p:sp>
        <p:nvSpPr>
          <p:cNvPr id="7" name="Text 3"/>
          <p:cNvSpPr/>
          <p:nvPr/>
        </p:nvSpPr>
        <p:spPr>
          <a:xfrm>
            <a:off x="678656" y="1738874"/>
            <a:ext cx="3625453" cy="579902"/>
          </a:xfrm>
          <a:prstGeom prst="rect">
            <a:avLst/>
          </a:prstGeom>
          <a:noFill/>
          <a:ln/>
        </p:spPr>
        <p:txBody>
          <a:bodyPr wrap="square" lIns="0" tIns="0" rIns="0" bIns="0" rtlCol="0" anchor="ctr">
            <a:spAutoFit/>
          </a:bodyPr>
          <a:lstStyle/>
          <a:p>
            <a:pPr marL="0" indent="0">
              <a:buNone/>
            </a:pPr>
            <a:r>
              <a:rPr lang="en-US" sz="942" dirty="0">
                <a:solidFill>
                  <a:srgbClr val="212121"/>
                </a:solidFill>
                <a:latin typeface="Verdana" panose="020B0604030504040204" pitchFamily="34" charset="0"/>
                <a:ea typeface="Verdana" panose="020B0604030504040204" pitchFamily="34" charset="0"/>
                <a:cs typeface="Noto Sans" pitchFamily="34" charset="-120"/>
              </a:rPr>
              <a:t> AI ile tüketici tercihlerini analiz ederek yeni ürün geliştirme ve pazarlama stratejilerini optimize ediyor. Müşteri verilerinden içgörüler elde ederek kişiselleştirilmiş kampanyalar oluşturuyor. </a:t>
            </a:r>
            <a:endParaRPr lang="en-US" sz="942" dirty="0">
              <a:latin typeface="Verdana" panose="020B0604030504040204" pitchFamily="34" charset="0"/>
              <a:ea typeface="Verdana" panose="020B0604030504040204" pitchFamily="34" charset="0"/>
            </a:endParaRPr>
          </a:p>
        </p:txBody>
      </p:sp>
      <p:sp>
        <p:nvSpPr>
          <p:cNvPr id="8" name="Shape 4"/>
          <p:cNvSpPr/>
          <p:nvPr/>
        </p:nvSpPr>
        <p:spPr>
          <a:xfrm>
            <a:off x="4661297" y="942975"/>
            <a:ext cx="3982641" cy="1614488"/>
          </a:xfrm>
          <a:prstGeom prst="rect">
            <a:avLst/>
          </a:prstGeom>
          <a:solidFill>
            <a:srgbClr val="FFFFFF">
              <a:alpha val="60000"/>
            </a:srgbClr>
          </a:solidFill>
          <a:ln/>
        </p:spPr>
      </p:sp>
      <p:pic>
        <p:nvPicPr>
          <p:cNvPr id="9" name="Image 2" descr="preencoded.png"/>
          <p:cNvPicPr>
            <a:picLocks noChangeAspect="1"/>
          </p:cNvPicPr>
          <p:nvPr/>
        </p:nvPicPr>
        <p:blipFill>
          <a:blip r:embed="rId5"/>
          <a:stretch>
            <a:fillRect/>
          </a:stretch>
        </p:blipFill>
        <p:spPr>
          <a:xfrm>
            <a:off x="4901785" y="1175147"/>
            <a:ext cx="233400" cy="300038"/>
          </a:xfrm>
          <a:prstGeom prst="rect">
            <a:avLst/>
          </a:prstGeom>
        </p:spPr>
      </p:pic>
      <p:sp>
        <p:nvSpPr>
          <p:cNvPr id="10" name="Text 5"/>
          <p:cNvSpPr/>
          <p:nvPr/>
        </p:nvSpPr>
        <p:spPr>
          <a:xfrm>
            <a:off x="5304234" y="1182291"/>
            <a:ext cx="757321" cy="257175"/>
          </a:xfrm>
          <a:prstGeom prst="rect">
            <a:avLst/>
          </a:prstGeom>
          <a:noFill/>
          <a:ln/>
        </p:spPr>
        <p:txBody>
          <a:bodyPr wrap="none" lIns="0" tIns="0" rIns="0" bIns="0" rtlCol="0" anchor="ctr">
            <a:spAutoFit/>
          </a:bodyPr>
          <a:lstStyle/>
          <a:p>
            <a:pPr marL="0" indent="0">
              <a:buNone/>
            </a:pPr>
            <a:r>
              <a:rPr lang="en-US" sz="1350" b="1" dirty="0">
                <a:solidFill>
                  <a:srgbClr val="1565C0"/>
                </a:solidFill>
                <a:latin typeface="Noto Sans" pitchFamily="34" charset="0"/>
                <a:ea typeface="Noto Sans" pitchFamily="34" charset="-122"/>
                <a:cs typeface="Noto Sans" pitchFamily="34" charset="-120"/>
              </a:rPr>
              <a:t>LinkedIn</a:t>
            </a:r>
            <a:endParaRPr lang="en-US" sz="1350" dirty="0"/>
          </a:p>
        </p:txBody>
      </p:sp>
      <p:sp>
        <p:nvSpPr>
          <p:cNvPr id="11" name="Text 6"/>
          <p:cNvSpPr/>
          <p:nvPr/>
        </p:nvSpPr>
        <p:spPr>
          <a:xfrm>
            <a:off x="4839891" y="1811362"/>
            <a:ext cx="3625453" cy="434927"/>
          </a:xfrm>
          <a:prstGeom prst="rect">
            <a:avLst/>
          </a:prstGeom>
          <a:noFill/>
          <a:ln/>
        </p:spPr>
        <p:txBody>
          <a:bodyPr wrap="square" lIns="0" tIns="0" rIns="0" bIns="0" rtlCol="0" anchor="ctr">
            <a:spAutoFit/>
          </a:bodyPr>
          <a:lstStyle/>
          <a:p>
            <a:pPr marL="0" indent="0">
              <a:buNone/>
            </a:pPr>
            <a:r>
              <a:rPr lang="en-US" sz="942" dirty="0" smtClean="0">
                <a:solidFill>
                  <a:srgbClr val="212121"/>
                </a:solidFill>
                <a:latin typeface="Verdana" panose="020B0604030504040204" pitchFamily="34" charset="0"/>
                <a:ea typeface="Verdana" panose="020B0604030504040204" pitchFamily="34" charset="0"/>
                <a:cs typeface="Noto Sans" pitchFamily="34" charset="-120"/>
              </a:rPr>
              <a:t> </a:t>
            </a:r>
            <a:r>
              <a:rPr lang="en-US" sz="942" dirty="0" err="1" smtClean="0">
                <a:solidFill>
                  <a:srgbClr val="212121"/>
                </a:solidFill>
                <a:latin typeface="Verdana" panose="020B0604030504040204" pitchFamily="34" charset="0"/>
                <a:ea typeface="Verdana" panose="020B0604030504040204" pitchFamily="34" charset="0"/>
                <a:cs typeface="Noto Sans" pitchFamily="34" charset="-120"/>
              </a:rPr>
              <a:t>İş</a:t>
            </a:r>
            <a:r>
              <a:rPr lang="en-US" sz="942" dirty="0" smtClean="0">
                <a:solidFill>
                  <a:srgbClr val="212121"/>
                </a:solidFill>
                <a:latin typeface="Verdana" panose="020B0604030504040204" pitchFamily="34" charset="0"/>
                <a:ea typeface="Verdana" panose="020B0604030504040204" pitchFamily="34" charset="0"/>
                <a:cs typeface="Noto Sans" pitchFamily="34" charset="-120"/>
              </a:rPr>
              <a:t> </a:t>
            </a:r>
            <a:r>
              <a:rPr lang="en-US" sz="942" dirty="0" err="1" smtClean="0">
                <a:solidFill>
                  <a:srgbClr val="212121"/>
                </a:solidFill>
                <a:latin typeface="Verdana" panose="020B0604030504040204" pitchFamily="34" charset="0"/>
                <a:ea typeface="Verdana" panose="020B0604030504040204" pitchFamily="34" charset="0"/>
                <a:cs typeface="Noto Sans" pitchFamily="34" charset="-120"/>
              </a:rPr>
              <a:t>ilanlarını</a:t>
            </a:r>
            <a:r>
              <a:rPr lang="en-US" sz="942" dirty="0" smtClean="0">
                <a:solidFill>
                  <a:srgbClr val="212121"/>
                </a:solidFill>
                <a:latin typeface="Verdana" panose="020B0604030504040204" pitchFamily="34" charset="0"/>
                <a:ea typeface="Verdana" panose="020B0604030504040204" pitchFamily="34" charset="0"/>
                <a:cs typeface="Noto Sans" pitchFamily="34" charset="-120"/>
              </a:rPr>
              <a:t> </a:t>
            </a:r>
            <a:r>
              <a:rPr lang="en-US" sz="942" dirty="0" err="1" smtClean="0">
                <a:solidFill>
                  <a:srgbClr val="212121"/>
                </a:solidFill>
                <a:latin typeface="Verdana" panose="020B0604030504040204" pitchFamily="34" charset="0"/>
                <a:ea typeface="Verdana" panose="020B0604030504040204" pitchFamily="34" charset="0"/>
                <a:cs typeface="Noto Sans" pitchFamily="34" charset="-120"/>
              </a:rPr>
              <a:t>ve</a:t>
            </a:r>
            <a:r>
              <a:rPr lang="en-US" sz="942" dirty="0" smtClean="0">
                <a:solidFill>
                  <a:srgbClr val="212121"/>
                </a:solidFill>
                <a:latin typeface="Verdana" panose="020B0604030504040204" pitchFamily="34" charset="0"/>
                <a:ea typeface="Verdana" panose="020B0604030504040204" pitchFamily="34" charset="0"/>
                <a:cs typeface="Noto Sans" pitchFamily="34" charset="-120"/>
              </a:rPr>
              <a:t> </a:t>
            </a:r>
            <a:r>
              <a:rPr lang="en-US" sz="942" dirty="0" err="1" smtClean="0">
                <a:solidFill>
                  <a:srgbClr val="212121"/>
                </a:solidFill>
                <a:latin typeface="Verdana" panose="020B0604030504040204" pitchFamily="34" charset="0"/>
                <a:ea typeface="Verdana" panose="020B0604030504040204" pitchFamily="34" charset="0"/>
                <a:cs typeface="Noto Sans" pitchFamily="34" charset="-120"/>
              </a:rPr>
              <a:t>adayları</a:t>
            </a:r>
            <a:r>
              <a:rPr lang="en-US" sz="942" dirty="0" smtClean="0">
                <a:solidFill>
                  <a:srgbClr val="212121"/>
                </a:solidFill>
                <a:latin typeface="Verdana" panose="020B0604030504040204" pitchFamily="34" charset="0"/>
                <a:ea typeface="Verdana" panose="020B0604030504040204" pitchFamily="34" charset="0"/>
                <a:cs typeface="Noto Sans" pitchFamily="34" charset="-120"/>
              </a:rPr>
              <a:t> </a:t>
            </a:r>
            <a:r>
              <a:rPr lang="en-US" sz="942" dirty="0" err="1" smtClean="0">
                <a:solidFill>
                  <a:srgbClr val="212121"/>
                </a:solidFill>
                <a:latin typeface="Verdana" panose="020B0604030504040204" pitchFamily="34" charset="0"/>
                <a:ea typeface="Verdana" panose="020B0604030504040204" pitchFamily="34" charset="0"/>
                <a:cs typeface="Noto Sans" pitchFamily="34" charset="-120"/>
              </a:rPr>
              <a:t>eşleştirmek</a:t>
            </a:r>
            <a:r>
              <a:rPr lang="en-US" sz="942" dirty="0" smtClean="0">
                <a:solidFill>
                  <a:srgbClr val="212121"/>
                </a:solidFill>
                <a:latin typeface="Verdana" panose="020B0604030504040204" pitchFamily="34" charset="0"/>
                <a:ea typeface="Verdana" panose="020B0604030504040204" pitchFamily="34" charset="0"/>
                <a:cs typeface="Noto Sans" pitchFamily="34" charset="-120"/>
              </a:rPr>
              <a:t> </a:t>
            </a:r>
            <a:r>
              <a:rPr lang="en-US" sz="942" dirty="0" err="1" smtClean="0">
                <a:solidFill>
                  <a:srgbClr val="212121"/>
                </a:solidFill>
                <a:latin typeface="Verdana" panose="020B0604030504040204" pitchFamily="34" charset="0"/>
                <a:ea typeface="Verdana" panose="020B0604030504040204" pitchFamily="34" charset="0"/>
                <a:cs typeface="Noto Sans" pitchFamily="34" charset="-120"/>
              </a:rPr>
              <a:t>için</a:t>
            </a:r>
            <a:r>
              <a:rPr lang="en-US" sz="942" dirty="0" smtClean="0">
                <a:solidFill>
                  <a:srgbClr val="212121"/>
                </a:solidFill>
                <a:latin typeface="Verdana" panose="020B0604030504040204" pitchFamily="34" charset="0"/>
                <a:ea typeface="Verdana" panose="020B0604030504040204" pitchFamily="34" charset="0"/>
                <a:cs typeface="Noto Sans" pitchFamily="34" charset="-120"/>
              </a:rPr>
              <a:t> AI </a:t>
            </a:r>
            <a:r>
              <a:rPr lang="en-US" sz="942" dirty="0" err="1" smtClean="0">
                <a:solidFill>
                  <a:srgbClr val="212121"/>
                </a:solidFill>
                <a:latin typeface="Verdana" panose="020B0604030504040204" pitchFamily="34" charset="0"/>
                <a:ea typeface="Verdana" panose="020B0604030504040204" pitchFamily="34" charset="0"/>
                <a:cs typeface="Noto Sans" pitchFamily="34" charset="-120"/>
              </a:rPr>
              <a:t>algoritmaları</a:t>
            </a:r>
            <a:r>
              <a:rPr lang="en-US" sz="942" dirty="0" smtClean="0">
                <a:solidFill>
                  <a:srgbClr val="212121"/>
                </a:solidFill>
                <a:latin typeface="Verdana" panose="020B0604030504040204" pitchFamily="34" charset="0"/>
                <a:ea typeface="Verdana" panose="020B0604030504040204" pitchFamily="34" charset="0"/>
                <a:cs typeface="Noto Sans" pitchFamily="34" charset="-120"/>
              </a:rPr>
              <a:t> </a:t>
            </a:r>
            <a:r>
              <a:rPr lang="en-US" sz="942" dirty="0" err="1" smtClean="0">
                <a:solidFill>
                  <a:srgbClr val="212121"/>
                </a:solidFill>
                <a:latin typeface="Verdana" panose="020B0604030504040204" pitchFamily="34" charset="0"/>
                <a:ea typeface="Verdana" panose="020B0604030504040204" pitchFamily="34" charset="0"/>
                <a:cs typeface="Noto Sans" pitchFamily="34" charset="-120"/>
              </a:rPr>
              <a:t>kullanıyor</a:t>
            </a:r>
            <a:r>
              <a:rPr lang="en-US" sz="942" dirty="0" smtClean="0">
                <a:solidFill>
                  <a:srgbClr val="212121"/>
                </a:solidFill>
                <a:latin typeface="Verdana" panose="020B0604030504040204" pitchFamily="34" charset="0"/>
                <a:ea typeface="Verdana" panose="020B0604030504040204" pitchFamily="34" charset="0"/>
                <a:cs typeface="Noto Sans" pitchFamily="34" charset="-120"/>
              </a:rPr>
              <a:t>. </a:t>
            </a:r>
            <a:r>
              <a:rPr lang="en-US" sz="942" dirty="0" err="1" smtClean="0">
                <a:solidFill>
                  <a:srgbClr val="212121"/>
                </a:solidFill>
                <a:latin typeface="Verdana" panose="020B0604030504040204" pitchFamily="34" charset="0"/>
                <a:ea typeface="Verdana" panose="020B0604030504040204" pitchFamily="34" charset="0"/>
                <a:cs typeface="Noto Sans" pitchFamily="34" charset="-120"/>
              </a:rPr>
              <a:t>Kullanıcılara</a:t>
            </a:r>
            <a:r>
              <a:rPr lang="en-US" sz="942" dirty="0" smtClean="0">
                <a:solidFill>
                  <a:srgbClr val="212121"/>
                </a:solidFill>
                <a:latin typeface="Verdana" panose="020B0604030504040204" pitchFamily="34" charset="0"/>
                <a:ea typeface="Verdana" panose="020B0604030504040204" pitchFamily="34" charset="0"/>
                <a:cs typeface="Noto Sans" pitchFamily="34" charset="-120"/>
              </a:rPr>
              <a:t> </a:t>
            </a:r>
            <a:r>
              <a:rPr lang="en-US" sz="942" dirty="0" err="1" smtClean="0">
                <a:solidFill>
                  <a:srgbClr val="212121"/>
                </a:solidFill>
                <a:latin typeface="Verdana" panose="020B0604030504040204" pitchFamily="34" charset="0"/>
                <a:ea typeface="Verdana" panose="020B0604030504040204" pitchFamily="34" charset="0"/>
                <a:cs typeface="Noto Sans" pitchFamily="34" charset="-120"/>
              </a:rPr>
              <a:t>kişiselleştirilmiş</a:t>
            </a:r>
            <a:r>
              <a:rPr lang="en-US" sz="942" dirty="0" smtClean="0">
                <a:solidFill>
                  <a:srgbClr val="212121"/>
                </a:solidFill>
                <a:latin typeface="Verdana" panose="020B0604030504040204" pitchFamily="34" charset="0"/>
                <a:ea typeface="Verdana" panose="020B0604030504040204" pitchFamily="34" charset="0"/>
                <a:cs typeface="Noto Sans" pitchFamily="34" charset="-120"/>
              </a:rPr>
              <a:t> </a:t>
            </a:r>
            <a:r>
              <a:rPr lang="en-US" sz="942" dirty="0" err="1" smtClean="0">
                <a:solidFill>
                  <a:srgbClr val="212121"/>
                </a:solidFill>
                <a:latin typeface="Verdana" panose="020B0604030504040204" pitchFamily="34" charset="0"/>
                <a:ea typeface="Verdana" panose="020B0604030504040204" pitchFamily="34" charset="0"/>
                <a:cs typeface="Noto Sans" pitchFamily="34" charset="-120"/>
              </a:rPr>
              <a:t>içerik</a:t>
            </a:r>
            <a:r>
              <a:rPr lang="en-US" sz="942" dirty="0" smtClean="0">
                <a:solidFill>
                  <a:srgbClr val="212121"/>
                </a:solidFill>
                <a:latin typeface="Verdana" panose="020B0604030504040204" pitchFamily="34" charset="0"/>
                <a:ea typeface="Verdana" panose="020B0604030504040204" pitchFamily="34" charset="0"/>
                <a:cs typeface="Noto Sans" pitchFamily="34" charset="-120"/>
              </a:rPr>
              <a:t> </a:t>
            </a:r>
            <a:r>
              <a:rPr lang="en-US" sz="942" dirty="0" err="1" smtClean="0">
                <a:solidFill>
                  <a:srgbClr val="212121"/>
                </a:solidFill>
                <a:latin typeface="Verdana" panose="020B0604030504040204" pitchFamily="34" charset="0"/>
                <a:ea typeface="Verdana" panose="020B0604030504040204" pitchFamily="34" charset="0"/>
                <a:cs typeface="Noto Sans" pitchFamily="34" charset="-120"/>
              </a:rPr>
              <a:t>önerileri</a:t>
            </a:r>
            <a:r>
              <a:rPr lang="en-US" sz="942" dirty="0" smtClean="0">
                <a:solidFill>
                  <a:srgbClr val="212121"/>
                </a:solidFill>
                <a:latin typeface="Verdana" panose="020B0604030504040204" pitchFamily="34" charset="0"/>
                <a:ea typeface="Verdana" panose="020B0604030504040204" pitchFamily="34" charset="0"/>
                <a:cs typeface="Noto Sans" pitchFamily="34" charset="-120"/>
              </a:rPr>
              <a:t> </a:t>
            </a:r>
            <a:r>
              <a:rPr lang="en-US" sz="942" dirty="0" err="1" smtClean="0">
                <a:solidFill>
                  <a:srgbClr val="212121"/>
                </a:solidFill>
                <a:latin typeface="Verdana" panose="020B0604030504040204" pitchFamily="34" charset="0"/>
                <a:ea typeface="Verdana" panose="020B0604030504040204" pitchFamily="34" charset="0"/>
                <a:cs typeface="Noto Sans" pitchFamily="34" charset="-120"/>
              </a:rPr>
              <a:t>sunarak</a:t>
            </a:r>
            <a:r>
              <a:rPr lang="en-US" sz="942" dirty="0" smtClean="0">
                <a:solidFill>
                  <a:srgbClr val="212121"/>
                </a:solidFill>
                <a:latin typeface="Verdana" panose="020B0604030504040204" pitchFamily="34" charset="0"/>
                <a:ea typeface="Verdana" panose="020B0604030504040204" pitchFamily="34" charset="0"/>
                <a:cs typeface="Noto Sans" pitchFamily="34" charset="-120"/>
              </a:rPr>
              <a:t> </a:t>
            </a:r>
            <a:r>
              <a:rPr lang="en-US" sz="942" dirty="0" err="1" smtClean="0">
                <a:solidFill>
                  <a:srgbClr val="212121"/>
                </a:solidFill>
                <a:latin typeface="Verdana" panose="020B0604030504040204" pitchFamily="34" charset="0"/>
                <a:ea typeface="Verdana" panose="020B0604030504040204" pitchFamily="34" charset="0"/>
                <a:cs typeface="Noto Sans" pitchFamily="34" charset="-120"/>
              </a:rPr>
              <a:t>profesyonel</a:t>
            </a:r>
            <a:r>
              <a:rPr lang="en-US" sz="942" dirty="0" smtClean="0">
                <a:solidFill>
                  <a:srgbClr val="212121"/>
                </a:solidFill>
                <a:latin typeface="Verdana" panose="020B0604030504040204" pitchFamily="34" charset="0"/>
                <a:ea typeface="Verdana" panose="020B0604030504040204" pitchFamily="34" charset="0"/>
                <a:cs typeface="Noto Sans" pitchFamily="34" charset="-120"/>
              </a:rPr>
              <a:t> </a:t>
            </a:r>
            <a:r>
              <a:rPr lang="en-US" sz="942" dirty="0" err="1" smtClean="0">
                <a:solidFill>
                  <a:srgbClr val="212121"/>
                </a:solidFill>
                <a:latin typeface="Verdana" panose="020B0604030504040204" pitchFamily="34" charset="0"/>
                <a:ea typeface="Verdana" panose="020B0604030504040204" pitchFamily="34" charset="0"/>
                <a:cs typeface="Noto Sans" pitchFamily="34" charset="-120"/>
              </a:rPr>
              <a:t>ağ</a:t>
            </a:r>
            <a:r>
              <a:rPr lang="en-US" sz="942" dirty="0" smtClean="0">
                <a:solidFill>
                  <a:srgbClr val="212121"/>
                </a:solidFill>
                <a:latin typeface="Verdana" panose="020B0604030504040204" pitchFamily="34" charset="0"/>
                <a:ea typeface="Verdana" panose="020B0604030504040204" pitchFamily="34" charset="0"/>
                <a:cs typeface="Noto Sans" pitchFamily="34" charset="-120"/>
              </a:rPr>
              <a:t> </a:t>
            </a:r>
            <a:r>
              <a:rPr lang="en-US" sz="942" dirty="0" err="1" smtClean="0">
                <a:solidFill>
                  <a:srgbClr val="212121"/>
                </a:solidFill>
                <a:latin typeface="Verdana" panose="020B0604030504040204" pitchFamily="34" charset="0"/>
                <a:ea typeface="Verdana" panose="020B0604030504040204" pitchFamily="34" charset="0"/>
                <a:cs typeface="Noto Sans" pitchFamily="34" charset="-120"/>
              </a:rPr>
              <a:t>oluşturma</a:t>
            </a:r>
            <a:r>
              <a:rPr lang="en-US" sz="942" dirty="0" smtClean="0">
                <a:solidFill>
                  <a:srgbClr val="212121"/>
                </a:solidFill>
                <a:latin typeface="Verdana" panose="020B0604030504040204" pitchFamily="34" charset="0"/>
                <a:ea typeface="Verdana" panose="020B0604030504040204" pitchFamily="34" charset="0"/>
                <a:cs typeface="Noto Sans" pitchFamily="34" charset="-120"/>
              </a:rPr>
              <a:t> </a:t>
            </a:r>
            <a:r>
              <a:rPr lang="en-US" sz="942" dirty="0" err="1" smtClean="0">
                <a:solidFill>
                  <a:srgbClr val="212121"/>
                </a:solidFill>
                <a:latin typeface="Verdana" panose="020B0604030504040204" pitchFamily="34" charset="0"/>
                <a:ea typeface="Verdana" panose="020B0604030504040204" pitchFamily="34" charset="0"/>
                <a:cs typeface="Noto Sans" pitchFamily="34" charset="-120"/>
              </a:rPr>
              <a:t>deneyimini</a:t>
            </a:r>
            <a:r>
              <a:rPr lang="en-US" sz="942" dirty="0" smtClean="0">
                <a:solidFill>
                  <a:srgbClr val="212121"/>
                </a:solidFill>
                <a:latin typeface="Verdana" panose="020B0604030504040204" pitchFamily="34" charset="0"/>
                <a:ea typeface="Verdana" panose="020B0604030504040204" pitchFamily="34" charset="0"/>
                <a:cs typeface="Noto Sans" pitchFamily="34" charset="-120"/>
              </a:rPr>
              <a:t> </a:t>
            </a:r>
            <a:r>
              <a:rPr lang="en-US" sz="942" dirty="0" err="1" smtClean="0">
                <a:solidFill>
                  <a:srgbClr val="212121"/>
                </a:solidFill>
                <a:latin typeface="Verdana" panose="020B0604030504040204" pitchFamily="34" charset="0"/>
                <a:ea typeface="Verdana" panose="020B0604030504040204" pitchFamily="34" charset="0"/>
                <a:cs typeface="Noto Sans" pitchFamily="34" charset="-120"/>
              </a:rPr>
              <a:t>iyileştiriyor</a:t>
            </a:r>
            <a:r>
              <a:rPr lang="en-US" sz="942" dirty="0" smtClean="0">
                <a:solidFill>
                  <a:srgbClr val="212121"/>
                </a:solidFill>
                <a:latin typeface="Verdana" panose="020B0604030504040204" pitchFamily="34" charset="0"/>
                <a:ea typeface="Verdana" panose="020B0604030504040204" pitchFamily="34" charset="0"/>
                <a:cs typeface="Noto Sans" pitchFamily="34" charset="-120"/>
              </a:rPr>
              <a:t>. </a:t>
            </a:r>
            <a:endParaRPr lang="en-US" sz="942" dirty="0">
              <a:latin typeface="Verdana" panose="020B0604030504040204" pitchFamily="34" charset="0"/>
              <a:ea typeface="Verdana" panose="020B0604030504040204" pitchFamily="34" charset="0"/>
            </a:endParaRPr>
          </a:p>
        </p:txBody>
      </p:sp>
      <p:sp>
        <p:nvSpPr>
          <p:cNvPr id="12" name="Shape 7"/>
          <p:cNvSpPr/>
          <p:nvPr/>
        </p:nvSpPr>
        <p:spPr>
          <a:xfrm>
            <a:off x="500063" y="2736056"/>
            <a:ext cx="3982641" cy="1421606"/>
          </a:xfrm>
          <a:prstGeom prst="rect">
            <a:avLst/>
          </a:prstGeom>
          <a:solidFill>
            <a:srgbClr val="FFFFFF">
              <a:alpha val="60000"/>
            </a:srgbClr>
          </a:solidFill>
          <a:ln/>
        </p:spPr>
      </p:sp>
      <p:pic>
        <p:nvPicPr>
          <p:cNvPr id="13" name="Image 3" descr="preencoded.png"/>
          <p:cNvPicPr>
            <a:picLocks noChangeAspect="1"/>
          </p:cNvPicPr>
          <p:nvPr/>
        </p:nvPicPr>
        <p:blipFill>
          <a:blip r:embed="rId6"/>
          <a:stretch>
            <a:fillRect/>
          </a:stretch>
        </p:blipFill>
        <p:spPr>
          <a:xfrm>
            <a:off x="740550" y="2968228"/>
            <a:ext cx="233400" cy="300038"/>
          </a:xfrm>
          <a:prstGeom prst="rect">
            <a:avLst/>
          </a:prstGeom>
        </p:spPr>
      </p:pic>
      <p:sp>
        <p:nvSpPr>
          <p:cNvPr id="14" name="Text 8"/>
          <p:cNvSpPr/>
          <p:nvPr/>
        </p:nvSpPr>
        <p:spPr>
          <a:xfrm>
            <a:off x="1143000" y="2975372"/>
            <a:ext cx="1468320" cy="257175"/>
          </a:xfrm>
          <a:prstGeom prst="rect">
            <a:avLst/>
          </a:prstGeom>
          <a:noFill/>
          <a:ln/>
        </p:spPr>
        <p:txBody>
          <a:bodyPr wrap="none" lIns="0" tIns="0" rIns="0" bIns="0" rtlCol="0" anchor="ctr">
            <a:spAutoFit/>
          </a:bodyPr>
          <a:lstStyle/>
          <a:p>
            <a:pPr marL="0" indent="0">
              <a:buNone/>
            </a:pPr>
            <a:r>
              <a:rPr lang="en-US" sz="1350" b="1" dirty="0">
                <a:solidFill>
                  <a:srgbClr val="1565C0"/>
                </a:solidFill>
                <a:latin typeface="Noto Sans" pitchFamily="34" charset="0"/>
                <a:ea typeface="Noto Sans" pitchFamily="34" charset="-122"/>
                <a:cs typeface="Noto Sans" pitchFamily="34" charset="-120"/>
              </a:rPr>
              <a:t>Microsoft Copilot</a:t>
            </a:r>
            <a:endParaRPr lang="en-US" sz="1350" dirty="0"/>
          </a:p>
        </p:txBody>
      </p:sp>
      <p:sp>
        <p:nvSpPr>
          <p:cNvPr id="15" name="Text 9"/>
          <p:cNvSpPr/>
          <p:nvPr/>
        </p:nvSpPr>
        <p:spPr>
          <a:xfrm>
            <a:off x="678656" y="3508002"/>
            <a:ext cx="3625453" cy="434927"/>
          </a:xfrm>
          <a:prstGeom prst="rect">
            <a:avLst/>
          </a:prstGeom>
          <a:noFill/>
          <a:ln/>
        </p:spPr>
        <p:txBody>
          <a:bodyPr wrap="square" lIns="0" tIns="0" rIns="0" bIns="0" rtlCol="0" anchor="ctr">
            <a:spAutoFit/>
          </a:bodyPr>
          <a:lstStyle/>
          <a:p>
            <a:pPr marL="0" indent="0">
              <a:buNone/>
            </a:pPr>
            <a:r>
              <a:rPr lang="en-US" sz="942" dirty="0">
                <a:solidFill>
                  <a:srgbClr val="212121"/>
                </a:solidFill>
                <a:latin typeface="Verdana" panose="020B0604030504040204" pitchFamily="34" charset="0"/>
                <a:ea typeface="Verdana" panose="020B0604030504040204" pitchFamily="34" charset="0"/>
                <a:cs typeface="Noto Sans" pitchFamily="34" charset="-120"/>
              </a:rPr>
              <a:t> Ofis uygulamalarında AI destekli üretkenlik sağlıyor. Word, Excel, PowerPoint ve Outlook'ta otomatik içerik oluşturma, veri analizi ve görev otomasyonu sunuyor. </a:t>
            </a:r>
            <a:endParaRPr lang="en-US" sz="942" dirty="0">
              <a:latin typeface="Verdana" panose="020B0604030504040204" pitchFamily="34" charset="0"/>
              <a:ea typeface="Verdana" panose="020B0604030504040204" pitchFamily="34" charset="0"/>
            </a:endParaRPr>
          </a:p>
        </p:txBody>
      </p:sp>
      <p:sp>
        <p:nvSpPr>
          <p:cNvPr id="16" name="Shape 10"/>
          <p:cNvSpPr/>
          <p:nvPr/>
        </p:nvSpPr>
        <p:spPr>
          <a:xfrm>
            <a:off x="4661297" y="2736056"/>
            <a:ext cx="3982641" cy="1421606"/>
          </a:xfrm>
          <a:prstGeom prst="rect">
            <a:avLst/>
          </a:prstGeom>
          <a:solidFill>
            <a:srgbClr val="FFFFFF">
              <a:alpha val="60000"/>
            </a:srgbClr>
          </a:solidFill>
          <a:ln/>
        </p:spPr>
      </p:sp>
      <p:pic>
        <p:nvPicPr>
          <p:cNvPr id="17" name="Image 4" descr="preencoded.png"/>
          <p:cNvPicPr>
            <a:picLocks noChangeAspect="1"/>
          </p:cNvPicPr>
          <p:nvPr/>
        </p:nvPicPr>
        <p:blipFill>
          <a:blip r:embed="rId7"/>
          <a:stretch>
            <a:fillRect/>
          </a:stretch>
        </p:blipFill>
        <p:spPr>
          <a:xfrm>
            <a:off x="4868466" y="2955727"/>
            <a:ext cx="300038" cy="300038"/>
          </a:xfrm>
          <a:prstGeom prst="rect">
            <a:avLst/>
          </a:prstGeom>
        </p:spPr>
      </p:pic>
      <p:sp>
        <p:nvSpPr>
          <p:cNvPr id="18" name="Text 11"/>
          <p:cNvSpPr/>
          <p:nvPr/>
        </p:nvSpPr>
        <p:spPr>
          <a:xfrm>
            <a:off x="5304234" y="2975372"/>
            <a:ext cx="1142888" cy="257175"/>
          </a:xfrm>
          <a:prstGeom prst="rect">
            <a:avLst/>
          </a:prstGeom>
          <a:noFill/>
          <a:ln/>
        </p:spPr>
        <p:txBody>
          <a:bodyPr wrap="none" lIns="0" tIns="0" rIns="0" bIns="0" rtlCol="0" anchor="ctr">
            <a:spAutoFit/>
          </a:bodyPr>
          <a:lstStyle/>
          <a:p>
            <a:pPr marL="0" indent="0">
              <a:buNone/>
            </a:pPr>
            <a:r>
              <a:rPr lang="en-US" sz="1350" b="1" dirty="0">
                <a:solidFill>
                  <a:srgbClr val="1565C0"/>
                </a:solidFill>
                <a:latin typeface="Noto Sans" pitchFamily="34" charset="0"/>
                <a:ea typeface="Noto Sans" pitchFamily="34" charset="-122"/>
                <a:cs typeface="Noto Sans" pitchFamily="34" charset="-120"/>
              </a:rPr>
              <a:t>Garanti BBVA</a:t>
            </a:r>
            <a:endParaRPr lang="en-US" sz="1350" dirty="0"/>
          </a:p>
        </p:txBody>
      </p:sp>
      <p:sp>
        <p:nvSpPr>
          <p:cNvPr id="19" name="Text 12"/>
          <p:cNvSpPr/>
          <p:nvPr/>
        </p:nvSpPr>
        <p:spPr>
          <a:xfrm>
            <a:off x="4839891" y="3508002"/>
            <a:ext cx="3625453" cy="434927"/>
          </a:xfrm>
          <a:prstGeom prst="rect">
            <a:avLst/>
          </a:prstGeom>
          <a:noFill/>
          <a:ln/>
        </p:spPr>
        <p:txBody>
          <a:bodyPr wrap="square" lIns="0" tIns="0" rIns="0" bIns="0" rtlCol="0" anchor="ctr">
            <a:spAutoFit/>
          </a:bodyPr>
          <a:lstStyle/>
          <a:p>
            <a:pPr marL="0" indent="0">
              <a:buNone/>
            </a:pPr>
            <a:r>
              <a:rPr lang="en-US" sz="942" dirty="0">
                <a:solidFill>
                  <a:srgbClr val="212121"/>
                </a:solidFill>
                <a:latin typeface="Verdana" panose="020B0604030504040204" pitchFamily="34" charset="0"/>
                <a:ea typeface="Verdana" panose="020B0604030504040204" pitchFamily="34" charset="0"/>
                <a:cs typeface="Noto Sans" pitchFamily="34" charset="-120"/>
              </a:rPr>
              <a:t> Müşteri hizmetlerinde AI chatbotlar kullanarak 7/24 destek sağlıyor. Kişiselleştirilmiş bankacılık hizmetleri ve akıllı finansal danışmanlık sunuyor. </a:t>
            </a:r>
            <a:endParaRPr lang="en-US" sz="942" dirty="0">
              <a:latin typeface="Verdana" panose="020B0604030504040204" pitchFamily="34" charset="0"/>
              <a:ea typeface="Verdana" panose="020B0604030504040204" pitchFamily="34" charset="0"/>
            </a:endParaRPr>
          </a:p>
        </p:txBody>
      </p:sp>
      <p:sp>
        <p:nvSpPr>
          <p:cNvPr id="20" name="Shape 13"/>
          <p:cNvSpPr/>
          <p:nvPr/>
        </p:nvSpPr>
        <p:spPr>
          <a:xfrm>
            <a:off x="500063" y="4336256"/>
            <a:ext cx="8143875" cy="785785"/>
          </a:xfrm>
          <a:prstGeom prst="rect">
            <a:avLst/>
          </a:prstGeom>
          <a:solidFill>
            <a:srgbClr val="1565C0">
              <a:alpha val="10000"/>
            </a:srgbClr>
          </a:solidFill>
          <a:ln/>
        </p:spPr>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6309215"/>
          </a:xfrm>
          <a:prstGeom prst="rect">
            <a:avLst/>
          </a:prstGeom>
        </p:spPr>
      </p:pic>
      <p:sp>
        <p:nvSpPr>
          <p:cNvPr id="3" name="Text 0"/>
          <p:cNvSpPr/>
          <p:nvPr/>
        </p:nvSpPr>
        <p:spPr>
          <a:xfrm>
            <a:off x="500063" y="357188"/>
            <a:ext cx="8143875" cy="407194"/>
          </a:xfrm>
          <a:prstGeom prst="rect">
            <a:avLst/>
          </a:prstGeom>
          <a:noFill/>
          <a:ln/>
        </p:spPr>
        <p:txBody>
          <a:bodyPr wrap="none" lIns="0" tIns="0" rIns="0" bIns="0" rtlCol="0" anchor="ctr">
            <a:spAutoFit/>
          </a:bodyPr>
          <a:lstStyle/>
          <a:p>
            <a:pPr marL="0" indent="0" algn="ctr">
              <a:buNone/>
            </a:pPr>
            <a:r>
              <a:rPr lang="en-US" sz="2138" b="1" dirty="0">
                <a:solidFill>
                  <a:srgbClr val="C62828"/>
                </a:solidFill>
                <a:latin typeface="Verdana" pitchFamily="34" charset="0"/>
                <a:ea typeface="Verdana" pitchFamily="34" charset="-122"/>
                <a:cs typeface="Verdana" pitchFamily="34" charset="-120"/>
              </a:rPr>
              <a:t>Geleceğin Meslekleri: AI ile Doğan Yeni Roller</a:t>
            </a:r>
            <a:endParaRPr lang="en-US" sz="2138" dirty="0"/>
          </a:p>
        </p:txBody>
      </p:sp>
      <p:sp>
        <p:nvSpPr>
          <p:cNvPr id="4" name="Shape 1"/>
          <p:cNvSpPr/>
          <p:nvPr/>
        </p:nvSpPr>
        <p:spPr>
          <a:xfrm>
            <a:off x="500063" y="1121569"/>
            <a:ext cx="3946922" cy="2290214"/>
          </a:xfrm>
          <a:prstGeom prst="rect">
            <a:avLst/>
          </a:prstGeom>
          <a:solidFill>
            <a:srgbClr val="FFFFFF">
              <a:alpha val="60000"/>
            </a:srgbClr>
          </a:solidFill>
          <a:ln/>
        </p:spPr>
      </p:sp>
      <p:pic>
        <p:nvPicPr>
          <p:cNvPr id="5" name="Image 1" descr="preencoded.png"/>
          <p:cNvPicPr>
            <a:picLocks noChangeAspect="1"/>
          </p:cNvPicPr>
          <p:nvPr/>
        </p:nvPicPr>
        <p:blipFill>
          <a:blip r:embed="rId4"/>
          <a:stretch>
            <a:fillRect/>
          </a:stretch>
        </p:blipFill>
        <p:spPr>
          <a:xfrm>
            <a:off x="2232422" y="1482328"/>
            <a:ext cx="482203" cy="428625"/>
          </a:xfrm>
          <a:prstGeom prst="rect">
            <a:avLst/>
          </a:prstGeom>
        </p:spPr>
      </p:pic>
      <p:sp>
        <p:nvSpPr>
          <p:cNvPr id="6" name="Text 2"/>
          <p:cNvSpPr/>
          <p:nvPr/>
        </p:nvSpPr>
        <p:spPr>
          <a:xfrm>
            <a:off x="1750163" y="2193131"/>
            <a:ext cx="1446721" cy="222879"/>
          </a:xfrm>
          <a:prstGeom prst="rect">
            <a:avLst/>
          </a:prstGeom>
          <a:noFill/>
          <a:ln/>
        </p:spPr>
        <p:txBody>
          <a:bodyPr wrap="none" lIns="0" tIns="0" rIns="0" bIns="0" rtlCol="0" anchor="ctr">
            <a:spAutoFit/>
          </a:bodyPr>
          <a:lstStyle/>
          <a:p>
            <a:pPr marL="0" indent="0" algn="ctr">
              <a:buNone/>
            </a:pPr>
            <a:r>
              <a:rPr lang="en-US" sz="1350" b="1" dirty="0">
                <a:solidFill>
                  <a:srgbClr val="1565C0"/>
                </a:solidFill>
                <a:latin typeface="Noto Sans" pitchFamily="34" charset="0"/>
                <a:ea typeface="Noto Sans" pitchFamily="34" charset="-122"/>
                <a:cs typeface="Noto Sans" pitchFamily="34" charset="-120"/>
              </a:rPr>
              <a:t>Prompt Engineer</a:t>
            </a:r>
            <a:endParaRPr lang="en-US" sz="1350" dirty="0"/>
          </a:p>
        </p:txBody>
      </p:sp>
      <p:sp>
        <p:nvSpPr>
          <p:cNvPr id="7" name="Text 3"/>
          <p:cNvSpPr/>
          <p:nvPr/>
        </p:nvSpPr>
        <p:spPr>
          <a:xfrm>
            <a:off x="714375" y="2544598"/>
            <a:ext cx="3518297" cy="617153"/>
          </a:xfrm>
          <a:prstGeom prst="rect">
            <a:avLst/>
          </a:prstGeom>
          <a:noFill/>
          <a:ln/>
        </p:spPr>
        <p:txBody>
          <a:bodyPr wrap="square" lIns="0" tIns="0" rIns="0" bIns="0" rtlCol="0" anchor="ctr">
            <a:spAutoFit/>
          </a:bodyPr>
          <a:lstStyle/>
          <a:p>
            <a:pPr marL="0" indent="0" algn="ctr">
              <a:buNone/>
            </a:pPr>
            <a:r>
              <a:rPr lang="en-US" sz="942" dirty="0">
                <a:solidFill>
                  <a:srgbClr val="212121"/>
                </a:solidFill>
                <a:latin typeface="Noto Sans" pitchFamily="34" charset="0"/>
                <a:ea typeface="Noto Sans" pitchFamily="34" charset="-122"/>
                <a:cs typeface="Noto Sans" pitchFamily="34" charset="-120"/>
              </a:rPr>
              <a:t> AI'ye doğru talimatlar vererek en iyi sonuçları alma. Yapay zeka sistemlerinden maksimum verim elde etmek için prompt tasarlama ve optimize etme. </a:t>
            </a:r>
            <a:endParaRPr lang="en-US" sz="942" dirty="0"/>
          </a:p>
        </p:txBody>
      </p:sp>
      <p:sp>
        <p:nvSpPr>
          <p:cNvPr id="8" name="Shape 4"/>
          <p:cNvSpPr/>
          <p:nvPr/>
        </p:nvSpPr>
        <p:spPr>
          <a:xfrm>
            <a:off x="4697016" y="1121569"/>
            <a:ext cx="3946922" cy="2290214"/>
          </a:xfrm>
          <a:prstGeom prst="rect">
            <a:avLst/>
          </a:prstGeom>
          <a:solidFill>
            <a:srgbClr val="FFFFFF">
              <a:alpha val="60000"/>
            </a:srgbClr>
          </a:solidFill>
          <a:ln/>
        </p:spPr>
      </p:sp>
      <p:pic>
        <p:nvPicPr>
          <p:cNvPr id="9" name="Image 2" descr="preencoded.png"/>
          <p:cNvPicPr>
            <a:picLocks noChangeAspect="1"/>
          </p:cNvPicPr>
          <p:nvPr/>
        </p:nvPicPr>
        <p:blipFill>
          <a:blip r:embed="rId5"/>
          <a:stretch>
            <a:fillRect/>
          </a:stretch>
        </p:blipFill>
        <p:spPr>
          <a:xfrm>
            <a:off x="6402586" y="1482328"/>
            <a:ext cx="535781" cy="428625"/>
          </a:xfrm>
          <a:prstGeom prst="rect">
            <a:avLst/>
          </a:prstGeom>
        </p:spPr>
      </p:pic>
      <p:sp>
        <p:nvSpPr>
          <p:cNvPr id="10" name="Text 5"/>
          <p:cNvSpPr/>
          <p:nvPr/>
        </p:nvSpPr>
        <p:spPr>
          <a:xfrm>
            <a:off x="6022017" y="2200696"/>
            <a:ext cx="1296895" cy="207749"/>
          </a:xfrm>
          <a:prstGeom prst="rect">
            <a:avLst/>
          </a:prstGeom>
          <a:noFill/>
          <a:ln/>
        </p:spPr>
        <p:txBody>
          <a:bodyPr wrap="none" lIns="0" tIns="0" rIns="0" bIns="0" rtlCol="0" anchor="ctr">
            <a:spAutoFit/>
          </a:bodyPr>
          <a:lstStyle/>
          <a:p>
            <a:pPr marL="0" indent="0" algn="ctr">
              <a:buNone/>
            </a:pPr>
            <a:r>
              <a:rPr lang="en-US" sz="1350" b="1" dirty="0" err="1">
                <a:solidFill>
                  <a:srgbClr val="1565C0"/>
                </a:solidFill>
                <a:latin typeface="Noto Sans" pitchFamily="34" charset="0"/>
                <a:ea typeface="Noto Sans" pitchFamily="34" charset="-122"/>
                <a:cs typeface="Noto Sans" pitchFamily="34" charset="-120"/>
              </a:rPr>
              <a:t>Veri</a:t>
            </a:r>
            <a:r>
              <a:rPr lang="en-US" sz="1350" b="1" dirty="0">
                <a:solidFill>
                  <a:srgbClr val="1565C0"/>
                </a:solidFill>
                <a:latin typeface="Noto Sans" pitchFamily="34" charset="0"/>
                <a:ea typeface="Noto Sans" pitchFamily="34" charset="-122"/>
                <a:cs typeface="Noto Sans" pitchFamily="34" charset="-120"/>
              </a:rPr>
              <a:t> </a:t>
            </a:r>
            <a:r>
              <a:rPr lang="en-US" sz="1350" b="1" dirty="0" err="1" smtClean="0">
                <a:solidFill>
                  <a:srgbClr val="1565C0"/>
                </a:solidFill>
                <a:latin typeface="Noto Sans" pitchFamily="34" charset="0"/>
                <a:ea typeface="Noto Sans" pitchFamily="34" charset="-122"/>
                <a:cs typeface="Noto Sans" pitchFamily="34" charset="-120"/>
              </a:rPr>
              <a:t>Etik</a:t>
            </a:r>
            <a:r>
              <a:rPr lang="tr-TR" sz="1350" b="1" dirty="0" smtClean="0">
                <a:solidFill>
                  <a:srgbClr val="1565C0"/>
                </a:solidFill>
                <a:latin typeface="Noto Sans" pitchFamily="34" charset="0"/>
                <a:ea typeface="Noto Sans" pitchFamily="34" charset="-122"/>
                <a:cs typeface="Noto Sans" pitchFamily="34" charset="-120"/>
              </a:rPr>
              <a:t> Uzmanı</a:t>
            </a:r>
            <a:endParaRPr lang="en-US" sz="1350" dirty="0"/>
          </a:p>
        </p:txBody>
      </p:sp>
      <p:sp>
        <p:nvSpPr>
          <p:cNvPr id="11" name="Text 6"/>
          <p:cNvSpPr/>
          <p:nvPr/>
        </p:nvSpPr>
        <p:spPr>
          <a:xfrm>
            <a:off x="4911328" y="2544598"/>
            <a:ext cx="3518297" cy="617153"/>
          </a:xfrm>
          <a:prstGeom prst="rect">
            <a:avLst/>
          </a:prstGeom>
          <a:noFill/>
          <a:ln/>
        </p:spPr>
        <p:txBody>
          <a:bodyPr wrap="square" lIns="0" tIns="0" rIns="0" bIns="0" rtlCol="0" anchor="ctr">
            <a:spAutoFit/>
          </a:bodyPr>
          <a:lstStyle/>
          <a:p>
            <a:pPr marL="0" indent="0" algn="ctr">
              <a:buNone/>
            </a:pPr>
            <a:r>
              <a:rPr lang="en-US" sz="942" dirty="0">
                <a:solidFill>
                  <a:srgbClr val="212121"/>
                </a:solidFill>
                <a:latin typeface="Noto Sans" pitchFamily="34" charset="0"/>
                <a:ea typeface="Noto Sans" pitchFamily="34" charset="-122"/>
                <a:cs typeface="Noto Sans" pitchFamily="34" charset="-120"/>
              </a:rPr>
              <a:t> AI sistemlerinin etik ve adil kullanımını sağlama. Veri gizliliği, önyargı tespiti ve algoritmik şeffaflık konularında uzmanlık. </a:t>
            </a:r>
            <a:endParaRPr lang="en-US" sz="942" dirty="0"/>
          </a:p>
        </p:txBody>
      </p:sp>
      <p:sp>
        <p:nvSpPr>
          <p:cNvPr id="12" name="Shape 7"/>
          <p:cNvSpPr/>
          <p:nvPr/>
        </p:nvSpPr>
        <p:spPr>
          <a:xfrm>
            <a:off x="500063" y="3661814"/>
            <a:ext cx="3946922" cy="2290214"/>
          </a:xfrm>
          <a:prstGeom prst="rect">
            <a:avLst/>
          </a:prstGeom>
          <a:solidFill>
            <a:srgbClr val="FFFFFF">
              <a:alpha val="60000"/>
            </a:srgbClr>
          </a:solidFill>
          <a:ln/>
        </p:spPr>
      </p:sp>
      <p:pic>
        <p:nvPicPr>
          <p:cNvPr id="13" name="Image 3" descr="preencoded.png"/>
          <p:cNvPicPr>
            <a:picLocks noChangeAspect="1"/>
          </p:cNvPicPr>
          <p:nvPr/>
        </p:nvPicPr>
        <p:blipFill>
          <a:blip r:embed="rId6"/>
          <a:stretch>
            <a:fillRect/>
          </a:stretch>
        </p:blipFill>
        <p:spPr>
          <a:xfrm>
            <a:off x="2205633" y="4022573"/>
            <a:ext cx="535781" cy="428625"/>
          </a:xfrm>
          <a:prstGeom prst="rect">
            <a:avLst/>
          </a:prstGeom>
        </p:spPr>
      </p:pic>
      <p:sp>
        <p:nvSpPr>
          <p:cNvPr id="14" name="Text 8"/>
          <p:cNvSpPr/>
          <p:nvPr/>
        </p:nvSpPr>
        <p:spPr>
          <a:xfrm>
            <a:off x="1975777" y="4733376"/>
            <a:ext cx="995465" cy="222879"/>
          </a:xfrm>
          <a:prstGeom prst="rect">
            <a:avLst/>
          </a:prstGeom>
          <a:noFill/>
          <a:ln/>
        </p:spPr>
        <p:txBody>
          <a:bodyPr wrap="none" lIns="0" tIns="0" rIns="0" bIns="0" rtlCol="0" anchor="ctr">
            <a:spAutoFit/>
          </a:bodyPr>
          <a:lstStyle/>
          <a:p>
            <a:pPr marL="0" indent="0" algn="ctr">
              <a:buNone/>
            </a:pPr>
            <a:r>
              <a:rPr lang="en-US" sz="1350" b="1" dirty="0">
                <a:solidFill>
                  <a:srgbClr val="1565C0"/>
                </a:solidFill>
                <a:latin typeface="Noto Sans" pitchFamily="34" charset="0"/>
                <a:ea typeface="Noto Sans" pitchFamily="34" charset="-122"/>
                <a:cs typeface="Noto Sans" pitchFamily="34" charset="-120"/>
              </a:rPr>
              <a:t>AI Eğitmeni</a:t>
            </a:r>
            <a:endParaRPr lang="en-US" sz="1350" dirty="0"/>
          </a:p>
        </p:txBody>
      </p:sp>
      <p:sp>
        <p:nvSpPr>
          <p:cNvPr id="15" name="Text 9"/>
          <p:cNvSpPr/>
          <p:nvPr/>
        </p:nvSpPr>
        <p:spPr>
          <a:xfrm>
            <a:off x="714375" y="5084843"/>
            <a:ext cx="3518297" cy="617153"/>
          </a:xfrm>
          <a:prstGeom prst="rect">
            <a:avLst/>
          </a:prstGeom>
          <a:noFill/>
          <a:ln/>
        </p:spPr>
        <p:txBody>
          <a:bodyPr wrap="square" lIns="0" tIns="0" rIns="0" bIns="0" rtlCol="0" anchor="ctr">
            <a:spAutoFit/>
          </a:bodyPr>
          <a:lstStyle/>
          <a:p>
            <a:pPr marL="0" indent="0" algn="ctr">
              <a:buNone/>
            </a:pPr>
            <a:r>
              <a:rPr lang="en-US" sz="942" dirty="0">
                <a:solidFill>
                  <a:srgbClr val="212121"/>
                </a:solidFill>
                <a:latin typeface="Noto Sans" pitchFamily="34" charset="0"/>
                <a:ea typeface="Noto Sans" pitchFamily="34" charset="-122"/>
                <a:cs typeface="Noto Sans" pitchFamily="34" charset="-120"/>
              </a:rPr>
              <a:t> Yapay zeka modellerini eğitme ve iyileştirme. Makine öğrenmesi algoritmalarını optimize ederek daha doğru ve güvenilir sistemler oluşturma. </a:t>
            </a:r>
            <a:endParaRPr lang="en-US" sz="942" dirty="0"/>
          </a:p>
        </p:txBody>
      </p:sp>
      <p:sp>
        <p:nvSpPr>
          <p:cNvPr id="16" name="Shape 10"/>
          <p:cNvSpPr/>
          <p:nvPr/>
        </p:nvSpPr>
        <p:spPr>
          <a:xfrm>
            <a:off x="4697016" y="3661814"/>
            <a:ext cx="3946922" cy="2290214"/>
          </a:xfrm>
          <a:prstGeom prst="rect">
            <a:avLst/>
          </a:prstGeom>
          <a:solidFill>
            <a:srgbClr val="FFFFFF">
              <a:alpha val="60000"/>
            </a:srgbClr>
          </a:solidFill>
          <a:ln/>
        </p:spPr>
      </p:sp>
      <p:pic>
        <p:nvPicPr>
          <p:cNvPr id="17" name="Image 4" descr="preencoded.png"/>
          <p:cNvPicPr>
            <a:picLocks noChangeAspect="1"/>
          </p:cNvPicPr>
          <p:nvPr/>
        </p:nvPicPr>
        <p:blipFill>
          <a:blip r:embed="rId7"/>
          <a:stretch>
            <a:fillRect/>
          </a:stretch>
        </p:blipFill>
        <p:spPr>
          <a:xfrm>
            <a:off x="6429375" y="4022573"/>
            <a:ext cx="482203" cy="428625"/>
          </a:xfrm>
          <a:prstGeom prst="rect">
            <a:avLst/>
          </a:prstGeom>
        </p:spPr>
      </p:pic>
      <p:sp>
        <p:nvSpPr>
          <p:cNvPr id="18" name="Text 11"/>
          <p:cNvSpPr/>
          <p:nvPr/>
        </p:nvSpPr>
        <p:spPr>
          <a:xfrm>
            <a:off x="5997792" y="4733376"/>
            <a:ext cx="1345369" cy="222879"/>
          </a:xfrm>
          <a:prstGeom prst="rect">
            <a:avLst/>
          </a:prstGeom>
          <a:noFill/>
          <a:ln/>
        </p:spPr>
        <p:txBody>
          <a:bodyPr wrap="none" lIns="0" tIns="0" rIns="0" bIns="0" rtlCol="0" anchor="ctr">
            <a:spAutoFit/>
          </a:bodyPr>
          <a:lstStyle/>
          <a:p>
            <a:pPr marL="0" indent="0" algn="ctr">
              <a:buNone/>
            </a:pPr>
            <a:r>
              <a:rPr lang="en-US" sz="1350" b="1" dirty="0">
                <a:solidFill>
                  <a:srgbClr val="1565C0"/>
                </a:solidFill>
                <a:latin typeface="Noto Sans" pitchFamily="34" charset="0"/>
                <a:ea typeface="Noto Sans" pitchFamily="34" charset="-122"/>
                <a:cs typeface="Noto Sans" pitchFamily="34" charset="-120"/>
              </a:rPr>
              <a:t>Dijital Stratejist</a:t>
            </a:r>
            <a:endParaRPr lang="en-US" sz="1350" dirty="0"/>
          </a:p>
        </p:txBody>
      </p:sp>
      <p:sp>
        <p:nvSpPr>
          <p:cNvPr id="19" name="Text 12"/>
          <p:cNvSpPr/>
          <p:nvPr/>
        </p:nvSpPr>
        <p:spPr>
          <a:xfrm>
            <a:off x="4911328" y="5084843"/>
            <a:ext cx="3518297" cy="617153"/>
          </a:xfrm>
          <a:prstGeom prst="rect">
            <a:avLst/>
          </a:prstGeom>
          <a:noFill/>
          <a:ln/>
        </p:spPr>
        <p:txBody>
          <a:bodyPr wrap="square" lIns="0" tIns="0" rIns="0" bIns="0" rtlCol="0" anchor="ctr">
            <a:spAutoFit/>
          </a:bodyPr>
          <a:lstStyle/>
          <a:p>
            <a:pPr marL="0" indent="0" algn="ctr">
              <a:buNone/>
            </a:pPr>
            <a:r>
              <a:rPr lang="en-US" sz="942" dirty="0">
                <a:solidFill>
                  <a:srgbClr val="212121"/>
                </a:solidFill>
                <a:latin typeface="Noto Sans" pitchFamily="34" charset="0"/>
                <a:ea typeface="Noto Sans" pitchFamily="34" charset="-122"/>
                <a:cs typeface="Noto Sans" pitchFamily="34" charset="-120"/>
              </a:rPr>
              <a:t> AI araçlarını iş stratejilerine entegre etme. Şirketlerin dijital dönüşüm süreçlerini yönetme ve teknoloji yol haritası oluşturma. </a:t>
            </a:r>
            <a:endParaRPr lang="en-US" sz="942"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143500"/>
          </a:xfrm>
          <a:prstGeom prst="rect">
            <a:avLst/>
          </a:prstGeom>
        </p:spPr>
      </p:pic>
      <p:sp>
        <p:nvSpPr>
          <p:cNvPr id="3" name="Text 0"/>
          <p:cNvSpPr/>
          <p:nvPr/>
        </p:nvSpPr>
        <p:spPr>
          <a:xfrm>
            <a:off x="500063" y="357188"/>
            <a:ext cx="8143875" cy="407194"/>
          </a:xfrm>
          <a:prstGeom prst="rect">
            <a:avLst/>
          </a:prstGeom>
          <a:noFill/>
          <a:ln/>
        </p:spPr>
        <p:txBody>
          <a:bodyPr wrap="none" lIns="0" tIns="0" rIns="0" bIns="0" rtlCol="0" anchor="ctr">
            <a:spAutoFit/>
          </a:bodyPr>
          <a:lstStyle/>
          <a:p>
            <a:pPr marL="0" indent="0" algn="ctr">
              <a:buNone/>
            </a:pPr>
            <a:r>
              <a:rPr lang="en-US" sz="2138" b="1" dirty="0">
                <a:solidFill>
                  <a:srgbClr val="C62828"/>
                </a:solidFill>
                <a:latin typeface="Verdana" pitchFamily="34" charset="0"/>
                <a:ea typeface="Verdana" pitchFamily="34" charset="-122"/>
                <a:cs typeface="Verdana" pitchFamily="34" charset="-120"/>
              </a:rPr>
              <a:t>İşlerin Dönüşümü: Rutinden Yaratıcılığa</a:t>
            </a:r>
            <a:endParaRPr lang="en-US" sz="2138" dirty="0"/>
          </a:p>
        </p:txBody>
      </p:sp>
      <p:sp>
        <p:nvSpPr>
          <p:cNvPr id="4" name="Shape 1"/>
          <p:cNvSpPr/>
          <p:nvPr/>
        </p:nvSpPr>
        <p:spPr>
          <a:xfrm>
            <a:off x="500063" y="1121569"/>
            <a:ext cx="2324091" cy="2500313"/>
          </a:xfrm>
          <a:prstGeom prst="rect">
            <a:avLst/>
          </a:prstGeom>
          <a:solidFill>
            <a:srgbClr val="BDBDBD">
              <a:alpha val="30000"/>
            </a:srgbClr>
          </a:solidFill>
          <a:ln/>
        </p:spPr>
      </p:sp>
      <p:sp>
        <p:nvSpPr>
          <p:cNvPr id="5" name="Text 2"/>
          <p:cNvSpPr/>
          <p:nvPr/>
        </p:nvSpPr>
        <p:spPr>
          <a:xfrm>
            <a:off x="678656" y="1335881"/>
            <a:ext cx="1966903" cy="385763"/>
          </a:xfrm>
          <a:prstGeom prst="rect">
            <a:avLst/>
          </a:prstGeom>
          <a:noFill/>
          <a:ln/>
        </p:spPr>
        <p:txBody>
          <a:bodyPr wrap="square" lIns="0" tIns="0" rIns="0" bIns="127508" rtlCol="0" anchor="ctr">
            <a:spAutoFit/>
          </a:bodyPr>
          <a:lstStyle/>
          <a:p>
            <a:pPr marL="0" indent="0" algn="ctr">
              <a:buNone/>
            </a:pPr>
            <a:r>
              <a:rPr lang="en-US" sz="1350" b="1" dirty="0">
                <a:solidFill>
                  <a:srgbClr val="616161"/>
                </a:solidFill>
                <a:latin typeface="Noto Sans" pitchFamily="34" charset="0"/>
                <a:ea typeface="Noto Sans" pitchFamily="34" charset="-122"/>
                <a:cs typeface="Noto Sans" pitchFamily="34" charset="-120"/>
              </a:rPr>
              <a:t>Geçmiş</a:t>
            </a:r>
            <a:endParaRPr lang="en-US" sz="1350" dirty="0"/>
          </a:p>
        </p:txBody>
      </p:sp>
      <p:sp>
        <p:nvSpPr>
          <p:cNvPr id="6" name="Shape 3"/>
          <p:cNvSpPr/>
          <p:nvPr/>
        </p:nvSpPr>
        <p:spPr>
          <a:xfrm>
            <a:off x="678656" y="1921669"/>
            <a:ext cx="57150" cy="57150"/>
          </a:xfrm>
          <a:prstGeom prst="rect">
            <a:avLst/>
          </a:prstGeom>
          <a:solidFill>
            <a:srgbClr val="FF6F00"/>
          </a:solidFill>
          <a:ln/>
        </p:spPr>
      </p:sp>
      <p:sp>
        <p:nvSpPr>
          <p:cNvPr id="7" name="Text 4"/>
          <p:cNvSpPr/>
          <p:nvPr/>
        </p:nvSpPr>
        <p:spPr>
          <a:xfrm>
            <a:off x="821531" y="1864519"/>
            <a:ext cx="980061"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Manuel veri girişi</a:t>
            </a:r>
            <a:endParaRPr lang="en-US" sz="889" dirty="0"/>
          </a:p>
        </p:txBody>
      </p:sp>
      <p:sp>
        <p:nvSpPr>
          <p:cNvPr id="8" name="Shape 5"/>
          <p:cNvSpPr/>
          <p:nvPr/>
        </p:nvSpPr>
        <p:spPr>
          <a:xfrm>
            <a:off x="678656" y="2210991"/>
            <a:ext cx="57150" cy="57150"/>
          </a:xfrm>
          <a:prstGeom prst="rect">
            <a:avLst/>
          </a:prstGeom>
          <a:solidFill>
            <a:srgbClr val="FF6F00"/>
          </a:solidFill>
          <a:ln/>
        </p:spPr>
      </p:sp>
      <p:sp>
        <p:nvSpPr>
          <p:cNvPr id="9" name="Text 6"/>
          <p:cNvSpPr/>
          <p:nvPr/>
        </p:nvSpPr>
        <p:spPr>
          <a:xfrm>
            <a:off x="821531" y="2153841"/>
            <a:ext cx="1168171"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Tekrarlayan görevler</a:t>
            </a:r>
            <a:endParaRPr lang="en-US" sz="889" dirty="0"/>
          </a:p>
        </p:txBody>
      </p:sp>
      <p:sp>
        <p:nvSpPr>
          <p:cNvPr id="10" name="Shape 7"/>
          <p:cNvSpPr/>
          <p:nvPr/>
        </p:nvSpPr>
        <p:spPr>
          <a:xfrm>
            <a:off x="678656" y="2500313"/>
            <a:ext cx="57150" cy="57150"/>
          </a:xfrm>
          <a:prstGeom prst="rect">
            <a:avLst/>
          </a:prstGeom>
          <a:solidFill>
            <a:srgbClr val="FF6F00"/>
          </a:solidFill>
          <a:ln/>
        </p:spPr>
      </p:sp>
      <p:sp>
        <p:nvSpPr>
          <p:cNvPr id="11" name="Text 8"/>
          <p:cNvSpPr/>
          <p:nvPr/>
        </p:nvSpPr>
        <p:spPr>
          <a:xfrm>
            <a:off x="821531" y="2443163"/>
            <a:ext cx="785282"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Rutin işlemler</a:t>
            </a:r>
            <a:endParaRPr lang="en-US" sz="889" dirty="0"/>
          </a:p>
        </p:txBody>
      </p:sp>
      <p:sp>
        <p:nvSpPr>
          <p:cNvPr id="12" name="Shape 9"/>
          <p:cNvSpPr/>
          <p:nvPr/>
        </p:nvSpPr>
        <p:spPr>
          <a:xfrm>
            <a:off x="678656" y="2789634"/>
            <a:ext cx="57150" cy="57150"/>
          </a:xfrm>
          <a:prstGeom prst="rect">
            <a:avLst/>
          </a:prstGeom>
          <a:solidFill>
            <a:srgbClr val="FF6F00"/>
          </a:solidFill>
          <a:ln/>
        </p:spPr>
      </p:sp>
      <p:sp>
        <p:nvSpPr>
          <p:cNvPr id="13" name="Text 10"/>
          <p:cNvSpPr/>
          <p:nvPr/>
        </p:nvSpPr>
        <p:spPr>
          <a:xfrm>
            <a:off x="821531" y="2732484"/>
            <a:ext cx="1275411"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Zaman yoğun süreçler</a:t>
            </a:r>
            <a:endParaRPr lang="en-US" sz="889" dirty="0"/>
          </a:p>
        </p:txBody>
      </p:sp>
      <p:pic>
        <p:nvPicPr>
          <p:cNvPr id="14" name="Image 1" descr="preencoded.png"/>
          <p:cNvPicPr>
            <a:picLocks noChangeAspect="1"/>
          </p:cNvPicPr>
          <p:nvPr/>
        </p:nvPicPr>
        <p:blipFill>
          <a:blip r:embed="rId4"/>
          <a:stretch>
            <a:fillRect/>
          </a:stretch>
        </p:blipFill>
        <p:spPr>
          <a:xfrm>
            <a:off x="2967028" y="2200275"/>
            <a:ext cx="300038" cy="342900"/>
          </a:xfrm>
          <a:prstGeom prst="rect">
            <a:avLst/>
          </a:prstGeom>
        </p:spPr>
      </p:pic>
      <p:sp>
        <p:nvSpPr>
          <p:cNvPr id="15" name="Shape 11"/>
          <p:cNvSpPr/>
          <p:nvPr/>
        </p:nvSpPr>
        <p:spPr>
          <a:xfrm>
            <a:off x="3409941" y="1121569"/>
            <a:ext cx="2324091" cy="2500313"/>
          </a:xfrm>
          <a:prstGeom prst="rect">
            <a:avLst/>
          </a:prstGeom>
          <a:solidFill>
            <a:srgbClr val="FFC107">
              <a:alpha val="20000"/>
            </a:srgbClr>
          </a:solidFill>
          <a:ln/>
        </p:spPr>
      </p:sp>
      <p:sp>
        <p:nvSpPr>
          <p:cNvPr id="16" name="Text 12"/>
          <p:cNvSpPr/>
          <p:nvPr/>
        </p:nvSpPr>
        <p:spPr>
          <a:xfrm>
            <a:off x="3588534" y="1335881"/>
            <a:ext cx="1966903" cy="385763"/>
          </a:xfrm>
          <a:prstGeom prst="rect">
            <a:avLst/>
          </a:prstGeom>
          <a:noFill/>
          <a:ln/>
        </p:spPr>
        <p:txBody>
          <a:bodyPr wrap="square" lIns="0" tIns="0" rIns="0" bIns="127508" rtlCol="0" anchor="ctr">
            <a:spAutoFit/>
          </a:bodyPr>
          <a:lstStyle/>
          <a:p>
            <a:pPr marL="0" indent="0" algn="ctr">
              <a:buNone/>
            </a:pPr>
            <a:r>
              <a:rPr lang="en-US" sz="1350" b="1" dirty="0">
                <a:solidFill>
                  <a:srgbClr val="F57C00"/>
                </a:solidFill>
                <a:latin typeface="Noto Sans" pitchFamily="34" charset="0"/>
                <a:ea typeface="Noto Sans" pitchFamily="34" charset="-122"/>
                <a:cs typeface="Noto Sans" pitchFamily="34" charset="-120"/>
              </a:rPr>
              <a:t>Şimdi</a:t>
            </a:r>
            <a:endParaRPr lang="en-US" sz="1350" dirty="0"/>
          </a:p>
        </p:txBody>
      </p:sp>
      <p:sp>
        <p:nvSpPr>
          <p:cNvPr id="17" name="Shape 13"/>
          <p:cNvSpPr/>
          <p:nvPr/>
        </p:nvSpPr>
        <p:spPr>
          <a:xfrm>
            <a:off x="3588534" y="1921669"/>
            <a:ext cx="57150" cy="57150"/>
          </a:xfrm>
          <a:prstGeom prst="rect">
            <a:avLst/>
          </a:prstGeom>
          <a:solidFill>
            <a:srgbClr val="FF6F00"/>
          </a:solidFill>
          <a:ln/>
        </p:spPr>
      </p:sp>
      <p:sp>
        <p:nvSpPr>
          <p:cNvPr id="18" name="Text 14"/>
          <p:cNvSpPr/>
          <p:nvPr/>
        </p:nvSpPr>
        <p:spPr>
          <a:xfrm>
            <a:off x="3731409" y="1864519"/>
            <a:ext cx="866515"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AI otomasyonu</a:t>
            </a:r>
            <a:endParaRPr lang="en-US" sz="889" dirty="0"/>
          </a:p>
        </p:txBody>
      </p:sp>
      <p:sp>
        <p:nvSpPr>
          <p:cNvPr id="19" name="Shape 15"/>
          <p:cNvSpPr/>
          <p:nvPr/>
        </p:nvSpPr>
        <p:spPr>
          <a:xfrm>
            <a:off x="3588534" y="2210991"/>
            <a:ext cx="57150" cy="57150"/>
          </a:xfrm>
          <a:prstGeom prst="rect">
            <a:avLst/>
          </a:prstGeom>
          <a:solidFill>
            <a:srgbClr val="FF6F00"/>
          </a:solidFill>
          <a:ln/>
        </p:spPr>
      </p:sp>
      <p:sp>
        <p:nvSpPr>
          <p:cNvPr id="20" name="Text 16"/>
          <p:cNvSpPr/>
          <p:nvPr/>
        </p:nvSpPr>
        <p:spPr>
          <a:xfrm>
            <a:off x="3731409" y="2153841"/>
            <a:ext cx="855938"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İnsan denetimi</a:t>
            </a:r>
            <a:endParaRPr lang="en-US" sz="889" dirty="0"/>
          </a:p>
        </p:txBody>
      </p:sp>
      <p:sp>
        <p:nvSpPr>
          <p:cNvPr id="21" name="Shape 17"/>
          <p:cNvSpPr/>
          <p:nvPr/>
        </p:nvSpPr>
        <p:spPr>
          <a:xfrm>
            <a:off x="3588534" y="2500313"/>
            <a:ext cx="57150" cy="57150"/>
          </a:xfrm>
          <a:prstGeom prst="rect">
            <a:avLst/>
          </a:prstGeom>
          <a:solidFill>
            <a:srgbClr val="FF6F00"/>
          </a:solidFill>
          <a:ln/>
        </p:spPr>
      </p:sp>
      <p:sp>
        <p:nvSpPr>
          <p:cNvPr id="22" name="Text 18"/>
          <p:cNvSpPr/>
          <p:nvPr/>
        </p:nvSpPr>
        <p:spPr>
          <a:xfrm>
            <a:off x="3731409" y="2443163"/>
            <a:ext cx="1206317"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Hibrit çalışma modeli</a:t>
            </a:r>
            <a:endParaRPr lang="en-US" sz="889" dirty="0"/>
          </a:p>
        </p:txBody>
      </p:sp>
      <p:sp>
        <p:nvSpPr>
          <p:cNvPr id="23" name="Shape 19"/>
          <p:cNvSpPr/>
          <p:nvPr/>
        </p:nvSpPr>
        <p:spPr>
          <a:xfrm>
            <a:off x="3588534" y="2789634"/>
            <a:ext cx="57150" cy="57150"/>
          </a:xfrm>
          <a:prstGeom prst="rect">
            <a:avLst/>
          </a:prstGeom>
          <a:solidFill>
            <a:srgbClr val="FF6F00"/>
          </a:solidFill>
          <a:ln/>
        </p:spPr>
      </p:sp>
      <p:sp>
        <p:nvSpPr>
          <p:cNvPr id="24" name="Text 20"/>
          <p:cNvSpPr/>
          <p:nvPr/>
        </p:nvSpPr>
        <p:spPr>
          <a:xfrm>
            <a:off x="3731409" y="2732484"/>
            <a:ext cx="838693"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Verimlilik artışı</a:t>
            </a:r>
            <a:endParaRPr lang="en-US" sz="889" dirty="0"/>
          </a:p>
        </p:txBody>
      </p:sp>
      <p:pic>
        <p:nvPicPr>
          <p:cNvPr id="25" name="Image 2" descr="preencoded.png"/>
          <p:cNvPicPr>
            <a:picLocks noChangeAspect="1"/>
          </p:cNvPicPr>
          <p:nvPr/>
        </p:nvPicPr>
        <p:blipFill>
          <a:blip r:embed="rId5"/>
          <a:stretch>
            <a:fillRect/>
          </a:stretch>
        </p:blipFill>
        <p:spPr>
          <a:xfrm>
            <a:off x="5876906" y="2200275"/>
            <a:ext cx="300038" cy="342900"/>
          </a:xfrm>
          <a:prstGeom prst="rect">
            <a:avLst/>
          </a:prstGeom>
        </p:spPr>
      </p:pic>
      <p:sp>
        <p:nvSpPr>
          <p:cNvPr id="26" name="Shape 21"/>
          <p:cNvSpPr/>
          <p:nvPr/>
        </p:nvSpPr>
        <p:spPr>
          <a:xfrm>
            <a:off x="6319819" y="1121569"/>
            <a:ext cx="2324091" cy="2500313"/>
          </a:xfrm>
          <a:prstGeom prst="rect">
            <a:avLst/>
          </a:prstGeom>
          <a:solidFill>
            <a:srgbClr val="4CAF50">
              <a:alpha val="20000"/>
            </a:srgbClr>
          </a:solidFill>
          <a:ln/>
        </p:spPr>
      </p:sp>
      <p:sp>
        <p:nvSpPr>
          <p:cNvPr id="27" name="Text 22"/>
          <p:cNvSpPr/>
          <p:nvPr/>
        </p:nvSpPr>
        <p:spPr>
          <a:xfrm>
            <a:off x="6498413" y="1335881"/>
            <a:ext cx="1966903" cy="385763"/>
          </a:xfrm>
          <a:prstGeom prst="rect">
            <a:avLst/>
          </a:prstGeom>
          <a:noFill/>
          <a:ln/>
        </p:spPr>
        <p:txBody>
          <a:bodyPr wrap="square" lIns="0" tIns="0" rIns="0" bIns="127508" rtlCol="0" anchor="ctr">
            <a:spAutoFit/>
          </a:bodyPr>
          <a:lstStyle/>
          <a:p>
            <a:pPr marL="0" indent="0" algn="ctr">
              <a:buNone/>
            </a:pPr>
            <a:r>
              <a:rPr lang="en-US" sz="1350" b="1" dirty="0">
                <a:solidFill>
                  <a:srgbClr val="2E7D32"/>
                </a:solidFill>
                <a:latin typeface="Noto Sans" pitchFamily="34" charset="0"/>
                <a:ea typeface="Noto Sans" pitchFamily="34" charset="-122"/>
                <a:cs typeface="Noto Sans" pitchFamily="34" charset="-120"/>
              </a:rPr>
              <a:t>Gelecek</a:t>
            </a:r>
            <a:endParaRPr lang="en-US" sz="1350" dirty="0"/>
          </a:p>
        </p:txBody>
      </p:sp>
      <p:sp>
        <p:nvSpPr>
          <p:cNvPr id="28" name="Shape 23"/>
          <p:cNvSpPr/>
          <p:nvPr/>
        </p:nvSpPr>
        <p:spPr>
          <a:xfrm>
            <a:off x="6498413" y="1921669"/>
            <a:ext cx="57150" cy="57150"/>
          </a:xfrm>
          <a:prstGeom prst="rect">
            <a:avLst/>
          </a:prstGeom>
          <a:solidFill>
            <a:srgbClr val="FF6F00"/>
          </a:solidFill>
          <a:ln/>
        </p:spPr>
      </p:sp>
      <p:sp>
        <p:nvSpPr>
          <p:cNvPr id="29" name="Text 24"/>
          <p:cNvSpPr/>
          <p:nvPr/>
        </p:nvSpPr>
        <p:spPr>
          <a:xfrm>
            <a:off x="6641288" y="1864519"/>
            <a:ext cx="1028170"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Stratejik planlama</a:t>
            </a:r>
            <a:endParaRPr lang="en-US" sz="889" dirty="0"/>
          </a:p>
        </p:txBody>
      </p:sp>
      <p:sp>
        <p:nvSpPr>
          <p:cNvPr id="30" name="Shape 25"/>
          <p:cNvSpPr/>
          <p:nvPr/>
        </p:nvSpPr>
        <p:spPr>
          <a:xfrm>
            <a:off x="6498413" y="2210991"/>
            <a:ext cx="57150" cy="57150"/>
          </a:xfrm>
          <a:prstGeom prst="rect">
            <a:avLst/>
          </a:prstGeom>
          <a:solidFill>
            <a:srgbClr val="FF6F00"/>
          </a:solidFill>
          <a:ln/>
        </p:spPr>
      </p:sp>
      <p:sp>
        <p:nvSpPr>
          <p:cNvPr id="31" name="Text 26"/>
          <p:cNvSpPr/>
          <p:nvPr/>
        </p:nvSpPr>
        <p:spPr>
          <a:xfrm>
            <a:off x="6641288" y="2153841"/>
            <a:ext cx="1328235"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Yaratıcı problem çözme</a:t>
            </a:r>
            <a:endParaRPr lang="en-US" sz="889" dirty="0"/>
          </a:p>
        </p:txBody>
      </p:sp>
      <p:sp>
        <p:nvSpPr>
          <p:cNvPr id="32" name="Shape 27"/>
          <p:cNvSpPr/>
          <p:nvPr/>
        </p:nvSpPr>
        <p:spPr>
          <a:xfrm>
            <a:off x="6498413" y="2500313"/>
            <a:ext cx="57150" cy="57150"/>
          </a:xfrm>
          <a:prstGeom prst="rect">
            <a:avLst/>
          </a:prstGeom>
          <a:solidFill>
            <a:srgbClr val="FF6F00"/>
          </a:solidFill>
          <a:ln/>
        </p:spPr>
      </p:sp>
      <p:sp>
        <p:nvSpPr>
          <p:cNvPr id="33" name="Text 28"/>
          <p:cNvSpPr/>
          <p:nvPr/>
        </p:nvSpPr>
        <p:spPr>
          <a:xfrm>
            <a:off x="6641288" y="2443163"/>
            <a:ext cx="582216"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Yenilikçilik</a:t>
            </a:r>
            <a:endParaRPr lang="en-US" sz="889" dirty="0"/>
          </a:p>
        </p:txBody>
      </p:sp>
      <p:sp>
        <p:nvSpPr>
          <p:cNvPr id="34" name="Shape 29"/>
          <p:cNvSpPr/>
          <p:nvPr/>
        </p:nvSpPr>
        <p:spPr>
          <a:xfrm>
            <a:off x="6498413" y="2789634"/>
            <a:ext cx="57150" cy="57150"/>
          </a:xfrm>
          <a:prstGeom prst="rect">
            <a:avLst/>
          </a:prstGeom>
          <a:solidFill>
            <a:srgbClr val="FF6F00"/>
          </a:solidFill>
          <a:ln/>
        </p:spPr>
      </p:sp>
      <p:sp>
        <p:nvSpPr>
          <p:cNvPr id="35" name="Text 30"/>
          <p:cNvSpPr/>
          <p:nvPr/>
        </p:nvSpPr>
        <p:spPr>
          <a:xfrm>
            <a:off x="6641288" y="2732484"/>
            <a:ext cx="1186393"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Değer odaklı çalışma</a:t>
            </a:r>
            <a:endParaRPr lang="en-US" sz="889" dirty="0"/>
          </a:p>
        </p:txBody>
      </p:sp>
      <p:sp>
        <p:nvSpPr>
          <p:cNvPr id="36" name="Shape 31"/>
          <p:cNvSpPr/>
          <p:nvPr/>
        </p:nvSpPr>
        <p:spPr>
          <a:xfrm>
            <a:off x="500063" y="3907631"/>
            <a:ext cx="8143875" cy="585788"/>
          </a:xfrm>
          <a:prstGeom prst="rect">
            <a:avLst/>
          </a:prstGeom>
          <a:solidFill>
            <a:srgbClr val="FF6F00">
              <a:alpha val="15000"/>
            </a:srgbClr>
          </a:solidFill>
          <a:ln/>
        </p:spPr>
      </p:sp>
      <p:sp>
        <p:nvSpPr>
          <p:cNvPr id="37" name="Text 32"/>
          <p:cNvSpPr/>
          <p:nvPr/>
        </p:nvSpPr>
        <p:spPr>
          <a:xfrm>
            <a:off x="758457" y="4108192"/>
            <a:ext cx="7627088" cy="184666"/>
          </a:xfrm>
          <a:prstGeom prst="rect">
            <a:avLst/>
          </a:prstGeom>
          <a:noFill/>
          <a:ln/>
        </p:spPr>
        <p:txBody>
          <a:bodyPr wrap="none" lIns="0" tIns="0" rIns="0" bIns="0" rtlCol="0" anchor="ctr">
            <a:spAutoFit/>
          </a:bodyPr>
          <a:lstStyle/>
          <a:p>
            <a:pPr marL="0" indent="0" algn="ctr">
              <a:buNone/>
            </a:pPr>
            <a:r>
              <a:rPr lang="en-US" sz="1200" b="1" dirty="0">
                <a:solidFill>
                  <a:srgbClr val="212121"/>
                </a:solidFill>
                <a:latin typeface="Verdana" pitchFamily="34" charset="0"/>
                <a:ea typeface="Verdana" pitchFamily="34" charset="-122"/>
                <a:cs typeface="Verdana" pitchFamily="34" charset="-120"/>
              </a:rPr>
              <a:t>AI, rutin işleri otomatikleştirerek insanları daha yaratıcı ve stratejik işlere yönlendiriyor</a:t>
            </a:r>
            <a:endParaRPr lang="en-US" sz="12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656399"/>
          </a:xfrm>
          <a:prstGeom prst="rect">
            <a:avLst/>
          </a:prstGeom>
        </p:spPr>
      </p:pic>
      <p:sp>
        <p:nvSpPr>
          <p:cNvPr id="3" name="Text 0"/>
          <p:cNvSpPr/>
          <p:nvPr/>
        </p:nvSpPr>
        <p:spPr>
          <a:xfrm>
            <a:off x="1662457" y="471488"/>
            <a:ext cx="5819087" cy="383977"/>
          </a:xfrm>
          <a:prstGeom prst="rect">
            <a:avLst/>
          </a:prstGeom>
          <a:noFill/>
          <a:ln/>
        </p:spPr>
        <p:txBody>
          <a:bodyPr wrap="none" lIns="0" tIns="0" rIns="0" bIns="0" rtlCol="0" anchor="ctr">
            <a:spAutoFit/>
          </a:bodyPr>
          <a:lstStyle/>
          <a:p>
            <a:pPr marL="0" indent="0" algn="ctr">
              <a:buNone/>
            </a:pPr>
            <a:r>
              <a:rPr lang="en-US" sz="2700" b="1" dirty="0">
                <a:solidFill>
                  <a:srgbClr val="C62828"/>
                </a:solidFill>
                <a:latin typeface="Verdana" pitchFamily="34" charset="0"/>
                <a:ea typeface="Verdana" pitchFamily="34" charset="-122"/>
                <a:cs typeface="Verdana" pitchFamily="34" charset="-120"/>
              </a:rPr>
              <a:t> Yapay Zeka İşleri Elimizden Almıyor</a:t>
            </a:r>
            <a:endParaRPr lang="en-US" sz="2700" dirty="0"/>
          </a:p>
        </p:txBody>
      </p:sp>
      <p:sp>
        <p:nvSpPr>
          <p:cNvPr id="4" name="Text 1"/>
          <p:cNvSpPr/>
          <p:nvPr/>
        </p:nvSpPr>
        <p:spPr>
          <a:xfrm>
            <a:off x="2990608" y="929748"/>
            <a:ext cx="3162784" cy="383977"/>
          </a:xfrm>
          <a:prstGeom prst="rect">
            <a:avLst/>
          </a:prstGeom>
          <a:noFill/>
          <a:ln/>
        </p:spPr>
        <p:txBody>
          <a:bodyPr wrap="none" lIns="0" tIns="0" rIns="0" bIns="0" rtlCol="0" anchor="ctr">
            <a:spAutoFit/>
          </a:bodyPr>
          <a:lstStyle/>
          <a:p>
            <a:pPr marL="0" indent="0" algn="ctr">
              <a:buNone/>
            </a:pPr>
            <a:r>
              <a:rPr lang="en-US" sz="2700" b="1" dirty="0">
                <a:solidFill>
                  <a:srgbClr val="C62828"/>
                </a:solidFill>
                <a:latin typeface="Verdana" pitchFamily="34" charset="0"/>
                <a:ea typeface="Verdana" pitchFamily="34" charset="-122"/>
                <a:cs typeface="Verdana" pitchFamily="34" charset="-120"/>
              </a:rPr>
              <a:t> İşleri Dönüştürüyor </a:t>
            </a:r>
            <a:endParaRPr lang="en-US" sz="2700" dirty="0"/>
          </a:p>
        </p:txBody>
      </p:sp>
      <p:sp>
        <p:nvSpPr>
          <p:cNvPr id="5" name="Shape 2"/>
          <p:cNvSpPr/>
          <p:nvPr/>
        </p:nvSpPr>
        <p:spPr>
          <a:xfrm>
            <a:off x="3857625" y="1702333"/>
            <a:ext cx="1428750" cy="42863"/>
          </a:xfrm>
          <a:prstGeom prst="rect">
            <a:avLst/>
          </a:prstGeom>
          <a:solidFill>
            <a:srgbClr val="FF6F00"/>
          </a:solidFill>
          <a:ln/>
        </p:spPr>
      </p:sp>
      <p:sp>
        <p:nvSpPr>
          <p:cNvPr id="6" name="Text 3"/>
          <p:cNvSpPr/>
          <p:nvPr/>
        </p:nvSpPr>
        <p:spPr>
          <a:xfrm>
            <a:off x="1825982" y="2148818"/>
            <a:ext cx="5492009" cy="223242"/>
          </a:xfrm>
          <a:prstGeom prst="rect">
            <a:avLst/>
          </a:prstGeom>
          <a:noFill/>
          <a:ln/>
        </p:spPr>
        <p:txBody>
          <a:bodyPr wrap="none" lIns="0" tIns="0" rIns="0" bIns="0" rtlCol="0" anchor="ctr">
            <a:spAutoFit/>
          </a:bodyPr>
          <a:lstStyle/>
          <a:p>
            <a:pPr marL="0" indent="0" algn="ctr">
              <a:buNone/>
            </a:pPr>
            <a:r>
              <a:rPr lang="en-US" sz="1575" dirty="0">
                <a:solidFill>
                  <a:srgbClr val="1565C0"/>
                </a:solidFill>
                <a:latin typeface="Verdana" pitchFamily="34" charset="0"/>
                <a:ea typeface="Verdana" pitchFamily="34" charset="-122"/>
                <a:cs typeface="Verdana" pitchFamily="34" charset="-120"/>
              </a:rPr>
              <a:t> AI, işleri ortadan kaldırmak yerine, işlerin doğasını değiştiriyor.</a:t>
            </a:r>
            <a:endParaRPr lang="en-US" sz="1575" dirty="0"/>
          </a:p>
        </p:txBody>
      </p:sp>
      <p:sp>
        <p:nvSpPr>
          <p:cNvPr id="7" name="Text 4"/>
          <p:cNvSpPr/>
          <p:nvPr/>
        </p:nvSpPr>
        <p:spPr>
          <a:xfrm>
            <a:off x="2337457" y="2457785"/>
            <a:ext cx="4469030" cy="223242"/>
          </a:xfrm>
          <a:prstGeom prst="rect">
            <a:avLst/>
          </a:prstGeom>
          <a:noFill/>
          <a:ln/>
        </p:spPr>
        <p:txBody>
          <a:bodyPr wrap="none" lIns="0" tIns="0" rIns="0" bIns="0" rtlCol="0" anchor="ctr">
            <a:spAutoFit/>
          </a:bodyPr>
          <a:lstStyle/>
          <a:p>
            <a:pPr marL="0" indent="0" algn="ctr">
              <a:buNone/>
            </a:pPr>
            <a:r>
              <a:rPr lang="en-US" sz="1575" dirty="0">
                <a:solidFill>
                  <a:srgbClr val="1565C0"/>
                </a:solidFill>
                <a:latin typeface="Verdana" pitchFamily="34" charset="0"/>
                <a:ea typeface="Verdana" pitchFamily="34" charset="-122"/>
                <a:cs typeface="Verdana" pitchFamily="34" charset="-120"/>
              </a:rPr>
              <a:t> Başarı, AI ile birlikte çalışmayı öğrenmekte yatıyor. </a:t>
            </a:r>
            <a:endParaRPr lang="en-US" sz="1575" dirty="0"/>
          </a:p>
        </p:txBody>
      </p:sp>
      <p:pic>
        <p:nvPicPr>
          <p:cNvPr id="8" name="Image 1" descr="preencoded.png"/>
          <p:cNvPicPr>
            <a:picLocks noChangeAspect="1"/>
          </p:cNvPicPr>
          <p:nvPr/>
        </p:nvPicPr>
        <p:blipFill>
          <a:blip r:embed="rId4"/>
          <a:stretch>
            <a:fillRect/>
          </a:stretch>
        </p:blipFill>
        <p:spPr>
          <a:xfrm>
            <a:off x="2829288" y="3266815"/>
            <a:ext cx="457200" cy="457200"/>
          </a:xfrm>
          <a:prstGeom prst="rect">
            <a:avLst/>
          </a:prstGeom>
        </p:spPr>
      </p:pic>
      <p:sp>
        <p:nvSpPr>
          <p:cNvPr id="9" name="Text 5"/>
          <p:cNvSpPr/>
          <p:nvPr/>
        </p:nvSpPr>
        <p:spPr>
          <a:xfrm>
            <a:off x="2591116" y="3977618"/>
            <a:ext cx="933571" cy="235744"/>
          </a:xfrm>
          <a:prstGeom prst="rect">
            <a:avLst/>
          </a:prstGeom>
          <a:noFill/>
          <a:ln/>
        </p:spPr>
        <p:txBody>
          <a:bodyPr wrap="none" lIns="0" tIns="0" rIns="0" bIns="0" rtlCol="0" anchor="ctr">
            <a:spAutoFit/>
          </a:bodyPr>
          <a:lstStyle/>
          <a:p>
            <a:pPr marL="0" indent="0" algn="ctr">
              <a:buNone/>
            </a:pPr>
            <a:r>
              <a:rPr lang="en-US" sz="1238" b="1" dirty="0">
                <a:solidFill>
                  <a:srgbClr val="212121"/>
                </a:solidFill>
                <a:latin typeface="Noto Sans" pitchFamily="34" charset="0"/>
                <a:ea typeface="Noto Sans" pitchFamily="34" charset="-122"/>
                <a:cs typeface="Noto Sans" pitchFamily="34" charset="-120"/>
              </a:rPr>
              <a:t>Adaptasyon</a:t>
            </a:r>
            <a:endParaRPr lang="en-US" sz="1238" dirty="0"/>
          </a:p>
        </p:txBody>
      </p:sp>
      <p:pic>
        <p:nvPicPr>
          <p:cNvPr id="10" name="Image 2" descr="preencoded.png"/>
          <p:cNvPicPr>
            <a:picLocks noChangeAspect="1"/>
          </p:cNvPicPr>
          <p:nvPr/>
        </p:nvPicPr>
        <p:blipFill>
          <a:blip r:embed="rId5"/>
          <a:stretch>
            <a:fillRect/>
          </a:stretch>
        </p:blipFill>
        <p:spPr>
          <a:xfrm>
            <a:off x="4385342" y="3266815"/>
            <a:ext cx="457200" cy="457200"/>
          </a:xfrm>
          <a:prstGeom prst="rect">
            <a:avLst/>
          </a:prstGeom>
        </p:spPr>
      </p:pic>
      <p:sp>
        <p:nvSpPr>
          <p:cNvPr id="11" name="Text 6"/>
          <p:cNvSpPr/>
          <p:nvPr/>
        </p:nvSpPr>
        <p:spPr>
          <a:xfrm>
            <a:off x="3953312" y="3977618"/>
            <a:ext cx="1321287" cy="235744"/>
          </a:xfrm>
          <a:prstGeom prst="rect">
            <a:avLst/>
          </a:prstGeom>
          <a:noFill/>
          <a:ln/>
        </p:spPr>
        <p:txBody>
          <a:bodyPr wrap="none" lIns="0" tIns="0" rIns="0" bIns="0" rtlCol="0" anchor="ctr">
            <a:spAutoFit/>
          </a:bodyPr>
          <a:lstStyle/>
          <a:p>
            <a:pPr marL="0" indent="0" algn="ctr">
              <a:buNone/>
            </a:pPr>
            <a:r>
              <a:rPr lang="en-US" sz="1238" b="1" dirty="0">
                <a:solidFill>
                  <a:srgbClr val="212121"/>
                </a:solidFill>
                <a:latin typeface="Noto Sans" pitchFamily="34" charset="0"/>
                <a:ea typeface="Noto Sans" pitchFamily="34" charset="-122"/>
                <a:cs typeface="Noto Sans" pitchFamily="34" charset="-120"/>
              </a:rPr>
              <a:t>Sürekli Öğrenme</a:t>
            </a:r>
            <a:endParaRPr lang="en-US" sz="1238" dirty="0"/>
          </a:p>
        </p:txBody>
      </p:sp>
      <p:pic>
        <p:nvPicPr>
          <p:cNvPr id="12" name="Image 3" descr="preencoded.png"/>
          <p:cNvPicPr>
            <a:picLocks noChangeAspect="1"/>
          </p:cNvPicPr>
          <p:nvPr/>
        </p:nvPicPr>
        <p:blipFill>
          <a:blip r:embed="rId6"/>
          <a:stretch>
            <a:fillRect/>
          </a:stretch>
        </p:blipFill>
        <p:spPr>
          <a:xfrm>
            <a:off x="5899426" y="3266815"/>
            <a:ext cx="457200" cy="457200"/>
          </a:xfrm>
          <a:prstGeom prst="rect">
            <a:avLst/>
          </a:prstGeom>
        </p:spPr>
      </p:pic>
      <p:sp>
        <p:nvSpPr>
          <p:cNvPr id="13" name="Text 7"/>
          <p:cNvSpPr/>
          <p:nvPr/>
        </p:nvSpPr>
        <p:spPr>
          <a:xfrm>
            <a:off x="5703224" y="3977618"/>
            <a:ext cx="849632" cy="235744"/>
          </a:xfrm>
          <a:prstGeom prst="rect">
            <a:avLst/>
          </a:prstGeom>
          <a:noFill/>
          <a:ln/>
        </p:spPr>
        <p:txBody>
          <a:bodyPr wrap="none" lIns="0" tIns="0" rIns="0" bIns="0" rtlCol="0" anchor="ctr">
            <a:spAutoFit/>
          </a:bodyPr>
          <a:lstStyle/>
          <a:p>
            <a:pPr marL="0" indent="0" algn="ctr">
              <a:buNone/>
            </a:pPr>
            <a:r>
              <a:rPr lang="en-US" sz="1238" b="1" dirty="0">
                <a:solidFill>
                  <a:srgbClr val="212121"/>
                </a:solidFill>
                <a:latin typeface="Noto Sans" pitchFamily="34" charset="0"/>
                <a:ea typeface="Noto Sans" pitchFamily="34" charset="-122"/>
                <a:cs typeface="Noto Sans" pitchFamily="34" charset="-120"/>
              </a:rPr>
              <a:t>Yenilikçilik</a:t>
            </a:r>
            <a:endParaRPr lang="en-US" sz="1238" dirty="0"/>
          </a:p>
        </p:txBody>
      </p:sp>
      <p:sp>
        <p:nvSpPr>
          <p:cNvPr id="14" name="Shape 8"/>
          <p:cNvSpPr/>
          <p:nvPr/>
        </p:nvSpPr>
        <p:spPr>
          <a:xfrm>
            <a:off x="2204154" y="4641986"/>
            <a:ext cx="4735664" cy="585788"/>
          </a:xfrm>
          <a:prstGeom prst="rect">
            <a:avLst/>
          </a:prstGeom>
          <a:solidFill>
            <a:srgbClr val="FF6F00">
              <a:alpha val="15000"/>
            </a:srgbClr>
          </a:solidFill>
          <a:ln/>
        </p:spPr>
      </p:sp>
      <p:sp>
        <p:nvSpPr>
          <p:cNvPr id="15" name="Text 9"/>
          <p:cNvSpPr/>
          <p:nvPr/>
        </p:nvSpPr>
        <p:spPr>
          <a:xfrm>
            <a:off x="2489904" y="4820580"/>
            <a:ext cx="4164164" cy="228600"/>
          </a:xfrm>
          <a:prstGeom prst="rect">
            <a:avLst/>
          </a:prstGeom>
          <a:noFill/>
          <a:ln/>
        </p:spPr>
        <p:txBody>
          <a:bodyPr wrap="none" lIns="0" tIns="0" rIns="0" bIns="0" rtlCol="0" anchor="ctr">
            <a:spAutoFit/>
          </a:bodyPr>
          <a:lstStyle/>
          <a:p>
            <a:pPr marL="0" indent="0" algn="ctr">
              <a:buNone/>
            </a:pPr>
            <a:r>
              <a:rPr lang="en-US" sz="1046" i="1" dirty="0">
                <a:solidFill>
                  <a:srgbClr val="212121"/>
                </a:solidFill>
                <a:latin typeface="Verdana" pitchFamily="34" charset="0"/>
                <a:ea typeface="Verdana" pitchFamily="34" charset="-122"/>
                <a:cs typeface="Verdana" pitchFamily="34" charset="-120"/>
              </a:rPr>
              <a:t> Adaptasyon ve sürekli öğrenme, AI çağında en önemli becerilerdir </a:t>
            </a:r>
            <a:endParaRPr lang="en-US" sz="1046"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700713"/>
          </a:xfrm>
          <a:prstGeom prst="rect">
            <a:avLst/>
          </a:prstGeom>
        </p:spPr>
      </p:pic>
      <p:pic>
        <p:nvPicPr>
          <p:cNvPr id="3" name="Image 1" descr="preencoded.png"/>
          <p:cNvPicPr>
            <a:picLocks noChangeAspect="1"/>
          </p:cNvPicPr>
          <p:nvPr/>
        </p:nvPicPr>
        <p:blipFill>
          <a:blip r:embed="rId4"/>
          <a:stretch>
            <a:fillRect/>
          </a:stretch>
        </p:blipFill>
        <p:spPr>
          <a:xfrm>
            <a:off x="4125516" y="614363"/>
            <a:ext cx="892969" cy="714375"/>
          </a:xfrm>
          <a:prstGeom prst="rect">
            <a:avLst/>
          </a:prstGeom>
        </p:spPr>
      </p:pic>
      <p:sp>
        <p:nvSpPr>
          <p:cNvPr id="4" name="Text 0"/>
          <p:cNvSpPr/>
          <p:nvPr/>
        </p:nvSpPr>
        <p:spPr>
          <a:xfrm>
            <a:off x="1985907" y="1785938"/>
            <a:ext cx="5172187" cy="557213"/>
          </a:xfrm>
          <a:prstGeom prst="rect">
            <a:avLst/>
          </a:prstGeom>
          <a:noFill/>
          <a:ln/>
        </p:spPr>
        <p:txBody>
          <a:bodyPr wrap="none" lIns="0" tIns="0" rIns="0" bIns="0" rtlCol="0" anchor="ctr">
            <a:spAutoFit/>
          </a:bodyPr>
          <a:lstStyle/>
          <a:p>
            <a:pPr marL="0" indent="0" algn="ctr">
              <a:buNone/>
            </a:pPr>
            <a:r>
              <a:rPr lang="en-US" sz="2925" b="1" dirty="0">
                <a:solidFill>
                  <a:srgbClr val="C62828"/>
                </a:solidFill>
                <a:latin typeface="Verdana" pitchFamily="34" charset="0"/>
                <a:ea typeface="Verdana" pitchFamily="34" charset="-122"/>
                <a:cs typeface="Verdana" pitchFamily="34" charset="-120"/>
              </a:rPr>
              <a:t>10 Dakikalık Kahve Molası ☕</a:t>
            </a:r>
            <a:endParaRPr lang="en-US" sz="2925" dirty="0"/>
          </a:p>
        </p:txBody>
      </p:sp>
      <p:pic>
        <p:nvPicPr>
          <p:cNvPr id="5" name="Image 2" descr="preencoded.png"/>
          <p:cNvPicPr>
            <a:picLocks noChangeAspect="1"/>
          </p:cNvPicPr>
          <p:nvPr/>
        </p:nvPicPr>
        <p:blipFill>
          <a:blip r:embed="rId5"/>
          <a:stretch>
            <a:fillRect/>
          </a:stretch>
        </p:blipFill>
        <p:spPr>
          <a:xfrm>
            <a:off x="3321844" y="2771775"/>
            <a:ext cx="2500313" cy="2500313"/>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2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143500"/>
          </a:xfrm>
          <a:prstGeom prst="rect">
            <a:avLst/>
          </a:prstGeom>
        </p:spPr>
      </p:pic>
      <p:sp>
        <p:nvSpPr>
          <p:cNvPr id="3" name="Text 0"/>
          <p:cNvSpPr/>
          <p:nvPr/>
        </p:nvSpPr>
        <p:spPr>
          <a:xfrm>
            <a:off x="500063" y="321469"/>
            <a:ext cx="8143875" cy="407194"/>
          </a:xfrm>
          <a:prstGeom prst="rect">
            <a:avLst/>
          </a:prstGeom>
          <a:noFill/>
          <a:ln/>
        </p:spPr>
        <p:txBody>
          <a:bodyPr wrap="none" lIns="0" tIns="0" rIns="0" bIns="0" rtlCol="0" anchor="ctr">
            <a:spAutoFit/>
          </a:bodyPr>
          <a:lstStyle/>
          <a:p>
            <a:pPr marL="0" indent="0" algn="ctr">
              <a:buNone/>
            </a:pPr>
            <a:r>
              <a:rPr lang="en-US" sz="2138" b="1" dirty="0">
                <a:solidFill>
                  <a:srgbClr val="C62828"/>
                </a:solidFill>
                <a:latin typeface="Verdana" pitchFamily="34" charset="0"/>
                <a:ea typeface="Verdana" pitchFamily="34" charset="-122"/>
                <a:cs typeface="Verdana" pitchFamily="34" charset="-120"/>
              </a:rPr>
              <a:t>İnsan + AI İşbirliği: Human in the Loop</a:t>
            </a:r>
            <a:endParaRPr lang="en-US" sz="2138" dirty="0"/>
          </a:p>
        </p:txBody>
      </p:sp>
      <p:sp>
        <p:nvSpPr>
          <p:cNvPr id="4" name="Shape 1"/>
          <p:cNvSpPr/>
          <p:nvPr/>
        </p:nvSpPr>
        <p:spPr>
          <a:xfrm>
            <a:off x="500063" y="1367358"/>
            <a:ext cx="3893344" cy="1544389"/>
          </a:xfrm>
          <a:prstGeom prst="rect">
            <a:avLst/>
          </a:prstGeom>
          <a:solidFill>
            <a:srgbClr val="FFFFFF">
              <a:alpha val="60000"/>
            </a:srgbClr>
          </a:solidFill>
          <a:ln/>
        </p:spPr>
      </p:sp>
      <p:sp>
        <p:nvSpPr>
          <p:cNvPr id="5" name="Text 2"/>
          <p:cNvSpPr/>
          <p:nvPr/>
        </p:nvSpPr>
        <p:spPr>
          <a:xfrm>
            <a:off x="678656" y="1545952"/>
            <a:ext cx="3536156" cy="257175"/>
          </a:xfrm>
          <a:prstGeom prst="rect">
            <a:avLst/>
          </a:prstGeom>
          <a:noFill/>
          <a:ln/>
        </p:spPr>
        <p:txBody>
          <a:bodyPr wrap="none" lIns="0" tIns="0" rIns="0" bIns="0" rtlCol="0" anchor="ctr">
            <a:spAutoFit/>
          </a:bodyPr>
          <a:lstStyle/>
          <a:p>
            <a:pPr marL="0" indent="0">
              <a:buNone/>
            </a:pPr>
            <a:r>
              <a:rPr lang="en-US" sz="1350" b="1" dirty="0">
                <a:solidFill>
                  <a:srgbClr val="1565C0"/>
                </a:solidFill>
                <a:latin typeface="Noto Sans" pitchFamily="34" charset="0"/>
                <a:ea typeface="Noto Sans" pitchFamily="34" charset="-122"/>
                <a:cs typeface="Noto Sans" pitchFamily="34" charset="-120"/>
              </a:rPr>
              <a:t>Human in the Loop Nedir?</a:t>
            </a:r>
            <a:endParaRPr lang="en-US" sz="1350" dirty="0"/>
          </a:p>
        </p:txBody>
      </p:sp>
      <p:sp>
        <p:nvSpPr>
          <p:cNvPr id="6" name="Text 3"/>
          <p:cNvSpPr/>
          <p:nvPr/>
        </p:nvSpPr>
        <p:spPr>
          <a:xfrm>
            <a:off x="678656" y="1983165"/>
            <a:ext cx="3536156" cy="677108"/>
          </a:xfrm>
          <a:prstGeom prst="rect">
            <a:avLst/>
          </a:prstGeom>
          <a:noFill/>
          <a:ln/>
        </p:spPr>
        <p:txBody>
          <a:bodyPr wrap="square" lIns="0" tIns="0" rIns="0" bIns="0" rtlCol="0" anchor="ctr">
            <a:spAutoFit/>
          </a:bodyPr>
          <a:lstStyle/>
          <a:p>
            <a:pPr marL="0" indent="0">
              <a:buNone/>
            </a:pPr>
            <a:r>
              <a:rPr lang="en-US" sz="942" dirty="0">
                <a:solidFill>
                  <a:srgbClr val="212121"/>
                </a:solidFill>
                <a:latin typeface="Noto Sans" pitchFamily="34" charset="0"/>
                <a:ea typeface="Noto Sans" pitchFamily="34" charset="-122"/>
                <a:cs typeface="Noto Sans" pitchFamily="34" charset="-120"/>
              </a:rPr>
              <a:t> </a:t>
            </a:r>
            <a:r>
              <a:rPr lang="en-US" sz="1100" dirty="0">
                <a:solidFill>
                  <a:srgbClr val="212121"/>
                </a:solidFill>
                <a:latin typeface="Verdana" panose="020B0604030504040204" pitchFamily="34" charset="0"/>
                <a:ea typeface="Verdana" panose="020B0604030504040204" pitchFamily="34" charset="0"/>
                <a:cs typeface="Noto Sans" pitchFamily="34" charset="-120"/>
              </a:rPr>
              <a:t>AI sistemlerinin karar verme süreçlerinde insan denetimi ve müdahalesinin bulunduğu bir yaklaşımdır. AI önerilerde bulunur, ancak nihai kararı insan verir ve sistemi sürekli iyileştirir</a:t>
            </a:r>
            <a:r>
              <a:rPr lang="en-US" sz="942" dirty="0">
                <a:solidFill>
                  <a:srgbClr val="212121"/>
                </a:solidFill>
                <a:latin typeface="Noto Sans" pitchFamily="34" charset="0"/>
                <a:ea typeface="Noto Sans" pitchFamily="34" charset="-122"/>
                <a:cs typeface="Noto Sans" pitchFamily="34" charset="-120"/>
              </a:rPr>
              <a:t>. </a:t>
            </a:r>
            <a:endParaRPr lang="en-US" sz="942" dirty="0"/>
          </a:p>
        </p:txBody>
      </p:sp>
      <p:sp>
        <p:nvSpPr>
          <p:cNvPr id="7" name="Shape 4"/>
          <p:cNvSpPr/>
          <p:nvPr/>
        </p:nvSpPr>
        <p:spPr>
          <a:xfrm>
            <a:off x="500063" y="3090342"/>
            <a:ext cx="3893344" cy="1378744"/>
          </a:xfrm>
          <a:prstGeom prst="rect">
            <a:avLst/>
          </a:prstGeom>
          <a:solidFill>
            <a:srgbClr val="FF6F00">
              <a:alpha val="15000"/>
            </a:srgbClr>
          </a:solidFill>
          <a:ln/>
        </p:spPr>
      </p:sp>
      <p:sp>
        <p:nvSpPr>
          <p:cNvPr id="8" name="Text 5"/>
          <p:cNvSpPr/>
          <p:nvPr/>
        </p:nvSpPr>
        <p:spPr>
          <a:xfrm>
            <a:off x="678656" y="3233217"/>
            <a:ext cx="3536156" cy="214313"/>
          </a:xfrm>
          <a:prstGeom prst="rect">
            <a:avLst/>
          </a:prstGeom>
          <a:noFill/>
          <a:ln/>
        </p:spPr>
        <p:txBody>
          <a:bodyPr wrap="none" lIns="0" tIns="0" rIns="0" bIns="0" rtlCol="0" anchor="ctr">
            <a:spAutoFit/>
          </a:bodyPr>
          <a:lstStyle/>
          <a:p>
            <a:pPr marL="0" indent="0">
              <a:buNone/>
            </a:pPr>
            <a:r>
              <a:rPr lang="en-US" sz="1046" b="1" dirty="0">
                <a:solidFill>
                  <a:srgbClr val="FF6F00"/>
                </a:solidFill>
                <a:latin typeface="Noto Sans" pitchFamily="34" charset="0"/>
                <a:ea typeface="Noto Sans" pitchFamily="34" charset="-122"/>
                <a:cs typeface="Noto Sans" pitchFamily="34" charset="-120"/>
              </a:rPr>
              <a:t>Neden Önemli?</a:t>
            </a:r>
            <a:endParaRPr lang="en-US" sz="1046" dirty="0"/>
          </a:p>
        </p:txBody>
      </p:sp>
      <p:sp>
        <p:nvSpPr>
          <p:cNvPr id="9" name="Text 6"/>
          <p:cNvSpPr/>
          <p:nvPr/>
        </p:nvSpPr>
        <p:spPr>
          <a:xfrm>
            <a:off x="678656" y="3563615"/>
            <a:ext cx="1349053" cy="142875"/>
          </a:xfrm>
          <a:prstGeom prst="rect">
            <a:avLst/>
          </a:prstGeom>
          <a:noFill/>
          <a:ln/>
        </p:spPr>
        <p:txBody>
          <a:bodyPr wrap="none" lIns="0" tIns="0" rIns="0" bIns="0" rtlCol="0" anchor="ctr">
            <a:spAutoFit/>
          </a:bodyPr>
          <a:lstStyle/>
          <a:p>
            <a:pPr marL="0" indent="0">
              <a:buNone/>
            </a:pPr>
            <a:r>
              <a:rPr lang="en-US" sz="942" dirty="0">
                <a:solidFill>
                  <a:srgbClr val="212121"/>
                </a:solidFill>
                <a:latin typeface="Verdana" pitchFamily="34" charset="0"/>
                <a:ea typeface="Verdana" pitchFamily="34" charset="-122"/>
                <a:cs typeface="Verdana" pitchFamily="34" charset="-120"/>
              </a:rPr>
              <a:t> • AI'nin hatalarını azaltır</a:t>
            </a:r>
            <a:endParaRPr lang="en-US" sz="942" dirty="0"/>
          </a:p>
        </p:txBody>
      </p:sp>
      <p:sp>
        <p:nvSpPr>
          <p:cNvPr id="10" name="Text 7"/>
          <p:cNvSpPr/>
          <p:nvPr/>
        </p:nvSpPr>
        <p:spPr>
          <a:xfrm>
            <a:off x="678656" y="3761854"/>
            <a:ext cx="1560072" cy="142875"/>
          </a:xfrm>
          <a:prstGeom prst="rect">
            <a:avLst/>
          </a:prstGeom>
          <a:noFill/>
          <a:ln/>
        </p:spPr>
        <p:txBody>
          <a:bodyPr wrap="none" lIns="0" tIns="0" rIns="0" bIns="0" rtlCol="0" anchor="ctr">
            <a:spAutoFit/>
          </a:bodyPr>
          <a:lstStyle/>
          <a:p>
            <a:pPr marL="0" indent="0">
              <a:buNone/>
            </a:pPr>
            <a:r>
              <a:rPr lang="en-US" sz="942" dirty="0">
                <a:solidFill>
                  <a:srgbClr val="212121"/>
                </a:solidFill>
                <a:latin typeface="Verdana" pitchFamily="34" charset="0"/>
                <a:ea typeface="Verdana" pitchFamily="34" charset="-122"/>
                <a:cs typeface="Verdana" pitchFamily="34" charset="-120"/>
              </a:rPr>
              <a:t> • Etik ve adil kararlar sağlar</a:t>
            </a:r>
            <a:endParaRPr lang="en-US" sz="942" dirty="0"/>
          </a:p>
        </p:txBody>
      </p:sp>
      <p:sp>
        <p:nvSpPr>
          <p:cNvPr id="11" name="Text 8"/>
          <p:cNvSpPr/>
          <p:nvPr/>
        </p:nvSpPr>
        <p:spPr>
          <a:xfrm>
            <a:off x="678656" y="3960093"/>
            <a:ext cx="2274782" cy="142875"/>
          </a:xfrm>
          <a:prstGeom prst="rect">
            <a:avLst/>
          </a:prstGeom>
          <a:noFill/>
          <a:ln/>
        </p:spPr>
        <p:txBody>
          <a:bodyPr wrap="none" lIns="0" tIns="0" rIns="0" bIns="0" rtlCol="0" anchor="ctr">
            <a:spAutoFit/>
          </a:bodyPr>
          <a:lstStyle/>
          <a:p>
            <a:pPr marL="0" indent="0">
              <a:buNone/>
            </a:pPr>
            <a:r>
              <a:rPr lang="en-US" sz="942" dirty="0">
                <a:solidFill>
                  <a:srgbClr val="212121"/>
                </a:solidFill>
                <a:latin typeface="Verdana" pitchFamily="34" charset="0"/>
                <a:ea typeface="Verdana" pitchFamily="34" charset="-122"/>
                <a:cs typeface="Verdana" pitchFamily="34" charset="-120"/>
              </a:rPr>
              <a:t> • Sistemin sürekli öğrenmesini destekler</a:t>
            </a:r>
            <a:endParaRPr lang="en-US" sz="942" dirty="0"/>
          </a:p>
        </p:txBody>
      </p:sp>
      <p:sp>
        <p:nvSpPr>
          <p:cNvPr id="12" name="Text 9"/>
          <p:cNvSpPr/>
          <p:nvPr/>
        </p:nvSpPr>
        <p:spPr>
          <a:xfrm>
            <a:off x="678656" y="4158332"/>
            <a:ext cx="1424453" cy="142875"/>
          </a:xfrm>
          <a:prstGeom prst="rect">
            <a:avLst/>
          </a:prstGeom>
          <a:noFill/>
          <a:ln/>
        </p:spPr>
        <p:txBody>
          <a:bodyPr wrap="none" lIns="0" tIns="0" rIns="0" bIns="0" rtlCol="0" anchor="ctr">
            <a:spAutoFit/>
          </a:bodyPr>
          <a:lstStyle/>
          <a:p>
            <a:pPr marL="0" indent="0">
              <a:buNone/>
            </a:pPr>
            <a:r>
              <a:rPr lang="en-US" sz="942" dirty="0">
                <a:solidFill>
                  <a:srgbClr val="212121"/>
                </a:solidFill>
                <a:latin typeface="Verdana" pitchFamily="34" charset="0"/>
                <a:ea typeface="Verdana" pitchFamily="34" charset="-122"/>
                <a:cs typeface="Verdana" pitchFamily="34" charset="-120"/>
              </a:rPr>
              <a:t> • İnsan uzmanlığını korur </a:t>
            </a:r>
            <a:endParaRPr lang="en-US" sz="942" dirty="0"/>
          </a:p>
        </p:txBody>
      </p:sp>
      <p:sp>
        <p:nvSpPr>
          <p:cNvPr id="13" name="Shape 10"/>
          <p:cNvSpPr/>
          <p:nvPr/>
        </p:nvSpPr>
        <p:spPr>
          <a:xfrm>
            <a:off x="6054328" y="1310878"/>
            <a:ext cx="1285875" cy="1535906"/>
          </a:xfrm>
          <a:prstGeom prst="rect">
            <a:avLst/>
          </a:prstGeom>
          <a:solidFill>
            <a:srgbClr val="FFFFFF">
              <a:alpha val="70000"/>
            </a:srgbClr>
          </a:solidFill>
          <a:ln/>
        </p:spPr>
      </p:sp>
      <p:sp>
        <p:nvSpPr>
          <p:cNvPr id="14" name="Text 11"/>
          <p:cNvSpPr/>
          <p:nvPr/>
        </p:nvSpPr>
        <p:spPr>
          <a:xfrm>
            <a:off x="6197203" y="1453753"/>
            <a:ext cx="1000125" cy="171450"/>
          </a:xfrm>
          <a:prstGeom prst="rect">
            <a:avLst/>
          </a:prstGeom>
          <a:noFill/>
          <a:ln/>
        </p:spPr>
        <p:txBody>
          <a:bodyPr wrap="none" lIns="0" tIns="0" rIns="0" bIns="0" rtlCol="0" anchor="ctr">
            <a:spAutoFit/>
          </a:bodyPr>
          <a:lstStyle/>
          <a:p>
            <a:pPr marL="0" indent="0" algn="ctr">
              <a:buNone/>
            </a:pPr>
            <a:r>
              <a:rPr lang="en-US" sz="837" b="1" dirty="0">
                <a:solidFill>
                  <a:srgbClr val="FF6F00"/>
                </a:solidFill>
                <a:latin typeface="Noto Sans" pitchFamily="34" charset="0"/>
                <a:ea typeface="Noto Sans" pitchFamily="34" charset="-122"/>
                <a:cs typeface="Noto Sans" pitchFamily="34" charset="-120"/>
              </a:rPr>
              <a:t>1. Adım</a:t>
            </a:r>
            <a:endParaRPr lang="en-US" sz="837" dirty="0"/>
          </a:p>
        </p:txBody>
      </p:sp>
      <p:pic>
        <p:nvPicPr>
          <p:cNvPr id="15" name="Image 1" descr="preencoded.png"/>
          <p:cNvPicPr>
            <a:picLocks noChangeAspect="1"/>
          </p:cNvPicPr>
          <p:nvPr/>
        </p:nvPicPr>
        <p:blipFill>
          <a:blip r:embed="rId4"/>
          <a:stretch>
            <a:fillRect/>
          </a:stretch>
        </p:blipFill>
        <p:spPr>
          <a:xfrm>
            <a:off x="6584752" y="1762720"/>
            <a:ext cx="225028" cy="257175"/>
          </a:xfrm>
          <a:prstGeom prst="rect">
            <a:avLst/>
          </a:prstGeom>
        </p:spPr>
      </p:pic>
      <p:sp>
        <p:nvSpPr>
          <p:cNvPr id="16" name="Text 12"/>
          <p:cNvSpPr/>
          <p:nvPr/>
        </p:nvSpPr>
        <p:spPr>
          <a:xfrm>
            <a:off x="6197203" y="2153841"/>
            <a:ext cx="1000125" cy="192881"/>
          </a:xfrm>
          <a:prstGeom prst="rect">
            <a:avLst/>
          </a:prstGeom>
          <a:noFill/>
          <a:ln/>
        </p:spPr>
        <p:txBody>
          <a:bodyPr wrap="none" lIns="0" tIns="0" rIns="0" bIns="0" rtlCol="0" anchor="ctr">
            <a:spAutoFit/>
          </a:bodyPr>
          <a:lstStyle/>
          <a:p>
            <a:pPr marL="0" indent="0" algn="ctr">
              <a:buNone/>
            </a:pPr>
            <a:r>
              <a:rPr lang="en-US" sz="942" b="1" dirty="0">
                <a:solidFill>
                  <a:srgbClr val="212121"/>
                </a:solidFill>
                <a:latin typeface="Noto Sans" pitchFamily="34" charset="0"/>
                <a:ea typeface="Noto Sans" pitchFamily="34" charset="-122"/>
                <a:cs typeface="Noto Sans" pitchFamily="34" charset="-120"/>
              </a:rPr>
              <a:t>İnsan</a:t>
            </a:r>
            <a:endParaRPr lang="en-US" sz="942" dirty="0"/>
          </a:p>
        </p:txBody>
      </p:sp>
      <p:sp>
        <p:nvSpPr>
          <p:cNvPr id="17" name="Text 13"/>
          <p:cNvSpPr/>
          <p:nvPr/>
        </p:nvSpPr>
        <p:spPr>
          <a:xfrm>
            <a:off x="6197203" y="2403872"/>
            <a:ext cx="1000125" cy="300038"/>
          </a:xfrm>
          <a:prstGeom prst="rect">
            <a:avLst/>
          </a:prstGeom>
          <a:noFill/>
          <a:ln/>
        </p:spPr>
        <p:txBody>
          <a:bodyPr wrap="square" lIns="0" tIns="0" rIns="0" bIns="0" rtlCol="0" anchor="ctr">
            <a:spAutoFit/>
          </a:bodyPr>
          <a:lstStyle/>
          <a:p>
            <a:pPr marL="0" indent="0" algn="ctr">
              <a:buNone/>
            </a:pPr>
            <a:r>
              <a:rPr lang="en-US" sz="785" dirty="0">
                <a:solidFill>
                  <a:srgbClr val="424242"/>
                </a:solidFill>
                <a:latin typeface="Noto Sans" pitchFamily="34" charset="0"/>
                <a:ea typeface="Noto Sans" pitchFamily="34" charset="-122"/>
                <a:cs typeface="Noto Sans" pitchFamily="34" charset="-120"/>
              </a:rPr>
              <a:t>Veri ve hedef belirleme</a:t>
            </a:r>
            <a:endParaRPr lang="en-US" sz="785" dirty="0"/>
          </a:p>
        </p:txBody>
      </p:sp>
      <p:sp>
        <p:nvSpPr>
          <p:cNvPr id="18" name="Shape 14"/>
          <p:cNvSpPr/>
          <p:nvPr/>
        </p:nvSpPr>
        <p:spPr>
          <a:xfrm>
            <a:off x="7018734" y="2150269"/>
            <a:ext cx="1285875" cy="1535906"/>
          </a:xfrm>
          <a:prstGeom prst="rect">
            <a:avLst/>
          </a:prstGeom>
          <a:solidFill>
            <a:srgbClr val="FFFFFF">
              <a:alpha val="70000"/>
            </a:srgbClr>
          </a:solidFill>
          <a:ln/>
        </p:spPr>
      </p:sp>
      <p:sp>
        <p:nvSpPr>
          <p:cNvPr id="19" name="Text 15"/>
          <p:cNvSpPr/>
          <p:nvPr/>
        </p:nvSpPr>
        <p:spPr>
          <a:xfrm>
            <a:off x="7161609" y="2293144"/>
            <a:ext cx="1000125" cy="171450"/>
          </a:xfrm>
          <a:prstGeom prst="rect">
            <a:avLst/>
          </a:prstGeom>
          <a:noFill/>
          <a:ln/>
        </p:spPr>
        <p:txBody>
          <a:bodyPr wrap="none" lIns="0" tIns="0" rIns="0" bIns="0" rtlCol="0" anchor="ctr">
            <a:spAutoFit/>
          </a:bodyPr>
          <a:lstStyle/>
          <a:p>
            <a:pPr marL="0" indent="0" algn="ctr">
              <a:buNone/>
            </a:pPr>
            <a:r>
              <a:rPr lang="en-US" sz="837" b="1" dirty="0">
                <a:solidFill>
                  <a:srgbClr val="FF6F00"/>
                </a:solidFill>
                <a:latin typeface="Noto Sans" pitchFamily="34" charset="0"/>
                <a:ea typeface="Noto Sans" pitchFamily="34" charset="-122"/>
                <a:cs typeface="Noto Sans" pitchFamily="34" charset="-120"/>
              </a:rPr>
              <a:t>2. Adım</a:t>
            </a:r>
            <a:endParaRPr lang="en-US" sz="837" dirty="0"/>
          </a:p>
        </p:txBody>
      </p:sp>
      <p:pic>
        <p:nvPicPr>
          <p:cNvPr id="20" name="Image 2" descr="preencoded.png"/>
          <p:cNvPicPr>
            <a:picLocks noChangeAspect="1"/>
          </p:cNvPicPr>
          <p:nvPr/>
        </p:nvPicPr>
        <p:blipFill>
          <a:blip r:embed="rId5"/>
          <a:stretch>
            <a:fillRect/>
          </a:stretch>
        </p:blipFill>
        <p:spPr>
          <a:xfrm>
            <a:off x="7500938" y="2602111"/>
            <a:ext cx="321469" cy="257175"/>
          </a:xfrm>
          <a:prstGeom prst="rect">
            <a:avLst/>
          </a:prstGeom>
        </p:spPr>
      </p:pic>
      <p:sp>
        <p:nvSpPr>
          <p:cNvPr id="21" name="Text 16"/>
          <p:cNvSpPr/>
          <p:nvPr/>
        </p:nvSpPr>
        <p:spPr>
          <a:xfrm>
            <a:off x="7161609" y="2993231"/>
            <a:ext cx="1000125" cy="192881"/>
          </a:xfrm>
          <a:prstGeom prst="rect">
            <a:avLst/>
          </a:prstGeom>
          <a:noFill/>
          <a:ln/>
        </p:spPr>
        <p:txBody>
          <a:bodyPr wrap="none" lIns="0" tIns="0" rIns="0" bIns="0" rtlCol="0" anchor="ctr">
            <a:spAutoFit/>
          </a:bodyPr>
          <a:lstStyle/>
          <a:p>
            <a:pPr marL="0" indent="0" algn="ctr">
              <a:buNone/>
            </a:pPr>
            <a:r>
              <a:rPr lang="en-US" sz="942" b="1" dirty="0">
                <a:solidFill>
                  <a:srgbClr val="212121"/>
                </a:solidFill>
                <a:latin typeface="Noto Sans" pitchFamily="34" charset="0"/>
                <a:ea typeface="Noto Sans" pitchFamily="34" charset="-122"/>
                <a:cs typeface="Noto Sans" pitchFamily="34" charset="-120"/>
              </a:rPr>
              <a:t>AI İşleme</a:t>
            </a:r>
            <a:endParaRPr lang="en-US" sz="942" dirty="0"/>
          </a:p>
        </p:txBody>
      </p:sp>
      <p:sp>
        <p:nvSpPr>
          <p:cNvPr id="22" name="Text 17"/>
          <p:cNvSpPr/>
          <p:nvPr/>
        </p:nvSpPr>
        <p:spPr>
          <a:xfrm>
            <a:off x="7161609" y="3243263"/>
            <a:ext cx="1000125" cy="300038"/>
          </a:xfrm>
          <a:prstGeom prst="rect">
            <a:avLst/>
          </a:prstGeom>
          <a:noFill/>
          <a:ln/>
        </p:spPr>
        <p:txBody>
          <a:bodyPr wrap="square" lIns="0" tIns="0" rIns="0" bIns="0" rtlCol="0" anchor="ctr">
            <a:spAutoFit/>
          </a:bodyPr>
          <a:lstStyle/>
          <a:p>
            <a:pPr marL="0" indent="0" algn="ctr">
              <a:buNone/>
            </a:pPr>
            <a:r>
              <a:rPr lang="en-US" sz="785" dirty="0">
                <a:solidFill>
                  <a:srgbClr val="424242"/>
                </a:solidFill>
                <a:latin typeface="Noto Sans" pitchFamily="34" charset="0"/>
                <a:ea typeface="Noto Sans" pitchFamily="34" charset="-122"/>
                <a:cs typeface="Noto Sans" pitchFamily="34" charset="-120"/>
              </a:rPr>
              <a:t>Analiz ve öneri üretme</a:t>
            </a:r>
            <a:endParaRPr lang="en-US" sz="785" dirty="0"/>
          </a:p>
        </p:txBody>
      </p:sp>
      <p:sp>
        <p:nvSpPr>
          <p:cNvPr id="23" name="Shape 18"/>
          <p:cNvSpPr/>
          <p:nvPr/>
        </p:nvSpPr>
        <p:spPr>
          <a:xfrm>
            <a:off x="6054328" y="2989659"/>
            <a:ext cx="1285875" cy="1535906"/>
          </a:xfrm>
          <a:prstGeom prst="rect">
            <a:avLst/>
          </a:prstGeom>
          <a:solidFill>
            <a:srgbClr val="FFFFFF">
              <a:alpha val="70000"/>
            </a:srgbClr>
          </a:solidFill>
          <a:ln/>
        </p:spPr>
      </p:sp>
      <p:sp>
        <p:nvSpPr>
          <p:cNvPr id="24" name="Text 19"/>
          <p:cNvSpPr/>
          <p:nvPr/>
        </p:nvSpPr>
        <p:spPr>
          <a:xfrm>
            <a:off x="6197203" y="3132534"/>
            <a:ext cx="1000125" cy="171450"/>
          </a:xfrm>
          <a:prstGeom prst="rect">
            <a:avLst/>
          </a:prstGeom>
          <a:noFill/>
          <a:ln/>
        </p:spPr>
        <p:txBody>
          <a:bodyPr wrap="none" lIns="0" tIns="0" rIns="0" bIns="0" rtlCol="0" anchor="ctr">
            <a:spAutoFit/>
          </a:bodyPr>
          <a:lstStyle/>
          <a:p>
            <a:pPr marL="0" indent="0" algn="ctr">
              <a:buNone/>
            </a:pPr>
            <a:r>
              <a:rPr lang="en-US" sz="837" b="1" dirty="0">
                <a:solidFill>
                  <a:srgbClr val="FF6F00"/>
                </a:solidFill>
                <a:latin typeface="Noto Sans" pitchFamily="34" charset="0"/>
                <a:ea typeface="Noto Sans" pitchFamily="34" charset="-122"/>
                <a:cs typeface="Noto Sans" pitchFamily="34" charset="-120"/>
              </a:rPr>
              <a:t>3. Adım</a:t>
            </a:r>
            <a:endParaRPr lang="en-US" sz="837" dirty="0"/>
          </a:p>
        </p:txBody>
      </p:sp>
      <p:pic>
        <p:nvPicPr>
          <p:cNvPr id="25" name="Image 3" descr="preencoded.png"/>
          <p:cNvPicPr>
            <a:picLocks noChangeAspect="1"/>
          </p:cNvPicPr>
          <p:nvPr/>
        </p:nvPicPr>
        <p:blipFill>
          <a:blip r:embed="rId6"/>
          <a:stretch>
            <a:fillRect/>
          </a:stretch>
        </p:blipFill>
        <p:spPr>
          <a:xfrm>
            <a:off x="6600825" y="3441502"/>
            <a:ext cx="192881" cy="257175"/>
          </a:xfrm>
          <a:prstGeom prst="rect">
            <a:avLst/>
          </a:prstGeom>
        </p:spPr>
      </p:pic>
      <p:sp>
        <p:nvSpPr>
          <p:cNvPr id="26" name="Text 20"/>
          <p:cNvSpPr/>
          <p:nvPr/>
        </p:nvSpPr>
        <p:spPr>
          <a:xfrm>
            <a:off x="6197203" y="3832622"/>
            <a:ext cx="1000125" cy="192881"/>
          </a:xfrm>
          <a:prstGeom prst="rect">
            <a:avLst/>
          </a:prstGeom>
          <a:noFill/>
          <a:ln/>
        </p:spPr>
        <p:txBody>
          <a:bodyPr wrap="none" lIns="0" tIns="0" rIns="0" bIns="0" rtlCol="0" anchor="ctr">
            <a:spAutoFit/>
          </a:bodyPr>
          <a:lstStyle/>
          <a:p>
            <a:pPr marL="0" indent="0" algn="ctr">
              <a:buNone/>
            </a:pPr>
            <a:r>
              <a:rPr lang="en-US" sz="942" b="1" dirty="0">
                <a:solidFill>
                  <a:srgbClr val="212121"/>
                </a:solidFill>
                <a:latin typeface="Noto Sans" pitchFamily="34" charset="0"/>
                <a:ea typeface="Noto Sans" pitchFamily="34" charset="-122"/>
                <a:cs typeface="Noto Sans" pitchFamily="34" charset="-120"/>
              </a:rPr>
              <a:t>Sonuç</a:t>
            </a:r>
            <a:endParaRPr lang="en-US" sz="942" dirty="0"/>
          </a:p>
        </p:txBody>
      </p:sp>
      <p:sp>
        <p:nvSpPr>
          <p:cNvPr id="27" name="Text 21"/>
          <p:cNvSpPr/>
          <p:nvPr/>
        </p:nvSpPr>
        <p:spPr>
          <a:xfrm>
            <a:off x="6197203" y="4082653"/>
            <a:ext cx="1000125" cy="300038"/>
          </a:xfrm>
          <a:prstGeom prst="rect">
            <a:avLst/>
          </a:prstGeom>
          <a:noFill/>
          <a:ln/>
        </p:spPr>
        <p:txBody>
          <a:bodyPr wrap="square" lIns="0" tIns="0" rIns="0" bIns="0" rtlCol="0" anchor="ctr">
            <a:spAutoFit/>
          </a:bodyPr>
          <a:lstStyle/>
          <a:p>
            <a:pPr marL="0" indent="0" algn="ctr">
              <a:buNone/>
            </a:pPr>
            <a:r>
              <a:rPr lang="en-US" sz="785" dirty="0">
                <a:solidFill>
                  <a:srgbClr val="424242"/>
                </a:solidFill>
                <a:latin typeface="Noto Sans" pitchFamily="34" charset="0"/>
                <a:ea typeface="Noto Sans" pitchFamily="34" charset="-122"/>
                <a:cs typeface="Noto Sans" pitchFamily="34" charset="-120"/>
              </a:rPr>
              <a:t>İnsan değerlendirmesi</a:t>
            </a:r>
            <a:endParaRPr lang="en-US" sz="785" dirty="0"/>
          </a:p>
        </p:txBody>
      </p:sp>
      <p:sp>
        <p:nvSpPr>
          <p:cNvPr id="28" name="Shape 22"/>
          <p:cNvSpPr/>
          <p:nvPr/>
        </p:nvSpPr>
        <p:spPr>
          <a:xfrm>
            <a:off x="5089922" y="2225278"/>
            <a:ext cx="1285875" cy="1385888"/>
          </a:xfrm>
          <a:prstGeom prst="rect">
            <a:avLst/>
          </a:prstGeom>
          <a:solidFill>
            <a:srgbClr val="FFFFFF">
              <a:alpha val="70000"/>
            </a:srgbClr>
          </a:solidFill>
          <a:ln/>
        </p:spPr>
      </p:sp>
      <p:sp>
        <p:nvSpPr>
          <p:cNvPr id="29" name="Text 23"/>
          <p:cNvSpPr/>
          <p:nvPr/>
        </p:nvSpPr>
        <p:spPr>
          <a:xfrm>
            <a:off x="5232797" y="2368153"/>
            <a:ext cx="1000125" cy="171450"/>
          </a:xfrm>
          <a:prstGeom prst="rect">
            <a:avLst/>
          </a:prstGeom>
          <a:noFill/>
          <a:ln/>
        </p:spPr>
        <p:txBody>
          <a:bodyPr wrap="none" lIns="0" tIns="0" rIns="0" bIns="0" rtlCol="0" anchor="ctr">
            <a:spAutoFit/>
          </a:bodyPr>
          <a:lstStyle/>
          <a:p>
            <a:pPr marL="0" indent="0" algn="ctr">
              <a:buNone/>
            </a:pPr>
            <a:r>
              <a:rPr lang="en-US" sz="837" b="1" dirty="0">
                <a:solidFill>
                  <a:srgbClr val="FF6F00"/>
                </a:solidFill>
                <a:latin typeface="Noto Sans" pitchFamily="34" charset="0"/>
                <a:ea typeface="Noto Sans" pitchFamily="34" charset="-122"/>
                <a:cs typeface="Noto Sans" pitchFamily="34" charset="-120"/>
              </a:rPr>
              <a:t>4. Adım</a:t>
            </a:r>
            <a:endParaRPr lang="en-US" sz="837" dirty="0"/>
          </a:p>
        </p:txBody>
      </p:sp>
      <p:pic>
        <p:nvPicPr>
          <p:cNvPr id="30" name="Image 4" descr="preencoded.png"/>
          <p:cNvPicPr>
            <a:picLocks noChangeAspect="1"/>
          </p:cNvPicPr>
          <p:nvPr/>
        </p:nvPicPr>
        <p:blipFill>
          <a:blip r:embed="rId7"/>
          <a:stretch>
            <a:fillRect/>
          </a:stretch>
        </p:blipFill>
        <p:spPr>
          <a:xfrm>
            <a:off x="5604272" y="2677120"/>
            <a:ext cx="257175" cy="257175"/>
          </a:xfrm>
          <a:prstGeom prst="rect">
            <a:avLst/>
          </a:prstGeom>
        </p:spPr>
      </p:pic>
      <p:sp>
        <p:nvSpPr>
          <p:cNvPr id="31" name="Text 24"/>
          <p:cNvSpPr/>
          <p:nvPr/>
        </p:nvSpPr>
        <p:spPr>
          <a:xfrm>
            <a:off x="5232797" y="3068241"/>
            <a:ext cx="1000125" cy="192881"/>
          </a:xfrm>
          <a:prstGeom prst="rect">
            <a:avLst/>
          </a:prstGeom>
          <a:noFill/>
          <a:ln/>
        </p:spPr>
        <p:txBody>
          <a:bodyPr wrap="none" lIns="0" tIns="0" rIns="0" bIns="0" rtlCol="0" anchor="ctr">
            <a:spAutoFit/>
          </a:bodyPr>
          <a:lstStyle/>
          <a:p>
            <a:pPr marL="0" indent="0" algn="ctr">
              <a:buNone/>
            </a:pPr>
            <a:r>
              <a:rPr lang="en-US" sz="942" b="1" dirty="0">
                <a:solidFill>
                  <a:srgbClr val="212121"/>
                </a:solidFill>
                <a:latin typeface="Noto Sans" pitchFamily="34" charset="0"/>
                <a:ea typeface="Noto Sans" pitchFamily="34" charset="-122"/>
                <a:cs typeface="Noto Sans" pitchFamily="34" charset="-120"/>
              </a:rPr>
              <a:t>Geri Bildirim</a:t>
            </a:r>
            <a:endParaRPr lang="en-US" sz="942" dirty="0"/>
          </a:p>
        </p:txBody>
      </p:sp>
      <p:sp>
        <p:nvSpPr>
          <p:cNvPr id="32" name="Text 25"/>
          <p:cNvSpPr/>
          <p:nvPr/>
        </p:nvSpPr>
        <p:spPr>
          <a:xfrm>
            <a:off x="5232797" y="3318272"/>
            <a:ext cx="1000125" cy="150019"/>
          </a:xfrm>
          <a:prstGeom prst="rect">
            <a:avLst/>
          </a:prstGeom>
          <a:noFill/>
          <a:ln/>
        </p:spPr>
        <p:txBody>
          <a:bodyPr wrap="none" lIns="0" tIns="0" rIns="0" bIns="0" rtlCol="0" anchor="ctr">
            <a:spAutoFit/>
          </a:bodyPr>
          <a:lstStyle/>
          <a:p>
            <a:pPr marL="0" indent="0" algn="ctr">
              <a:buNone/>
            </a:pPr>
            <a:r>
              <a:rPr lang="en-US" sz="785" dirty="0">
                <a:solidFill>
                  <a:srgbClr val="424242"/>
                </a:solidFill>
                <a:latin typeface="Noto Sans" pitchFamily="34" charset="0"/>
                <a:ea typeface="Noto Sans" pitchFamily="34" charset="-122"/>
                <a:cs typeface="Noto Sans" pitchFamily="34" charset="-120"/>
              </a:rPr>
              <a:t>Sistem iyileştirme</a:t>
            </a:r>
            <a:endParaRPr lang="en-US" sz="785" dirty="0"/>
          </a:p>
        </p:txBody>
      </p:sp>
      <p:pic>
        <p:nvPicPr>
          <p:cNvPr id="33" name="Image 5" descr="preencoded.png"/>
          <p:cNvPicPr>
            <a:picLocks noChangeAspect="1"/>
          </p:cNvPicPr>
          <p:nvPr/>
        </p:nvPicPr>
        <p:blipFill>
          <a:blip r:embed="rId8"/>
          <a:stretch>
            <a:fillRect/>
          </a:stretch>
        </p:blipFill>
        <p:spPr>
          <a:xfrm>
            <a:off x="7483078" y="1957388"/>
            <a:ext cx="250031" cy="285750"/>
          </a:xfrm>
          <a:prstGeom prst="rect">
            <a:avLst/>
          </a:prstGeom>
        </p:spPr>
      </p:pic>
      <p:pic>
        <p:nvPicPr>
          <p:cNvPr id="34" name="Image 6" descr="preencoded.png"/>
          <p:cNvPicPr>
            <a:picLocks noChangeAspect="1"/>
          </p:cNvPicPr>
          <p:nvPr/>
        </p:nvPicPr>
        <p:blipFill>
          <a:blip r:embed="rId9"/>
          <a:stretch>
            <a:fillRect/>
          </a:stretch>
        </p:blipFill>
        <p:spPr>
          <a:xfrm>
            <a:off x="7518797" y="3600450"/>
            <a:ext cx="214313" cy="285750"/>
          </a:xfrm>
          <a:prstGeom prst="rect">
            <a:avLst/>
          </a:prstGeom>
        </p:spPr>
      </p:pic>
      <p:pic>
        <p:nvPicPr>
          <p:cNvPr id="35" name="Image 7" descr="preencoded.png"/>
          <p:cNvPicPr>
            <a:picLocks noChangeAspect="1"/>
          </p:cNvPicPr>
          <p:nvPr/>
        </p:nvPicPr>
        <p:blipFill>
          <a:blip r:embed="rId10"/>
          <a:stretch>
            <a:fillRect/>
          </a:stretch>
        </p:blipFill>
        <p:spPr>
          <a:xfrm>
            <a:off x="5661422" y="3600450"/>
            <a:ext cx="250031" cy="285750"/>
          </a:xfrm>
          <a:prstGeom prst="rect">
            <a:avLst/>
          </a:prstGeom>
        </p:spPr>
      </p:pic>
      <p:pic>
        <p:nvPicPr>
          <p:cNvPr id="36" name="Image 8" descr="preencoded.png"/>
          <p:cNvPicPr>
            <a:picLocks noChangeAspect="1"/>
          </p:cNvPicPr>
          <p:nvPr/>
        </p:nvPicPr>
        <p:blipFill>
          <a:blip r:embed="rId11"/>
          <a:stretch>
            <a:fillRect/>
          </a:stretch>
        </p:blipFill>
        <p:spPr>
          <a:xfrm>
            <a:off x="5661422" y="1957388"/>
            <a:ext cx="214313" cy="28575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2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948958"/>
          </a:xfrm>
          <a:prstGeom prst="rect">
            <a:avLst/>
          </a:prstGeom>
        </p:spPr>
      </p:pic>
      <p:sp>
        <p:nvSpPr>
          <p:cNvPr id="3" name="Text 0"/>
          <p:cNvSpPr/>
          <p:nvPr/>
        </p:nvSpPr>
        <p:spPr>
          <a:xfrm>
            <a:off x="500063" y="321469"/>
            <a:ext cx="8143875" cy="407194"/>
          </a:xfrm>
          <a:prstGeom prst="rect">
            <a:avLst/>
          </a:prstGeom>
          <a:noFill/>
          <a:ln/>
        </p:spPr>
        <p:txBody>
          <a:bodyPr wrap="none" lIns="0" tIns="0" rIns="0" bIns="0" rtlCol="0" anchor="ctr">
            <a:spAutoFit/>
          </a:bodyPr>
          <a:lstStyle/>
          <a:p>
            <a:pPr marL="0" indent="0" algn="ctr">
              <a:buNone/>
            </a:pPr>
            <a:r>
              <a:rPr lang="en-US" sz="2138" b="1" dirty="0">
                <a:solidFill>
                  <a:srgbClr val="C62828"/>
                </a:solidFill>
                <a:latin typeface="Verdana" pitchFamily="34" charset="0"/>
                <a:ea typeface="Verdana" pitchFamily="34" charset="-122"/>
                <a:cs typeface="Verdana" pitchFamily="34" charset="-120"/>
              </a:rPr>
              <a:t>AI'nin Güçlü ve Zayıf Yönleri</a:t>
            </a:r>
            <a:endParaRPr lang="en-US" sz="2138" dirty="0"/>
          </a:p>
        </p:txBody>
      </p:sp>
      <p:sp>
        <p:nvSpPr>
          <p:cNvPr id="4" name="Shape 1"/>
          <p:cNvSpPr/>
          <p:nvPr/>
        </p:nvSpPr>
        <p:spPr>
          <a:xfrm>
            <a:off x="500063" y="1014413"/>
            <a:ext cx="3929063" cy="3327202"/>
          </a:xfrm>
          <a:prstGeom prst="rect">
            <a:avLst/>
          </a:prstGeom>
          <a:solidFill>
            <a:srgbClr val="4CAF50">
              <a:alpha val="15000"/>
            </a:srgbClr>
          </a:solidFill>
          <a:ln/>
        </p:spPr>
      </p:sp>
      <p:pic>
        <p:nvPicPr>
          <p:cNvPr id="5" name="Image 1" descr="preencoded.png"/>
          <p:cNvPicPr>
            <a:picLocks noChangeAspect="1"/>
          </p:cNvPicPr>
          <p:nvPr/>
        </p:nvPicPr>
        <p:blipFill>
          <a:blip r:embed="rId4"/>
          <a:stretch>
            <a:fillRect/>
          </a:stretch>
        </p:blipFill>
        <p:spPr>
          <a:xfrm>
            <a:off x="678656" y="1268016"/>
            <a:ext cx="285750" cy="285750"/>
          </a:xfrm>
          <a:prstGeom prst="rect">
            <a:avLst/>
          </a:prstGeom>
        </p:spPr>
      </p:pic>
      <p:sp>
        <p:nvSpPr>
          <p:cNvPr id="6" name="Text 2"/>
          <p:cNvSpPr/>
          <p:nvPr/>
        </p:nvSpPr>
        <p:spPr>
          <a:xfrm>
            <a:off x="1071563" y="1257300"/>
            <a:ext cx="1263579" cy="300038"/>
          </a:xfrm>
          <a:prstGeom prst="rect">
            <a:avLst/>
          </a:prstGeom>
          <a:noFill/>
          <a:ln/>
        </p:spPr>
        <p:txBody>
          <a:bodyPr wrap="none" lIns="0" tIns="0" rIns="0" bIns="0" rtlCol="0" anchor="ctr">
            <a:spAutoFit/>
          </a:bodyPr>
          <a:lstStyle/>
          <a:p>
            <a:pPr marL="0" indent="0">
              <a:buNone/>
            </a:pPr>
            <a:r>
              <a:rPr lang="en-US" sz="1575" b="1" dirty="0">
                <a:solidFill>
                  <a:srgbClr val="2E7D32"/>
                </a:solidFill>
                <a:latin typeface="Noto Sans" pitchFamily="34" charset="0"/>
                <a:ea typeface="Noto Sans" pitchFamily="34" charset="-122"/>
                <a:cs typeface="Noto Sans" pitchFamily="34" charset="-120"/>
              </a:rPr>
              <a:t>Güçlü Yönler</a:t>
            </a:r>
            <a:endParaRPr lang="en-US" sz="1575" dirty="0"/>
          </a:p>
        </p:txBody>
      </p:sp>
      <p:sp>
        <p:nvSpPr>
          <p:cNvPr id="7" name="Shape 3"/>
          <p:cNvSpPr/>
          <p:nvPr/>
        </p:nvSpPr>
        <p:spPr>
          <a:xfrm>
            <a:off x="678656" y="1928813"/>
            <a:ext cx="3571875" cy="412552"/>
          </a:xfrm>
          <a:prstGeom prst="rect">
            <a:avLst/>
          </a:prstGeom>
          <a:solidFill>
            <a:srgbClr val="FFFFFF">
              <a:alpha val="70000"/>
            </a:srgbClr>
          </a:solidFill>
          <a:ln/>
        </p:spPr>
      </p:sp>
      <p:sp>
        <p:nvSpPr>
          <p:cNvPr id="8" name="Shape 4"/>
          <p:cNvSpPr/>
          <p:nvPr/>
        </p:nvSpPr>
        <p:spPr>
          <a:xfrm>
            <a:off x="821531" y="2093119"/>
            <a:ext cx="71438" cy="71438"/>
          </a:xfrm>
          <a:prstGeom prst="rect">
            <a:avLst/>
          </a:prstGeom>
          <a:solidFill>
            <a:srgbClr val="2E7D32"/>
          </a:solidFill>
          <a:ln/>
        </p:spPr>
      </p:sp>
      <p:sp>
        <p:nvSpPr>
          <p:cNvPr id="9" name="Text 5"/>
          <p:cNvSpPr/>
          <p:nvPr/>
        </p:nvSpPr>
        <p:spPr>
          <a:xfrm>
            <a:off x="1000125" y="2066330"/>
            <a:ext cx="235716" cy="142875"/>
          </a:xfrm>
          <a:prstGeom prst="rect">
            <a:avLst/>
          </a:prstGeom>
          <a:noFill/>
          <a:ln/>
        </p:spPr>
        <p:txBody>
          <a:bodyPr wrap="none" lIns="0" tIns="0" rIns="0" bIns="0" rtlCol="0" anchor="ctr">
            <a:spAutoFit/>
          </a:bodyPr>
          <a:lstStyle/>
          <a:p>
            <a:pPr marL="0" indent="0">
              <a:buNone/>
            </a:pPr>
            <a:r>
              <a:rPr lang="en-US" sz="942" b="1" dirty="0">
                <a:solidFill>
                  <a:srgbClr val="212121"/>
                </a:solidFill>
                <a:latin typeface="Verdana" pitchFamily="34" charset="0"/>
                <a:ea typeface="Verdana" pitchFamily="34" charset="-122"/>
                <a:cs typeface="Verdana" pitchFamily="34" charset="-120"/>
              </a:rPr>
              <a:t>Hız:</a:t>
            </a:r>
            <a:endParaRPr lang="en-US" sz="942" dirty="0"/>
          </a:p>
        </p:txBody>
      </p:sp>
      <p:sp>
        <p:nvSpPr>
          <p:cNvPr id="10" name="Text 6"/>
          <p:cNvSpPr/>
          <p:nvPr/>
        </p:nvSpPr>
        <p:spPr>
          <a:xfrm>
            <a:off x="1235841" y="2066330"/>
            <a:ext cx="2315580" cy="142875"/>
          </a:xfrm>
          <a:prstGeom prst="rect">
            <a:avLst/>
          </a:prstGeom>
          <a:noFill/>
          <a:ln/>
        </p:spPr>
        <p:txBody>
          <a:bodyPr wrap="none" lIns="0" tIns="0" rIns="0" bIns="0" rtlCol="0" anchor="ctr">
            <a:spAutoFit/>
          </a:bodyPr>
          <a:lstStyle/>
          <a:p>
            <a:pPr marL="0" indent="0">
              <a:buNone/>
            </a:pPr>
            <a:r>
              <a:rPr lang="en-US" sz="942" dirty="0">
                <a:solidFill>
                  <a:srgbClr val="212121"/>
                </a:solidFill>
                <a:latin typeface="Verdana" pitchFamily="34" charset="0"/>
                <a:ea typeface="Verdana" pitchFamily="34" charset="-122"/>
                <a:cs typeface="Verdana" pitchFamily="34" charset="-120"/>
              </a:rPr>
              <a:t> Saniyeler içinde büyük veri setlerini işler</a:t>
            </a:r>
            <a:endParaRPr lang="en-US" sz="942" dirty="0"/>
          </a:p>
        </p:txBody>
      </p:sp>
      <p:sp>
        <p:nvSpPr>
          <p:cNvPr id="11" name="Shape 7"/>
          <p:cNvSpPr/>
          <p:nvPr/>
        </p:nvSpPr>
        <p:spPr>
          <a:xfrm>
            <a:off x="678656" y="2469952"/>
            <a:ext cx="3571875" cy="412552"/>
          </a:xfrm>
          <a:prstGeom prst="rect">
            <a:avLst/>
          </a:prstGeom>
          <a:solidFill>
            <a:srgbClr val="FFFFFF">
              <a:alpha val="70000"/>
            </a:srgbClr>
          </a:solidFill>
          <a:ln/>
        </p:spPr>
      </p:sp>
      <p:sp>
        <p:nvSpPr>
          <p:cNvPr id="12" name="Shape 8"/>
          <p:cNvSpPr/>
          <p:nvPr/>
        </p:nvSpPr>
        <p:spPr>
          <a:xfrm>
            <a:off x="821531" y="2634258"/>
            <a:ext cx="71438" cy="71438"/>
          </a:xfrm>
          <a:prstGeom prst="rect">
            <a:avLst/>
          </a:prstGeom>
          <a:solidFill>
            <a:srgbClr val="2E7D32"/>
          </a:solidFill>
          <a:ln/>
        </p:spPr>
      </p:sp>
      <p:sp>
        <p:nvSpPr>
          <p:cNvPr id="13" name="Text 9"/>
          <p:cNvSpPr/>
          <p:nvPr/>
        </p:nvSpPr>
        <p:spPr>
          <a:xfrm>
            <a:off x="1000125" y="2607469"/>
            <a:ext cx="724142" cy="142875"/>
          </a:xfrm>
          <a:prstGeom prst="rect">
            <a:avLst/>
          </a:prstGeom>
          <a:noFill/>
          <a:ln/>
        </p:spPr>
        <p:txBody>
          <a:bodyPr wrap="none" lIns="0" tIns="0" rIns="0" bIns="0" rtlCol="0" anchor="ctr">
            <a:spAutoFit/>
          </a:bodyPr>
          <a:lstStyle/>
          <a:p>
            <a:pPr marL="0" indent="0">
              <a:buNone/>
            </a:pPr>
            <a:r>
              <a:rPr lang="en-US" sz="942" b="1" dirty="0">
                <a:solidFill>
                  <a:srgbClr val="212121"/>
                </a:solidFill>
                <a:latin typeface="Verdana" pitchFamily="34" charset="0"/>
                <a:ea typeface="Verdana" pitchFamily="34" charset="-122"/>
                <a:cs typeface="Verdana" pitchFamily="34" charset="-120"/>
              </a:rPr>
              <a:t>Veri Analizi:</a:t>
            </a:r>
            <a:endParaRPr lang="en-US" sz="942" dirty="0"/>
          </a:p>
        </p:txBody>
      </p:sp>
      <p:sp>
        <p:nvSpPr>
          <p:cNvPr id="14" name="Text 10"/>
          <p:cNvSpPr/>
          <p:nvPr/>
        </p:nvSpPr>
        <p:spPr>
          <a:xfrm>
            <a:off x="1867142" y="2623464"/>
            <a:ext cx="1786747" cy="142875"/>
          </a:xfrm>
          <a:prstGeom prst="rect">
            <a:avLst/>
          </a:prstGeom>
          <a:noFill/>
          <a:ln/>
        </p:spPr>
        <p:txBody>
          <a:bodyPr wrap="none" lIns="0" tIns="0" rIns="0" bIns="0" rtlCol="0" anchor="ctr">
            <a:spAutoFit/>
          </a:bodyPr>
          <a:lstStyle/>
          <a:p>
            <a:pPr marL="0" indent="0">
              <a:buNone/>
            </a:pPr>
            <a:r>
              <a:rPr lang="en-US" sz="942" dirty="0">
                <a:solidFill>
                  <a:srgbClr val="212121"/>
                </a:solidFill>
                <a:latin typeface="Verdana" pitchFamily="34" charset="0"/>
                <a:ea typeface="Verdana" pitchFamily="34" charset="-122"/>
                <a:cs typeface="Verdana" pitchFamily="34" charset="-120"/>
              </a:rPr>
              <a:t> Karmaşık örüntüleri tespit eder</a:t>
            </a:r>
            <a:endParaRPr lang="en-US" sz="942" dirty="0"/>
          </a:p>
        </p:txBody>
      </p:sp>
      <p:sp>
        <p:nvSpPr>
          <p:cNvPr id="15" name="Shape 11"/>
          <p:cNvSpPr/>
          <p:nvPr/>
        </p:nvSpPr>
        <p:spPr>
          <a:xfrm>
            <a:off x="678656" y="3011091"/>
            <a:ext cx="3571875" cy="412552"/>
          </a:xfrm>
          <a:prstGeom prst="rect">
            <a:avLst/>
          </a:prstGeom>
          <a:solidFill>
            <a:srgbClr val="FFFFFF">
              <a:alpha val="70000"/>
            </a:srgbClr>
          </a:solidFill>
          <a:ln/>
        </p:spPr>
      </p:sp>
      <p:sp>
        <p:nvSpPr>
          <p:cNvPr id="16" name="Shape 12"/>
          <p:cNvSpPr/>
          <p:nvPr/>
        </p:nvSpPr>
        <p:spPr>
          <a:xfrm>
            <a:off x="821531" y="3175397"/>
            <a:ext cx="71438" cy="71438"/>
          </a:xfrm>
          <a:prstGeom prst="rect">
            <a:avLst/>
          </a:prstGeom>
          <a:solidFill>
            <a:srgbClr val="2E7D32"/>
          </a:solidFill>
          <a:ln/>
        </p:spPr>
      </p:sp>
      <p:sp>
        <p:nvSpPr>
          <p:cNvPr id="17" name="Text 13"/>
          <p:cNvSpPr/>
          <p:nvPr/>
        </p:nvSpPr>
        <p:spPr>
          <a:xfrm>
            <a:off x="1000125" y="3148608"/>
            <a:ext cx="750177" cy="142875"/>
          </a:xfrm>
          <a:prstGeom prst="rect">
            <a:avLst/>
          </a:prstGeom>
          <a:noFill/>
          <a:ln/>
        </p:spPr>
        <p:txBody>
          <a:bodyPr wrap="none" lIns="0" tIns="0" rIns="0" bIns="0" rtlCol="0" anchor="ctr">
            <a:spAutoFit/>
          </a:bodyPr>
          <a:lstStyle/>
          <a:p>
            <a:pPr marL="0" indent="0">
              <a:buNone/>
            </a:pPr>
            <a:r>
              <a:rPr lang="en-US" sz="942" b="1" dirty="0">
                <a:solidFill>
                  <a:srgbClr val="212121"/>
                </a:solidFill>
                <a:latin typeface="Verdana" pitchFamily="34" charset="0"/>
                <a:ea typeface="Verdana" pitchFamily="34" charset="-122"/>
                <a:cs typeface="Verdana" pitchFamily="34" charset="-120"/>
              </a:rPr>
              <a:t>Otomasyon:</a:t>
            </a:r>
            <a:endParaRPr lang="en-US" sz="942" dirty="0"/>
          </a:p>
        </p:txBody>
      </p:sp>
      <p:sp>
        <p:nvSpPr>
          <p:cNvPr id="18" name="Text 14"/>
          <p:cNvSpPr/>
          <p:nvPr/>
        </p:nvSpPr>
        <p:spPr>
          <a:xfrm>
            <a:off x="1750302" y="3148608"/>
            <a:ext cx="2091500" cy="142875"/>
          </a:xfrm>
          <a:prstGeom prst="rect">
            <a:avLst/>
          </a:prstGeom>
          <a:noFill/>
          <a:ln/>
        </p:spPr>
        <p:txBody>
          <a:bodyPr wrap="none" lIns="0" tIns="0" rIns="0" bIns="0" rtlCol="0" anchor="ctr">
            <a:spAutoFit/>
          </a:bodyPr>
          <a:lstStyle/>
          <a:p>
            <a:pPr marL="0" indent="0">
              <a:buNone/>
            </a:pPr>
            <a:r>
              <a:rPr lang="en-US" sz="942" dirty="0">
                <a:solidFill>
                  <a:srgbClr val="212121"/>
                </a:solidFill>
                <a:latin typeface="Verdana" pitchFamily="34" charset="0"/>
                <a:ea typeface="Verdana" pitchFamily="34" charset="-122"/>
                <a:cs typeface="Verdana" pitchFamily="34" charset="-120"/>
              </a:rPr>
              <a:t> Tekrarlayan görevleri otomatikleştirir</a:t>
            </a:r>
            <a:endParaRPr lang="en-US" sz="942" dirty="0"/>
          </a:p>
        </p:txBody>
      </p:sp>
      <p:sp>
        <p:nvSpPr>
          <p:cNvPr id="19" name="Shape 15"/>
          <p:cNvSpPr/>
          <p:nvPr/>
        </p:nvSpPr>
        <p:spPr>
          <a:xfrm>
            <a:off x="678656" y="3552230"/>
            <a:ext cx="3571875" cy="412552"/>
          </a:xfrm>
          <a:prstGeom prst="rect">
            <a:avLst/>
          </a:prstGeom>
          <a:solidFill>
            <a:srgbClr val="FFFFFF">
              <a:alpha val="70000"/>
            </a:srgbClr>
          </a:solidFill>
          <a:ln/>
        </p:spPr>
      </p:sp>
      <p:sp>
        <p:nvSpPr>
          <p:cNvPr id="20" name="Shape 16"/>
          <p:cNvSpPr/>
          <p:nvPr/>
        </p:nvSpPr>
        <p:spPr>
          <a:xfrm>
            <a:off x="821531" y="3716536"/>
            <a:ext cx="71438" cy="71438"/>
          </a:xfrm>
          <a:prstGeom prst="rect">
            <a:avLst/>
          </a:prstGeom>
          <a:solidFill>
            <a:srgbClr val="2E7D32"/>
          </a:solidFill>
          <a:ln/>
        </p:spPr>
      </p:sp>
      <p:sp>
        <p:nvSpPr>
          <p:cNvPr id="21" name="Text 17"/>
          <p:cNvSpPr/>
          <p:nvPr/>
        </p:nvSpPr>
        <p:spPr>
          <a:xfrm>
            <a:off x="1000125" y="3689747"/>
            <a:ext cx="822006" cy="142875"/>
          </a:xfrm>
          <a:prstGeom prst="rect">
            <a:avLst/>
          </a:prstGeom>
          <a:noFill/>
          <a:ln/>
        </p:spPr>
        <p:txBody>
          <a:bodyPr wrap="none" lIns="0" tIns="0" rIns="0" bIns="0" rtlCol="0" anchor="ctr">
            <a:spAutoFit/>
          </a:bodyPr>
          <a:lstStyle/>
          <a:p>
            <a:pPr marL="0" indent="0">
              <a:buNone/>
            </a:pPr>
            <a:r>
              <a:rPr lang="en-US" sz="942" b="1" dirty="0">
                <a:solidFill>
                  <a:srgbClr val="212121"/>
                </a:solidFill>
                <a:latin typeface="Verdana" pitchFamily="34" charset="0"/>
                <a:ea typeface="Verdana" pitchFamily="34" charset="-122"/>
                <a:cs typeface="Verdana" pitchFamily="34" charset="-120"/>
              </a:rPr>
              <a:t>7/24 Çalışma:</a:t>
            </a:r>
            <a:endParaRPr lang="en-US" sz="942" dirty="0"/>
          </a:p>
        </p:txBody>
      </p:sp>
      <p:sp>
        <p:nvSpPr>
          <p:cNvPr id="22" name="Text 18"/>
          <p:cNvSpPr/>
          <p:nvPr/>
        </p:nvSpPr>
        <p:spPr>
          <a:xfrm>
            <a:off x="1929287" y="3687068"/>
            <a:ext cx="1972512" cy="142875"/>
          </a:xfrm>
          <a:prstGeom prst="rect">
            <a:avLst/>
          </a:prstGeom>
          <a:noFill/>
          <a:ln/>
        </p:spPr>
        <p:txBody>
          <a:bodyPr wrap="none" lIns="0" tIns="0" rIns="0" bIns="0" rtlCol="0" anchor="ctr">
            <a:spAutoFit/>
          </a:bodyPr>
          <a:lstStyle/>
          <a:p>
            <a:pPr marL="0" indent="0">
              <a:buNone/>
            </a:pPr>
            <a:r>
              <a:rPr lang="en-US" sz="942" dirty="0">
                <a:solidFill>
                  <a:srgbClr val="212121"/>
                </a:solidFill>
                <a:latin typeface="Verdana" pitchFamily="34" charset="0"/>
                <a:ea typeface="Verdana" pitchFamily="34" charset="-122"/>
                <a:cs typeface="Verdana" pitchFamily="34" charset="-120"/>
              </a:rPr>
              <a:t> Yorulmadan kesintisiz hizmet verir</a:t>
            </a:r>
            <a:endParaRPr lang="en-US" sz="942" dirty="0"/>
          </a:p>
        </p:txBody>
      </p:sp>
      <p:sp>
        <p:nvSpPr>
          <p:cNvPr id="23" name="Shape 19"/>
          <p:cNvSpPr/>
          <p:nvPr/>
        </p:nvSpPr>
        <p:spPr>
          <a:xfrm>
            <a:off x="4714875" y="1014413"/>
            <a:ext cx="3929063" cy="3327202"/>
          </a:xfrm>
          <a:prstGeom prst="rect">
            <a:avLst/>
          </a:prstGeom>
          <a:solidFill>
            <a:srgbClr val="F44336">
              <a:alpha val="15000"/>
            </a:srgbClr>
          </a:solidFill>
          <a:ln/>
        </p:spPr>
      </p:sp>
      <p:pic>
        <p:nvPicPr>
          <p:cNvPr id="24" name="Image 2" descr="preencoded.png"/>
          <p:cNvPicPr>
            <a:picLocks noChangeAspect="1"/>
          </p:cNvPicPr>
          <p:nvPr/>
        </p:nvPicPr>
        <p:blipFill>
          <a:blip r:embed="rId5"/>
          <a:stretch>
            <a:fillRect/>
          </a:stretch>
        </p:blipFill>
        <p:spPr>
          <a:xfrm>
            <a:off x="4893469" y="1268016"/>
            <a:ext cx="285750" cy="285750"/>
          </a:xfrm>
          <a:prstGeom prst="rect">
            <a:avLst/>
          </a:prstGeom>
        </p:spPr>
      </p:pic>
      <p:sp>
        <p:nvSpPr>
          <p:cNvPr id="25" name="Text 20"/>
          <p:cNvSpPr/>
          <p:nvPr/>
        </p:nvSpPr>
        <p:spPr>
          <a:xfrm>
            <a:off x="5286375" y="1257300"/>
            <a:ext cx="1180951" cy="300038"/>
          </a:xfrm>
          <a:prstGeom prst="rect">
            <a:avLst/>
          </a:prstGeom>
          <a:noFill/>
          <a:ln/>
        </p:spPr>
        <p:txBody>
          <a:bodyPr wrap="none" lIns="0" tIns="0" rIns="0" bIns="0" rtlCol="0" anchor="ctr">
            <a:spAutoFit/>
          </a:bodyPr>
          <a:lstStyle/>
          <a:p>
            <a:pPr marL="0" indent="0">
              <a:buNone/>
            </a:pPr>
            <a:r>
              <a:rPr lang="en-US" sz="1575" b="1" dirty="0">
                <a:solidFill>
                  <a:srgbClr val="C62828"/>
                </a:solidFill>
                <a:latin typeface="Noto Sans" pitchFamily="34" charset="0"/>
                <a:ea typeface="Noto Sans" pitchFamily="34" charset="-122"/>
                <a:cs typeface="Noto Sans" pitchFamily="34" charset="-120"/>
              </a:rPr>
              <a:t>Zayıf Yönler</a:t>
            </a:r>
            <a:endParaRPr lang="en-US" sz="1575" dirty="0"/>
          </a:p>
        </p:txBody>
      </p:sp>
      <p:sp>
        <p:nvSpPr>
          <p:cNvPr id="26" name="Shape 21"/>
          <p:cNvSpPr/>
          <p:nvPr/>
        </p:nvSpPr>
        <p:spPr>
          <a:xfrm>
            <a:off x="4893469" y="1928813"/>
            <a:ext cx="3571875" cy="412552"/>
          </a:xfrm>
          <a:prstGeom prst="rect">
            <a:avLst/>
          </a:prstGeom>
          <a:solidFill>
            <a:srgbClr val="FFFFFF">
              <a:alpha val="70000"/>
            </a:srgbClr>
          </a:solidFill>
          <a:ln/>
        </p:spPr>
      </p:sp>
      <p:sp>
        <p:nvSpPr>
          <p:cNvPr id="27" name="Shape 22"/>
          <p:cNvSpPr/>
          <p:nvPr/>
        </p:nvSpPr>
        <p:spPr>
          <a:xfrm>
            <a:off x="5036344" y="2093119"/>
            <a:ext cx="71438" cy="71438"/>
          </a:xfrm>
          <a:prstGeom prst="rect">
            <a:avLst/>
          </a:prstGeom>
          <a:solidFill>
            <a:srgbClr val="C62828"/>
          </a:solidFill>
          <a:ln/>
        </p:spPr>
      </p:sp>
      <p:sp>
        <p:nvSpPr>
          <p:cNvPr id="28" name="Text 23"/>
          <p:cNvSpPr/>
          <p:nvPr/>
        </p:nvSpPr>
        <p:spPr>
          <a:xfrm>
            <a:off x="5214938" y="2066330"/>
            <a:ext cx="1029035" cy="142875"/>
          </a:xfrm>
          <a:prstGeom prst="rect">
            <a:avLst/>
          </a:prstGeom>
          <a:noFill/>
          <a:ln/>
        </p:spPr>
        <p:txBody>
          <a:bodyPr wrap="none" lIns="0" tIns="0" rIns="0" bIns="0" rtlCol="0" anchor="ctr">
            <a:spAutoFit/>
          </a:bodyPr>
          <a:lstStyle/>
          <a:p>
            <a:pPr marL="0" indent="0">
              <a:buNone/>
            </a:pPr>
            <a:r>
              <a:rPr lang="en-US" sz="942" b="1" dirty="0">
                <a:solidFill>
                  <a:srgbClr val="212121"/>
                </a:solidFill>
                <a:latin typeface="Verdana" pitchFamily="34" charset="0"/>
                <a:ea typeface="Verdana" pitchFamily="34" charset="-122"/>
                <a:cs typeface="Verdana" pitchFamily="34" charset="-120"/>
              </a:rPr>
              <a:t>Empati Eksikliği:</a:t>
            </a:r>
            <a:endParaRPr lang="en-US" sz="942" dirty="0"/>
          </a:p>
        </p:txBody>
      </p:sp>
      <p:sp>
        <p:nvSpPr>
          <p:cNvPr id="29" name="Text 24"/>
          <p:cNvSpPr/>
          <p:nvPr/>
        </p:nvSpPr>
        <p:spPr>
          <a:xfrm>
            <a:off x="6370895" y="2077046"/>
            <a:ext cx="1843869" cy="142875"/>
          </a:xfrm>
          <a:prstGeom prst="rect">
            <a:avLst/>
          </a:prstGeom>
          <a:noFill/>
          <a:ln/>
        </p:spPr>
        <p:txBody>
          <a:bodyPr wrap="none" lIns="0" tIns="0" rIns="0" bIns="0" rtlCol="0" anchor="ctr">
            <a:spAutoFit/>
          </a:bodyPr>
          <a:lstStyle/>
          <a:p>
            <a:pPr marL="0" indent="0">
              <a:buNone/>
            </a:pPr>
            <a:r>
              <a:rPr lang="en-US" sz="942" dirty="0">
                <a:solidFill>
                  <a:srgbClr val="212121"/>
                </a:solidFill>
                <a:latin typeface="Verdana" pitchFamily="34" charset="0"/>
                <a:ea typeface="Verdana" pitchFamily="34" charset="-122"/>
                <a:cs typeface="Verdana" pitchFamily="34" charset="-120"/>
              </a:rPr>
              <a:t> Duygusal zeka ve insan ilişkileri</a:t>
            </a:r>
            <a:endParaRPr lang="en-US" sz="942" dirty="0"/>
          </a:p>
        </p:txBody>
      </p:sp>
      <p:sp>
        <p:nvSpPr>
          <p:cNvPr id="30" name="Shape 25"/>
          <p:cNvSpPr/>
          <p:nvPr/>
        </p:nvSpPr>
        <p:spPr>
          <a:xfrm>
            <a:off x="4893469" y="2469952"/>
            <a:ext cx="3571875" cy="610791"/>
          </a:xfrm>
          <a:prstGeom prst="rect">
            <a:avLst/>
          </a:prstGeom>
          <a:solidFill>
            <a:srgbClr val="FFFFFF">
              <a:alpha val="70000"/>
            </a:srgbClr>
          </a:solidFill>
          <a:ln/>
        </p:spPr>
      </p:sp>
      <p:sp>
        <p:nvSpPr>
          <p:cNvPr id="31" name="Shape 26"/>
          <p:cNvSpPr/>
          <p:nvPr/>
        </p:nvSpPr>
        <p:spPr>
          <a:xfrm>
            <a:off x="5036344" y="2634258"/>
            <a:ext cx="71438" cy="71438"/>
          </a:xfrm>
          <a:prstGeom prst="rect">
            <a:avLst/>
          </a:prstGeom>
          <a:solidFill>
            <a:srgbClr val="C62828"/>
          </a:solidFill>
          <a:ln/>
        </p:spPr>
      </p:sp>
      <p:sp>
        <p:nvSpPr>
          <p:cNvPr id="32" name="Text 27"/>
          <p:cNvSpPr/>
          <p:nvPr/>
        </p:nvSpPr>
        <p:spPr>
          <a:xfrm>
            <a:off x="5214938" y="2607469"/>
            <a:ext cx="1002776" cy="142875"/>
          </a:xfrm>
          <a:prstGeom prst="rect">
            <a:avLst/>
          </a:prstGeom>
          <a:noFill/>
          <a:ln/>
        </p:spPr>
        <p:txBody>
          <a:bodyPr wrap="none" lIns="0" tIns="0" rIns="0" bIns="0" rtlCol="0" anchor="ctr">
            <a:spAutoFit/>
          </a:bodyPr>
          <a:lstStyle/>
          <a:p>
            <a:pPr marL="0" indent="0">
              <a:buNone/>
            </a:pPr>
            <a:r>
              <a:rPr lang="en-US" sz="942" b="1" dirty="0">
                <a:solidFill>
                  <a:srgbClr val="212121"/>
                </a:solidFill>
                <a:latin typeface="Verdana" pitchFamily="34" charset="0"/>
                <a:ea typeface="Verdana" pitchFamily="34" charset="-122"/>
                <a:cs typeface="Verdana" pitchFamily="34" charset="-120"/>
              </a:rPr>
              <a:t>Bağlam Anlama:</a:t>
            </a:r>
            <a:endParaRPr lang="en-US" sz="942" dirty="0"/>
          </a:p>
        </p:txBody>
      </p:sp>
      <p:sp>
        <p:nvSpPr>
          <p:cNvPr id="33" name="Text 28"/>
          <p:cNvSpPr/>
          <p:nvPr/>
        </p:nvSpPr>
        <p:spPr>
          <a:xfrm>
            <a:off x="6337870" y="2607469"/>
            <a:ext cx="1608181" cy="142875"/>
          </a:xfrm>
          <a:prstGeom prst="rect">
            <a:avLst/>
          </a:prstGeom>
          <a:noFill/>
          <a:ln/>
        </p:spPr>
        <p:txBody>
          <a:bodyPr wrap="none" lIns="0" tIns="0" rIns="0" bIns="0" rtlCol="0" anchor="ctr">
            <a:spAutoFit/>
          </a:bodyPr>
          <a:lstStyle/>
          <a:p>
            <a:pPr marL="0" indent="0">
              <a:buNone/>
            </a:pPr>
            <a:r>
              <a:rPr lang="en-US" sz="942" dirty="0">
                <a:solidFill>
                  <a:srgbClr val="212121"/>
                </a:solidFill>
                <a:latin typeface="Verdana" pitchFamily="34" charset="0"/>
                <a:ea typeface="Verdana" pitchFamily="34" charset="-122"/>
                <a:cs typeface="Verdana" pitchFamily="34" charset="-120"/>
              </a:rPr>
              <a:t> Kültürel ve sosyal nüansları </a:t>
            </a:r>
            <a:endParaRPr lang="en-US" sz="942" dirty="0"/>
          </a:p>
        </p:txBody>
      </p:sp>
      <p:sp>
        <p:nvSpPr>
          <p:cNvPr id="34" name="Text 29"/>
          <p:cNvSpPr/>
          <p:nvPr/>
        </p:nvSpPr>
        <p:spPr>
          <a:xfrm>
            <a:off x="5214938" y="2805708"/>
            <a:ext cx="493086" cy="142875"/>
          </a:xfrm>
          <a:prstGeom prst="rect">
            <a:avLst/>
          </a:prstGeom>
          <a:noFill/>
          <a:ln/>
        </p:spPr>
        <p:txBody>
          <a:bodyPr wrap="none" lIns="0" tIns="0" rIns="0" bIns="0" rtlCol="0" anchor="ctr">
            <a:spAutoFit/>
          </a:bodyPr>
          <a:lstStyle/>
          <a:p>
            <a:pPr marL="0" indent="0">
              <a:buNone/>
            </a:pPr>
            <a:r>
              <a:rPr lang="en-US" sz="942" dirty="0">
                <a:solidFill>
                  <a:srgbClr val="212121"/>
                </a:solidFill>
                <a:latin typeface="Verdana" pitchFamily="34" charset="0"/>
                <a:ea typeface="Verdana" pitchFamily="34" charset="-122"/>
                <a:cs typeface="Verdana" pitchFamily="34" charset="-120"/>
              </a:rPr>
              <a:t>kavrama</a:t>
            </a:r>
            <a:endParaRPr lang="en-US" sz="942" dirty="0"/>
          </a:p>
        </p:txBody>
      </p:sp>
      <p:sp>
        <p:nvSpPr>
          <p:cNvPr id="35" name="Shape 30"/>
          <p:cNvSpPr/>
          <p:nvPr/>
        </p:nvSpPr>
        <p:spPr>
          <a:xfrm>
            <a:off x="4893468" y="3188791"/>
            <a:ext cx="3571875" cy="412552"/>
          </a:xfrm>
          <a:prstGeom prst="rect">
            <a:avLst/>
          </a:prstGeom>
          <a:solidFill>
            <a:srgbClr val="FFFFFF">
              <a:alpha val="70000"/>
            </a:srgbClr>
          </a:solidFill>
          <a:ln/>
        </p:spPr>
      </p:sp>
      <p:sp>
        <p:nvSpPr>
          <p:cNvPr id="36" name="Shape 31"/>
          <p:cNvSpPr/>
          <p:nvPr/>
        </p:nvSpPr>
        <p:spPr>
          <a:xfrm>
            <a:off x="5036344" y="3373636"/>
            <a:ext cx="71438" cy="71438"/>
          </a:xfrm>
          <a:prstGeom prst="rect">
            <a:avLst/>
          </a:prstGeom>
          <a:solidFill>
            <a:srgbClr val="C62828"/>
          </a:solidFill>
          <a:ln/>
        </p:spPr>
      </p:sp>
      <p:sp>
        <p:nvSpPr>
          <p:cNvPr id="37" name="Text 32"/>
          <p:cNvSpPr/>
          <p:nvPr/>
        </p:nvSpPr>
        <p:spPr>
          <a:xfrm>
            <a:off x="5214938" y="3346847"/>
            <a:ext cx="650360" cy="142875"/>
          </a:xfrm>
          <a:prstGeom prst="rect">
            <a:avLst/>
          </a:prstGeom>
          <a:noFill/>
          <a:ln/>
        </p:spPr>
        <p:txBody>
          <a:bodyPr wrap="none" lIns="0" tIns="0" rIns="0" bIns="0" rtlCol="0" anchor="ctr">
            <a:spAutoFit/>
          </a:bodyPr>
          <a:lstStyle/>
          <a:p>
            <a:pPr marL="0" indent="0">
              <a:buNone/>
            </a:pPr>
            <a:r>
              <a:rPr lang="en-US" sz="942" b="1" dirty="0">
                <a:solidFill>
                  <a:srgbClr val="212121"/>
                </a:solidFill>
                <a:latin typeface="Verdana" pitchFamily="34" charset="0"/>
                <a:ea typeface="Verdana" pitchFamily="34" charset="-122"/>
                <a:cs typeface="Verdana" pitchFamily="34" charset="-120"/>
              </a:rPr>
              <a:t>Etik Karar:</a:t>
            </a:r>
            <a:endParaRPr lang="en-US" sz="942" dirty="0"/>
          </a:p>
        </p:txBody>
      </p:sp>
      <p:sp>
        <p:nvSpPr>
          <p:cNvPr id="38" name="Text 33"/>
          <p:cNvSpPr/>
          <p:nvPr/>
        </p:nvSpPr>
        <p:spPr>
          <a:xfrm>
            <a:off x="5958335" y="3358535"/>
            <a:ext cx="2065576" cy="142875"/>
          </a:xfrm>
          <a:prstGeom prst="rect">
            <a:avLst/>
          </a:prstGeom>
          <a:noFill/>
          <a:ln/>
        </p:spPr>
        <p:txBody>
          <a:bodyPr wrap="none" lIns="0" tIns="0" rIns="0" bIns="0" rtlCol="0" anchor="ctr">
            <a:spAutoFit/>
          </a:bodyPr>
          <a:lstStyle/>
          <a:p>
            <a:pPr marL="0" indent="0">
              <a:buNone/>
            </a:pPr>
            <a:r>
              <a:rPr lang="en-US" sz="942" dirty="0">
                <a:solidFill>
                  <a:srgbClr val="212121"/>
                </a:solidFill>
                <a:latin typeface="Verdana" pitchFamily="34" charset="0"/>
                <a:ea typeface="Verdana" pitchFamily="34" charset="-122"/>
                <a:cs typeface="Verdana" pitchFamily="34" charset="-120"/>
              </a:rPr>
              <a:t> Ahlaki değerlendirme ve sorumluluk</a:t>
            </a:r>
            <a:endParaRPr lang="en-US" sz="942" dirty="0"/>
          </a:p>
        </p:txBody>
      </p:sp>
      <p:sp>
        <p:nvSpPr>
          <p:cNvPr id="39" name="Shape 34"/>
          <p:cNvSpPr/>
          <p:nvPr/>
        </p:nvSpPr>
        <p:spPr>
          <a:xfrm>
            <a:off x="4893469" y="3750469"/>
            <a:ext cx="3571875" cy="412552"/>
          </a:xfrm>
          <a:prstGeom prst="rect">
            <a:avLst/>
          </a:prstGeom>
          <a:solidFill>
            <a:srgbClr val="FFFFFF">
              <a:alpha val="70000"/>
            </a:srgbClr>
          </a:solidFill>
          <a:ln/>
        </p:spPr>
      </p:sp>
      <p:sp>
        <p:nvSpPr>
          <p:cNvPr id="40" name="Shape 35"/>
          <p:cNvSpPr/>
          <p:nvPr/>
        </p:nvSpPr>
        <p:spPr>
          <a:xfrm>
            <a:off x="5036344" y="3914775"/>
            <a:ext cx="71438" cy="71438"/>
          </a:xfrm>
          <a:prstGeom prst="rect">
            <a:avLst/>
          </a:prstGeom>
          <a:solidFill>
            <a:srgbClr val="C62828"/>
          </a:solidFill>
          <a:ln/>
        </p:spPr>
      </p:sp>
      <p:sp>
        <p:nvSpPr>
          <p:cNvPr id="41" name="Text 36"/>
          <p:cNvSpPr/>
          <p:nvPr/>
        </p:nvSpPr>
        <p:spPr>
          <a:xfrm>
            <a:off x="5214938" y="3887986"/>
            <a:ext cx="643328" cy="142875"/>
          </a:xfrm>
          <a:prstGeom prst="rect">
            <a:avLst/>
          </a:prstGeom>
          <a:noFill/>
          <a:ln/>
        </p:spPr>
        <p:txBody>
          <a:bodyPr wrap="none" lIns="0" tIns="0" rIns="0" bIns="0" rtlCol="0" anchor="ctr">
            <a:spAutoFit/>
          </a:bodyPr>
          <a:lstStyle/>
          <a:p>
            <a:pPr marL="0" indent="0">
              <a:buNone/>
            </a:pPr>
            <a:r>
              <a:rPr lang="en-US" sz="942" b="1" dirty="0">
                <a:solidFill>
                  <a:srgbClr val="212121"/>
                </a:solidFill>
                <a:latin typeface="Verdana" pitchFamily="34" charset="0"/>
                <a:ea typeface="Verdana" pitchFamily="34" charset="-122"/>
                <a:cs typeface="Verdana" pitchFamily="34" charset="-120"/>
              </a:rPr>
              <a:t>Yaratıcılık:</a:t>
            </a:r>
            <a:endParaRPr lang="en-US" sz="942" dirty="0"/>
          </a:p>
        </p:txBody>
      </p:sp>
      <p:sp>
        <p:nvSpPr>
          <p:cNvPr id="42" name="Text 37"/>
          <p:cNvSpPr/>
          <p:nvPr/>
        </p:nvSpPr>
        <p:spPr>
          <a:xfrm>
            <a:off x="5908300" y="3883799"/>
            <a:ext cx="2165645" cy="142875"/>
          </a:xfrm>
          <a:prstGeom prst="rect">
            <a:avLst/>
          </a:prstGeom>
          <a:noFill/>
          <a:ln/>
        </p:spPr>
        <p:txBody>
          <a:bodyPr wrap="none" lIns="0" tIns="0" rIns="0" bIns="0" rtlCol="0" anchor="ctr">
            <a:spAutoFit/>
          </a:bodyPr>
          <a:lstStyle/>
          <a:p>
            <a:pPr marL="0" indent="0">
              <a:buNone/>
            </a:pPr>
            <a:r>
              <a:rPr lang="en-US" sz="942" dirty="0">
                <a:solidFill>
                  <a:srgbClr val="212121"/>
                </a:solidFill>
                <a:latin typeface="Verdana" pitchFamily="34" charset="0"/>
                <a:ea typeface="Verdana" pitchFamily="34" charset="-122"/>
                <a:cs typeface="Verdana" pitchFamily="34" charset="-120"/>
              </a:rPr>
              <a:t> Özgün düşünce ve sezgisel çözümler</a:t>
            </a:r>
            <a:endParaRPr lang="en-US" sz="942" dirty="0"/>
          </a:p>
        </p:txBody>
      </p:sp>
      <p:sp>
        <p:nvSpPr>
          <p:cNvPr id="43" name="Shape 38"/>
          <p:cNvSpPr/>
          <p:nvPr/>
        </p:nvSpPr>
        <p:spPr>
          <a:xfrm>
            <a:off x="500063" y="4555927"/>
            <a:ext cx="8143875" cy="1071563"/>
          </a:xfrm>
          <a:prstGeom prst="rect">
            <a:avLst/>
          </a:prstGeom>
          <a:solidFill>
            <a:srgbClr val="FFFFFF">
              <a:alpha val="50000"/>
            </a:srgbClr>
          </a:solidFill>
          <a:ln/>
        </p:spPr>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2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843588"/>
          </a:xfrm>
          <a:prstGeom prst="rect">
            <a:avLst/>
          </a:prstGeom>
        </p:spPr>
      </p:pic>
      <p:sp>
        <p:nvSpPr>
          <p:cNvPr id="3" name="Text 0"/>
          <p:cNvSpPr/>
          <p:nvPr/>
        </p:nvSpPr>
        <p:spPr>
          <a:xfrm>
            <a:off x="1693013" y="321469"/>
            <a:ext cx="5757974" cy="407194"/>
          </a:xfrm>
          <a:prstGeom prst="rect">
            <a:avLst/>
          </a:prstGeom>
          <a:noFill/>
          <a:ln/>
        </p:spPr>
        <p:txBody>
          <a:bodyPr wrap="none" lIns="0" tIns="0" rIns="0" bIns="0" rtlCol="0" anchor="ctr">
            <a:spAutoFit/>
          </a:bodyPr>
          <a:lstStyle/>
          <a:p>
            <a:pPr marL="0" indent="0" algn="ctr">
              <a:buNone/>
            </a:pPr>
            <a:r>
              <a:rPr lang="en-US" sz="2138" b="1" dirty="0">
                <a:solidFill>
                  <a:srgbClr val="C62828"/>
                </a:solidFill>
                <a:latin typeface="Verdana" pitchFamily="34" charset="0"/>
                <a:ea typeface="Verdana" pitchFamily="34" charset="-122"/>
                <a:cs typeface="Verdana" pitchFamily="34" charset="-120"/>
              </a:rPr>
              <a:t>Bir Görevi AI ile Nasıl Yeniden Tasarlardınız?</a:t>
            </a:r>
            <a:endParaRPr lang="en-US" sz="2138" dirty="0"/>
          </a:p>
        </p:txBody>
      </p:sp>
      <p:pic>
        <p:nvPicPr>
          <p:cNvPr id="4" name="Image 1" descr="preencoded.png"/>
          <p:cNvPicPr>
            <a:picLocks noChangeAspect="1"/>
          </p:cNvPicPr>
          <p:nvPr/>
        </p:nvPicPr>
        <p:blipFill>
          <a:blip r:embed="rId4"/>
          <a:stretch>
            <a:fillRect/>
          </a:stretch>
        </p:blipFill>
        <p:spPr>
          <a:xfrm>
            <a:off x="4250531" y="1182291"/>
            <a:ext cx="642938" cy="642938"/>
          </a:xfrm>
          <a:prstGeom prst="rect">
            <a:avLst/>
          </a:prstGeom>
        </p:spPr>
      </p:pic>
      <p:sp>
        <p:nvSpPr>
          <p:cNvPr id="5" name="Text 1"/>
          <p:cNvSpPr/>
          <p:nvPr/>
        </p:nvSpPr>
        <p:spPr>
          <a:xfrm>
            <a:off x="2180319" y="2262679"/>
            <a:ext cx="4783361" cy="160941"/>
          </a:xfrm>
          <a:prstGeom prst="rect">
            <a:avLst/>
          </a:prstGeom>
          <a:noFill/>
          <a:ln/>
        </p:spPr>
        <p:txBody>
          <a:bodyPr wrap="none" lIns="0" tIns="0" rIns="0" bIns="0" rtlCol="0" anchor="ctr">
            <a:spAutoFit/>
          </a:bodyPr>
          <a:lstStyle/>
          <a:p>
            <a:pPr marL="0" indent="0" algn="ctr">
              <a:buNone/>
            </a:pPr>
            <a:r>
              <a:rPr lang="en-US" sz="1046" b="1" dirty="0">
                <a:solidFill>
                  <a:srgbClr val="1565C0"/>
                </a:solidFill>
                <a:latin typeface="Noto Sans" pitchFamily="34" charset="0"/>
                <a:ea typeface="Noto Sans" pitchFamily="34" charset="-122"/>
                <a:cs typeface="Noto Sans" pitchFamily="34" charset="-120"/>
              </a:rPr>
              <a:t> Grup çalışması: </a:t>
            </a:r>
            <a:r>
              <a:rPr lang="en-US" sz="1046" b="1" dirty="0" err="1" smtClean="0">
                <a:solidFill>
                  <a:srgbClr val="1565C0"/>
                </a:solidFill>
                <a:latin typeface="Noto Sans" pitchFamily="34" charset="0"/>
                <a:ea typeface="Noto Sans" pitchFamily="34" charset="-122"/>
                <a:cs typeface="Noto Sans" pitchFamily="34" charset="-120"/>
              </a:rPr>
              <a:t>Bir</a:t>
            </a:r>
            <a:r>
              <a:rPr lang="en-US" sz="1046" b="1" dirty="0" smtClean="0">
                <a:solidFill>
                  <a:srgbClr val="1565C0"/>
                </a:solidFill>
                <a:latin typeface="Noto Sans" pitchFamily="34" charset="0"/>
                <a:ea typeface="Noto Sans" pitchFamily="34" charset="-122"/>
                <a:cs typeface="Noto Sans" pitchFamily="34" charset="-120"/>
              </a:rPr>
              <a:t> </a:t>
            </a:r>
            <a:r>
              <a:rPr lang="en-US" sz="1046" b="1" dirty="0">
                <a:solidFill>
                  <a:srgbClr val="1565C0"/>
                </a:solidFill>
                <a:latin typeface="Noto Sans" pitchFamily="34" charset="0"/>
                <a:ea typeface="Noto Sans" pitchFamily="34" charset="-122"/>
                <a:cs typeface="Noto Sans" pitchFamily="34" charset="-120"/>
              </a:rPr>
              <a:t>iş sürecini seçin ve AI ile nasıl iyileştirebileceğinizi tartışın </a:t>
            </a:r>
            <a:endParaRPr lang="en-US" sz="1046" dirty="0"/>
          </a:p>
        </p:txBody>
      </p:sp>
      <p:sp>
        <p:nvSpPr>
          <p:cNvPr id="6" name="Shape 2"/>
          <p:cNvSpPr/>
          <p:nvPr/>
        </p:nvSpPr>
        <p:spPr>
          <a:xfrm>
            <a:off x="642938" y="2743200"/>
            <a:ext cx="3839766" cy="921544"/>
          </a:xfrm>
          <a:prstGeom prst="rect">
            <a:avLst/>
          </a:prstGeom>
          <a:solidFill>
            <a:srgbClr val="FFFFFF">
              <a:alpha val="60000"/>
            </a:srgbClr>
          </a:solidFill>
          <a:ln/>
        </p:spPr>
      </p:sp>
      <p:sp>
        <p:nvSpPr>
          <p:cNvPr id="7" name="Shape 3"/>
          <p:cNvSpPr/>
          <p:nvPr/>
        </p:nvSpPr>
        <p:spPr>
          <a:xfrm>
            <a:off x="821531" y="2886075"/>
            <a:ext cx="321469" cy="321469"/>
          </a:xfrm>
          <a:prstGeom prst="rect">
            <a:avLst/>
          </a:prstGeom>
          <a:solidFill>
            <a:srgbClr val="FF6F00"/>
          </a:solidFill>
          <a:ln/>
        </p:spPr>
      </p:sp>
      <p:sp>
        <p:nvSpPr>
          <p:cNvPr id="8" name="Text 4"/>
          <p:cNvSpPr/>
          <p:nvPr/>
        </p:nvSpPr>
        <p:spPr>
          <a:xfrm>
            <a:off x="821531" y="2886075"/>
            <a:ext cx="321469" cy="321469"/>
          </a:xfrm>
          <a:prstGeom prst="rect">
            <a:avLst/>
          </a:prstGeom>
          <a:noFill/>
          <a:ln/>
        </p:spPr>
        <p:txBody>
          <a:bodyPr wrap="none" lIns="0" tIns="0" rIns="0" bIns="0" rtlCol="0" anchor="ctr">
            <a:spAutoFit/>
          </a:bodyPr>
          <a:lstStyle/>
          <a:p>
            <a:pPr marL="0" indent="0" algn="ctr">
              <a:buNone/>
            </a:pPr>
            <a:r>
              <a:rPr lang="en-US" sz="1350" b="1" dirty="0">
                <a:solidFill>
                  <a:srgbClr val="FFFFFF"/>
                </a:solidFill>
                <a:latin typeface="Noto Sans" pitchFamily="34" charset="0"/>
                <a:ea typeface="Noto Sans" pitchFamily="34" charset="-122"/>
                <a:cs typeface="Noto Sans" pitchFamily="34" charset="-120"/>
              </a:rPr>
              <a:t>1</a:t>
            </a:r>
            <a:endParaRPr lang="en-US" sz="1350" dirty="0"/>
          </a:p>
        </p:txBody>
      </p:sp>
      <p:sp>
        <p:nvSpPr>
          <p:cNvPr id="9" name="Text 5"/>
          <p:cNvSpPr/>
          <p:nvPr/>
        </p:nvSpPr>
        <p:spPr>
          <a:xfrm>
            <a:off x="1285875" y="2886075"/>
            <a:ext cx="3018234" cy="214313"/>
          </a:xfrm>
          <a:prstGeom prst="rect">
            <a:avLst/>
          </a:prstGeom>
          <a:noFill/>
          <a:ln/>
        </p:spPr>
        <p:txBody>
          <a:bodyPr wrap="none" lIns="0" tIns="0" rIns="0" bIns="0" rtlCol="0" anchor="ctr">
            <a:spAutoFit/>
          </a:bodyPr>
          <a:lstStyle/>
          <a:p>
            <a:pPr marL="0" indent="0">
              <a:buNone/>
            </a:pPr>
            <a:r>
              <a:rPr lang="en-US" sz="1046" b="1" dirty="0">
                <a:solidFill>
                  <a:srgbClr val="1565C0"/>
                </a:solidFill>
                <a:latin typeface="Noto Sans" pitchFamily="34" charset="0"/>
                <a:ea typeface="Noto Sans" pitchFamily="34" charset="-122"/>
                <a:cs typeface="Noto Sans" pitchFamily="34" charset="-120"/>
              </a:rPr>
              <a:t>Bir İş Süreci Seçin</a:t>
            </a:r>
            <a:endParaRPr lang="en-US" sz="1046" dirty="0"/>
          </a:p>
        </p:txBody>
      </p:sp>
      <p:sp>
        <p:nvSpPr>
          <p:cNvPr id="10" name="Text 6"/>
          <p:cNvSpPr/>
          <p:nvPr/>
        </p:nvSpPr>
        <p:spPr>
          <a:xfrm>
            <a:off x="1285875" y="3157538"/>
            <a:ext cx="3018234" cy="364331"/>
          </a:xfrm>
          <a:prstGeom prst="rect">
            <a:avLst/>
          </a:prstGeom>
          <a:noFill/>
          <a:ln/>
        </p:spPr>
        <p:txBody>
          <a:bodyPr wrap="squar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Ekibinizde zaman alan veya tekrarlayan bir süreci belirleyin</a:t>
            </a:r>
            <a:endParaRPr lang="en-US" sz="889" dirty="0"/>
          </a:p>
        </p:txBody>
      </p:sp>
      <p:sp>
        <p:nvSpPr>
          <p:cNvPr id="11" name="Shape 7"/>
          <p:cNvSpPr/>
          <p:nvPr/>
        </p:nvSpPr>
        <p:spPr>
          <a:xfrm>
            <a:off x="4661297" y="2743200"/>
            <a:ext cx="3839766" cy="921544"/>
          </a:xfrm>
          <a:prstGeom prst="rect">
            <a:avLst/>
          </a:prstGeom>
          <a:solidFill>
            <a:srgbClr val="FFFFFF">
              <a:alpha val="60000"/>
            </a:srgbClr>
          </a:solidFill>
          <a:ln/>
        </p:spPr>
      </p:sp>
      <p:sp>
        <p:nvSpPr>
          <p:cNvPr id="12" name="Shape 8"/>
          <p:cNvSpPr/>
          <p:nvPr/>
        </p:nvSpPr>
        <p:spPr>
          <a:xfrm>
            <a:off x="4839891" y="2886075"/>
            <a:ext cx="321469" cy="321469"/>
          </a:xfrm>
          <a:prstGeom prst="rect">
            <a:avLst/>
          </a:prstGeom>
          <a:solidFill>
            <a:srgbClr val="FF6F00"/>
          </a:solidFill>
          <a:ln/>
        </p:spPr>
      </p:sp>
      <p:sp>
        <p:nvSpPr>
          <p:cNvPr id="13" name="Text 9"/>
          <p:cNvSpPr/>
          <p:nvPr/>
        </p:nvSpPr>
        <p:spPr>
          <a:xfrm>
            <a:off x="4839891" y="2886075"/>
            <a:ext cx="321469" cy="321469"/>
          </a:xfrm>
          <a:prstGeom prst="rect">
            <a:avLst/>
          </a:prstGeom>
          <a:noFill/>
          <a:ln/>
        </p:spPr>
        <p:txBody>
          <a:bodyPr wrap="none" lIns="0" tIns="0" rIns="0" bIns="0" rtlCol="0" anchor="ctr">
            <a:spAutoFit/>
          </a:bodyPr>
          <a:lstStyle/>
          <a:p>
            <a:pPr marL="0" indent="0" algn="ctr">
              <a:buNone/>
            </a:pPr>
            <a:r>
              <a:rPr lang="en-US" sz="1350" b="1" dirty="0">
                <a:solidFill>
                  <a:srgbClr val="FFFFFF"/>
                </a:solidFill>
                <a:latin typeface="Noto Sans" pitchFamily="34" charset="0"/>
                <a:ea typeface="Noto Sans" pitchFamily="34" charset="-122"/>
                <a:cs typeface="Noto Sans" pitchFamily="34" charset="-120"/>
              </a:rPr>
              <a:t>2</a:t>
            </a:r>
            <a:endParaRPr lang="en-US" sz="1350" dirty="0"/>
          </a:p>
        </p:txBody>
      </p:sp>
      <p:sp>
        <p:nvSpPr>
          <p:cNvPr id="14" name="Text 10"/>
          <p:cNvSpPr/>
          <p:nvPr/>
        </p:nvSpPr>
        <p:spPr>
          <a:xfrm>
            <a:off x="5304234" y="2886075"/>
            <a:ext cx="3018234" cy="214313"/>
          </a:xfrm>
          <a:prstGeom prst="rect">
            <a:avLst/>
          </a:prstGeom>
          <a:noFill/>
          <a:ln/>
        </p:spPr>
        <p:txBody>
          <a:bodyPr wrap="none" lIns="0" tIns="0" rIns="0" bIns="0" rtlCol="0" anchor="ctr">
            <a:spAutoFit/>
          </a:bodyPr>
          <a:lstStyle/>
          <a:p>
            <a:pPr marL="0" indent="0">
              <a:buNone/>
            </a:pPr>
            <a:r>
              <a:rPr lang="en-US" sz="1046" b="1" dirty="0">
                <a:solidFill>
                  <a:srgbClr val="1565C0"/>
                </a:solidFill>
                <a:latin typeface="Noto Sans" pitchFamily="34" charset="0"/>
                <a:ea typeface="Noto Sans" pitchFamily="34" charset="-122"/>
                <a:cs typeface="Noto Sans" pitchFamily="34" charset="-120"/>
              </a:rPr>
              <a:t>Mevcut Zorlukları Belirleyin</a:t>
            </a:r>
            <a:endParaRPr lang="en-US" sz="1046" dirty="0"/>
          </a:p>
        </p:txBody>
      </p:sp>
      <p:sp>
        <p:nvSpPr>
          <p:cNvPr id="15" name="Text 11"/>
          <p:cNvSpPr/>
          <p:nvPr/>
        </p:nvSpPr>
        <p:spPr>
          <a:xfrm>
            <a:off x="5304234" y="3157538"/>
            <a:ext cx="3018234" cy="364331"/>
          </a:xfrm>
          <a:prstGeom prst="rect">
            <a:avLst/>
          </a:prstGeom>
          <a:noFill/>
          <a:ln/>
        </p:spPr>
        <p:txBody>
          <a:bodyPr wrap="squar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Bu süreçteki en büyük sorunları ve verimsizlikleri listeleyin</a:t>
            </a:r>
            <a:endParaRPr lang="en-US" sz="889" dirty="0"/>
          </a:p>
        </p:txBody>
      </p:sp>
      <p:sp>
        <p:nvSpPr>
          <p:cNvPr id="16" name="Shape 12"/>
          <p:cNvSpPr/>
          <p:nvPr/>
        </p:nvSpPr>
        <p:spPr>
          <a:xfrm>
            <a:off x="642938" y="3843338"/>
            <a:ext cx="3839766" cy="921544"/>
          </a:xfrm>
          <a:prstGeom prst="rect">
            <a:avLst/>
          </a:prstGeom>
          <a:solidFill>
            <a:srgbClr val="FFFFFF">
              <a:alpha val="60000"/>
            </a:srgbClr>
          </a:solidFill>
          <a:ln/>
        </p:spPr>
      </p:sp>
      <p:sp>
        <p:nvSpPr>
          <p:cNvPr id="17" name="Shape 13"/>
          <p:cNvSpPr/>
          <p:nvPr/>
        </p:nvSpPr>
        <p:spPr>
          <a:xfrm>
            <a:off x="821531" y="3986213"/>
            <a:ext cx="321469" cy="321469"/>
          </a:xfrm>
          <a:prstGeom prst="rect">
            <a:avLst/>
          </a:prstGeom>
          <a:solidFill>
            <a:srgbClr val="FF6F00"/>
          </a:solidFill>
          <a:ln/>
        </p:spPr>
      </p:sp>
      <p:sp>
        <p:nvSpPr>
          <p:cNvPr id="18" name="Text 14"/>
          <p:cNvSpPr/>
          <p:nvPr/>
        </p:nvSpPr>
        <p:spPr>
          <a:xfrm>
            <a:off x="821531" y="3986213"/>
            <a:ext cx="321469" cy="321469"/>
          </a:xfrm>
          <a:prstGeom prst="rect">
            <a:avLst/>
          </a:prstGeom>
          <a:noFill/>
          <a:ln/>
        </p:spPr>
        <p:txBody>
          <a:bodyPr wrap="none" lIns="0" tIns="0" rIns="0" bIns="0" rtlCol="0" anchor="ctr">
            <a:spAutoFit/>
          </a:bodyPr>
          <a:lstStyle/>
          <a:p>
            <a:pPr marL="0" indent="0" algn="ctr">
              <a:buNone/>
            </a:pPr>
            <a:r>
              <a:rPr lang="en-US" sz="1350" b="1" dirty="0">
                <a:solidFill>
                  <a:srgbClr val="FFFFFF"/>
                </a:solidFill>
                <a:latin typeface="Noto Sans" pitchFamily="34" charset="0"/>
                <a:ea typeface="Noto Sans" pitchFamily="34" charset="-122"/>
                <a:cs typeface="Noto Sans" pitchFamily="34" charset="-120"/>
              </a:rPr>
              <a:t>3</a:t>
            </a:r>
            <a:endParaRPr lang="en-US" sz="1350" dirty="0"/>
          </a:p>
        </p:txBody>
      </p:sp>
      <p:sp>
        <p:nvSpPr>
          <p:cNvPr id="19" name="Text 15"/>
          <p:cNvSpPr/>
          <p:nvPr/>
        </p:nvSpPr>
        <p:spPr>
          <a:xfrm>
            <a:off x="1285875" y="3986213"/>
            <a:ext cx="3018234" cy="214313"/>
          </a:xfrm>
          <a:prstGeom prst="rect">
            <a:avLst/>
          </a:prstGeom>
          <a:noFill/>
          <a:ln/>
        </p:spPr>
        <p:txBody>
          <a:bodyPr wrap="none" lIns="0" tIns="0" rIns="0" bIns="0" rtlCol="0" anchor="ctr">
            <a:spAutoFit/>
          </a:bodyPr>
          <a:lstStyle/>
          <a:p>
            <a:pPr marL="0" indent="0">
              <a:buNone/>
            </a:pPr>
            <a:r>
              <a:rPr lang="en-US" sz="1046" b="1" dirty="0">
                <a:solidFill>
                  <a:srgbClr val="1565C0"/>
                </a:solidFill>
                <a:latin typeface="Noto Sans" pitchFamily="34" charset="0"/>
                <a:ea typeface="Noto Sans" pitchFamily="34" charset="-122"/>
                <a:cs typeface="Noto Sans" pitchFamily="34" charset="-120"/>
              </a:rPr>
              <a:t>AI Çözümlerini Düşünün</a:t>
            </a:r>
            <a:endParaRPr lang="en-US" sz="1046" dirty="0"/>
          </a:p>
        </p:txBody>
      </p:sp>
      <p:sp>
        <p:nvSpPr>
          <p:cNvPr id="20" name="Text 16"/>
          <p:cNvSpPr/>
          <p:nvPr/>
        </p:nvSpPr>
        <p:spPr>
          <a:xfrm>
            <a:off x="1285875" y="4257675"/>
            <a:ext cx="3018234" cy="364331"/>
          </a:xfrm>
          <a:prstGeom prst="rect">
            <a:avLst/>
          </a:prstGeom>
          <a:noFill/>
          <a:ln/>
        </p:spPr>
        <p:txBody>
          <a:bodyPr wrap="squar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AI hangi adımları otomatikleştirebilir? Hangi araçlar kullanılabilir?</a:t>
            </a:r>
            <a:endParaRPr lang="en-US" sz="889" dirty="0"/>
          </a:p>
        </p:txBody>
      </p:sp>
      <p:sp>
        <p:nvSpPr>
          <p:cNvPr id="21" name="Shape 17"/>
          <p:cNvSpPr/>
          <p:nvPr/>
        </p:nvSpPr>
        <p:spPr>
          <a:xfrm>
            <a:off x="4661297" y="3843338"/>
            <a:ext cx="3839766" cy="921544"/>
          </a:xfrm>
          <a:prstGeom prst="rect">
            <a:avLst/>
          </a:prstGeom>
          <a:solidFill>
            <a:srgbClr val="FFFFFF">
              <a:alpha val="60000"/>
            </a:srgbClr>
          </a:solidFill>
          <a:ln/>
        </p:spPr>
      </p:sp>
      <p:sp>
        <p:nvSpPr>
          <p:cNvPr id="22" name="Shape 18"/>
          <p:cNvSpPr/>
          <p:nvPr/>
        </p:nvSpPr>
        <p:spPr>
          <a:xfrm>
            <a:off x="4839891" y="3986213"/>
            <a:ext cx="321469" cy="321469"/>
          </a:xfrm>
          <a:prstGeom prst="rect">
            <a:avLst/>
          </a:prstGeom>
          <a:solidFill>
            <a:srgbClr val="FF6F00"/>
          </a:solidFill>
          <a:ln/>
        </p:spPr>
      </p:sp>
      <p:sp>
        <p:nvSpPr>
          <p:cNvPr id="23" name="Text 19"/>
          <p:cNvSpPr/>
          <p:nvPr/>
        </p:nvSpPr>
        <p:spPr>
          <a:xfrm>
            <a:off x="4839891" y="3986213"/>
            <a:ext cx="321469" cy="321469"/>
          </a:xfrm>
          <a:prstGeom prst="rect">
            <a:avLst/>
          </a:prstGeom>
          <a:noFill/>
          <a:ln/>
        </p:spPr>
        <p:txBody>
          <a:bodyPr wrap="none" lIns="0" tIns="0" rIns="0" bIns="0" rtlCol="0" anchor="ctr">
            <a:spAutoFit/>
          </a:bodyPr>
          <a:lstStyle/>
          <a:p>
            <a:pPr marL="0" indent="0" algn="ctr">
              <a:buNone/>
            </a:pPr>
            <a:r>
              <a:rPr lang="en-US" sz="1350" b="1" dirty="0">
                <a:solidFill>
                  <a:srgbClr val="FFFFFF"/>
                </a:solidFill>
                <a:latin typeface="Noto Sans" pitchFamily="34" charset="0"/>
                <a:ea typeface="Noto Sans" pitchFamily="34" charset="-122"/>
                <a:cs typeface="Noto Sans" pitchFamily="34" charset="-120"/>
              </a:rPr>
              <a:t>4</a:t>
            </a:r>
            <a:endParaRPr lang="en-US" sz="1350" dirty="0"/>
          </a:p>
        </p:txBody>
      </p:sp>
      <p:sp>
        <p:nvSpPr>
          <p:cNvPr id="24" name="Text 20"/>
          <p:cNvSpPr/>
          <p:nvPr/>
        </p:nvSpPr>
        <p:spPr>
          <a:xfrm>
            <a:off x="5304234" y="3986213"/>
            <a:ext cx="3018234" cy="214313"/>
          </a:xfrm>
          <a:prstGeom prst="rect">
            <a:avLst/>
          </a:prstGeom>
          <a:noFill/>
          <a:ln/>
        </p:spPr>
        <p:txBody>
          <a:bodyPr wrap="none" lIns="0" tIns="0" rIns="0" bIns="0" rtlCol="0" anchor="ctr">
            <a:spAutoFit/>
          </a:bodyPr>
          <a:lstStyle/>
          <a:p>
            <a:pPr marL="0" indent="0">
              <a:buNone/>
            </a:pPr>
            <a:r>
              <a:rPr lang="en-US" sz="1046" b="1" dirty="0">
                <a:solidFill>
                  <a:srgbClr val="1565C0"/>
                </a:solidFill>
                <a:latin typeface="Noto Sans" pitchFamily="34" charset="0"/>
                <a:ea typeface="Noto Sans" pitchFamily="34" charset="-122"/>
                <a:cs typeface="Noto Sans" pitchFamily="34" charset="-120"/>
              </a:rPr>
              <a:t>Sonuçları Paylaşın</a:t>
            </a:r>
            <a:endParaRPr lang="en-US" sz="1046" dirty="0"/>
          </a:p>
        </p:txBody>
      </p:sp>
      <p:sp>
        <p:nvSpPr>
          <p:cNvPr id="25" name="Text 21"/>
          <p:cNvSpPr/>
          <p:nvPr/>
        </p:nvSpPr>
        <p:spPr>
          <a:xfrm>
            <a:off x="5304234" y="4257675"/>
            <a:ext cx="3018234"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Grubunuzun çözümünü diğer katılımcılarla paylaşın</a:t>
            </a:r>
            <a:endParaRPr lang="en-US" sz="889" dirty="0"/>
          </a:p>
        </p:txBody>
      </p:sp>
      <p:sp>
        <p:nvSpPr>
          <p:cNvPr id="26" name="Shape 22"/>
          <p:cNvSpPr/>
          <p:nvPr/>
        </p:nvSpPr>
        <p:spPr>
          <a:xfrm>
            <a:off x="3635080" y="5050631"/>
            <a:ext cx="1873839" cy="471488"/>
          </a:xfrm>
          <a:prstGeom prst="rect">
            <a:avLst/>
          </a:prstGeom>
          <a:solidFill>
            <a:srgbClr val="FF6F00">
              <a:alpha val="15000"/>
            </a:srgbClr>
          </a:solidFill>
          <a:ln/>
        </p:spPr>
      </p:sp>
      <p:pic>
        <p:nvPicPr>
          <p:cNvPr id="27" name="Image 2" descr="preencoded.png"/>
          <p:cNvPicPr>
            <a:picLocks noChangeAspect="1"/>
          </p:cNvPicPr>
          <p:nvPr/>
        </p:nvPicPr>
        <p:blipFill>
          <a:blip r:embed="rId5"/>
          <a:stretch>
            <a:fillRect/>
          </a:stretch>
        </p:blipFill>
        <p:spPr>
          <a:xfrm>
            <a:off x="3920830" y="5209580"/>
            <a:ext cx="142875" cy="142875"/>
          </a:xfrm>
          <a:prstGeom prst="rect">
            <a:avLst/>
          </a:prstGeom>
        </p:spPr>
      </p:pic>
      <p:sp>
        <p:nvSpPr>
          <p:cNvPr id="28" name="Text 23"/>
          <p:cNvSpPr/>
          <p:nvPr/>
        </p:nvSpPr>
        <p:spPr>
          <a:xfrm>
            <a:off x="4135143" y="5206008"/>
            <a:ext cx="1088027" cy="158948"/>
          </a:xfrm>
          <a:prstGeom prst="rect">
            <a:avLst/>
          </a:prstGeom>
          <a:noFill/>
          <a:ln/>
        </p:spPr>
        <p:txBody>
          <a:bodyPr wrap="none" lIns="0" tIns="0" rIns="0" bIns="0" rtlCol="0" anchor="ctr">
            <a:spAutoFit/>
          </a:bodyPr>
          <a:lstStyle/>
          <a:p>
            <a:pPr marL="0" indent="0" algn="ctr">
              <a:buNone/>
            </a:pPr>
            <a:r>
              <a:rPr lang="en-US" sz="1046" b="1" dirty="0">
                <a:solidFill>
                  <a:srgbClr val="212121"/>
                </a:solidFill>
                <a:latin typeface="Verdana" pitchFamily="34" charset="0"/>
                <a:ea typeface="Verdana" pitchFamily="34" charset="-122"/>
                <a:cs typeface="Verdana" pitchFamily="34" charset="-120"/>
              </a:rPr>
              <a:t> Süre: 10 dakika </a:t>
            </a:r>
            <a:endParaRPr lang="en-US" sz="1046"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779294"/>
          </a:xfrm>
          <a:prstGeom prst="rect">
            <a:avLst/>
          </a:prstGeom>
        </p:spPr>
      </p:pic>
      <p:sp>
        <p:nvSpPr>
          <p:cNvPr id="3" name="Text 0"/>
          <p:cNvSpPr/>
          <p:nvPr/>
        </p:nvSpPr>
        <p:spPr>
          <a:xfrm>
            <a:off x="2873043" y="428625"/>
            <a:ext cx="3397886" cy="428625"/>
          </a:xfrm>
          <a:prstGeom prst="rect">
            <a:avLst/>
          </a:prstGeom>
          <a:noFill/>
          <a:ln/>
        </p:spPr>
        <p:txBody>
          <a:bodyPr wrap="none" lIns="0" tIns="0" rIns="0" bIns="0" rtlCol="0" anchor="ctr">
            <a:spAutoFit/>
          </a:bodyPr>
          <a:lstStyle/>
          <a:p>
            <a:pPr marL="0" indent="0" algn="ctr">
              <a:buNone/>
            </a:pPr>
            <a:r>
              <a:rPr lang="en-US" sz="2250" b="1" dirty="0">
                <a:solidFill>
                  <a:srgbClr val="C62828"/>
                </a:solidFill>
                <a:latin typeface="Verdana" pitchFamily="34" charset="0"/>
                <a:ea typeface="Verdana" pitchFamily="34" charset="-122"/>
                <a:cs typeface="Verdana" pitchFamily="34" charset="-120"/>
              </a:rPr>
              <a:t>Sizin Deneyiminiz Nedir?</a:t>
            </a:r>
            <a:endParaRPr lang="en-US" sz="2250" dirty="0"/>
          </a:p>
        </p:txBody>
      </p:sp>
      <p:sp>
        <p:nvSpPr>
          <p:cNvPr id="4" name="Shape 1"/>
          <p:cNvSpPr/>
          <p:nvPr/>
        </p:nvSpPr>
        <p:spPr>
          <a:xfrm>
            <a:off x="1711403" y="1214438"/>
            <a:ext cx="5721167" cy="850106"/>
          </a:xfrm>
          <a:prstGeom prst="rect">
            <a:avLst/>
          </a:prstGeom>
          <a:solidFill>
            <a:srgbClr val="FFFFFF">
              <a:alpha val="70000"/>
            </a:srgbClr>
          </a:solidFill>
          <a:ln/>
        </p:spPr>
      </p:sp>
      <p:sp>
        <p:nvSpPr>
          <p:cNvPr id="5" name="Text 2"/>
          <p:cNvSpPr/>
          <p:nvPr/>
        </p:nvSpPr>
        <p:spPr>
          <a:xfrm>
            <a:off x="2166231" y="1526928"/>
            <a:ext cx="4811510" cy="225126"/>
          </a:xfrm>
          <a:prstGeom prst="rect">
            <a:avLst/>
          </a:prstGeom>
          <a:noFill/>
          <a:ln/>
        </p:spPr>
        <p:txBody>
          <a:bodyPr wrap="none" lIns="0" tIns="0" rIns="0" bIns="0" rtlCol="0" anchor="ctr">
            <a:spAutoFit/>
          </a:bodyPr>
          <a:lstStyle/>
          <a:p>
            <a:pPr marL="0" indent="0" algn="ctr">
              <a:buNone/>
            </a:pPr>
            <a:r>
              <a:rPr lang="en-US" sz="1463" b="1" dirty="0">
                <a:solidFill>
                  <a:srgbClr val="1565C0"/>
                </a:solidFill>
                <a:latin typeface="Noto Sans" pitchFamily="34" charset="0"/>
                <a:ea typeface="Noto Sans" pitchFamily="34" charset="-122"/>
                <a:cs typeface="Noto Sans" pitchFamily="34" charset="-120"/>
              </a:rPr>
              <a:t>Yapay zekayı </a:t>
            </a:r>
            <a:r>
              <a:rPr lang="en-US" sz="1400" b="1" dirty="0">
                <a:solidFill>
                  <a:srgbClr val="1565C0"/>
                </a:solidFill>
                <a:latin typeface="Verdana" panose="020B0604030504040204" pitchFamily="34" charset="0"/>
                <a:ea typeface="Verdana" panose="020B0604030504040204" pitchFamily="34" charset="0"/>
                <a:cs typeface="Noto Sans" pitchFamily="34" charset="-120"/>
              </a:rPr>
              <a:t>işinizde</a:t>
            </a:r>
            <a:r>
              <a:rPr lang="en-US" sz="1463" b="1" dirty="0">
                <a:solidFill>
                  <a:srgbClr val="1565C0"/>
                </a:solidFill>
                <a:latin typeface="Noto Sans" pitchFamily="34" charset="0"/>
                <a:ea typeface="Noto Sans" pitchFamily="34" charset="-122"/>
                <a:cs typeface="Noto Sans" pitchFamily="34" charset="-120"/>
              </a:rPr>
              <a:t> hangi sıklıkla kullanıyorsunuz?</a:t>
            </a:r>
            <a:endParaRPr lang="en-US" sz="1463" dirty="0"/>
          </a:p>
        </p:txBody>
      </p:sp>
      <p:sp>
        <p:nvSpPr>
          <p:cNvPr id="6" name="Shape 3"/>
          <p:cNvSpPr/>
          <p:nvPr/>
        </p:nvSpPr>
        <p:spPr>
          <a:xfrm>
            <a:off x="3585716" y="2421731"/>
            <a:ext cx="1972540" cy="471488"/>
          </a:xfrm>
          <a:prstGeom prst="rect">
            <a:avLst/>
          </a:prstGeom>
          <a:solidFill>
            <a:srgbClr val="FFFFFF">
              <a:alpha val="60000"/>
            </a:srgbClr>
          </a:solidFill>
          <a:ln/>
        </p:spPr>
      </p:sp>
      <p:sp>
        <p:nvSpPr>
          <p:cNvPr id="7" name="Shape 4"/>
          <p:cNvSpPr/>
          <p:nvPr/>
        </p:nvSpPr>
        <p:spPr>
          <a:xfrm>
            <a:off x="3800029" y="2614613"/>
            <a:ext cx="85725" cy="85725"/>
          </a:xfrm>
          <a:prstGeom prst="rect">
            <a:avLst/>
          </a:prstGeom>
          <a:solidFill>
            <a:srgbClr val="FF6F00"/>
          </a:solidFill>
          <a:ln/>
        </p:spPr>
      </p:sp>
      <p:sp>
        <p:nvSpPr>
          <p:cNvPr id="8" name="Text 5"/>
          <p:cNvSpPr/>
          <p:nvPr/>
        </p:nvSpPr>
        <p:spPr>
          <a:xfrm>
            <a:off x="4028629" y="2550319"/>
            <a:ext cx="547083" cy="214313"/>
          </a:xfrm>
          <a:prstGeom prst="rect">
            <a:avLst/>
          </a:prstGeom>
          <a:noFill/>
          <a:ln/>
        </p:spPr>
        <p:txBody>
          <a:bodyPr wrap="none" lIns="0" tIns="0" rIns="0" bIns="0" rtlCol="0" anchor="ctr">
            <a:spAutoFit/>
          </a:bodyPr>
          <a:lstStyle/>
          <a:p>
            <a:pPr marL="0" indent="0">
              <a:buNone/>
            </a:pPr>
            <a:r>
              <a:rPr lang="en-US" sz="1046" dirty="0">
                <a:solidFill>
                  <a:srgbClr val="212121"/>
                </a:solidFill>
                <a:latin typeface="Noto Sans" pitchFamily="34" charset="0"/>
                <a:ea typeface="Noto Sans" pitchFamily="34" charset="-122"/>
                <a:cs typeface="Noto Sans" pitchFamily="34" charset="-120"/>
              </a:rPr>
              <a:t>Her gün</a:t>
            </a:r>
            <a:endParaRPr lang="en-US" sz="1046" dirty="0"/>
          </a:p>
        </p:txBody>
      </p:sp>
      <p:sp>
        <p:nvSpPr>
          <p:cNvPr id="9" name="Shape 6"/>
          <p:cNvSpPr/>
          <p:nvPr/>
        </p:nvSpPr>
        <p:spPr>
          <a:xfrm>
            <a:off x="3585716" y="3036094"/>
            <a:ext cx="1972540" cy="471488"/>
          </a:xfrm>
          <a:prstGeom prst="rect">
            <a:avLst/>
          </a:prstGeom>
          <a:solidFill>
            <a:srgbClr val="FFFFFF">
              <a:alpha val="60000"/>
            </a:srgbClr>
          </a:solidFill>
          <a:ln/>
        </p:spPr>
      </p:sp>
      <p:sp>
        <p:nvSpPr>
          <p:cNvPr id="10" name="Shape 7"/>
          <p:cNvSpPr/>
          <p:nvPr/>
        </p:nvSpPr>
        <p:spPr>
          <a:xfrm>
            <a:off x="3800029" y="3228975"/>
            <a:ext cx="85725" cy="85725"/>
          </a:xfrm>
          <a:prstGeom prst="rect">
            <a:avLst/>
          </a:prstGeom>
          <a:solidFill>
            <a:srgbClr val="FF6F00"/>
          </a:solidFill>
          <a:ln/>
        </p:spPr>
      </p:sp>
      <p:sp>
        <p:nvSpPr>
          <p:cNvPr id="11" name="Text 8"/>
          <p:cNvSpPr/>
          <p:nvPr/>
        </p:nvSpPr>
        <p:spPr>
          <a:xfrm>
            <a:off x="4028629" y="3164681"/>
            <a:ext cx="1240585" cy="214313"/>
          </a:xfrm>
          <a:prstGeom prst="rect">
            <a:avLst/>
          </a:prstGeom>
          <a:noFill/>
          <a:ln/>
        </p:spPr>
        <p:txBody>
          <a:bodyPr wrap="none" lIns="0" tIns="0" rIns="0" bIns="0" rtlCol="0" anchor="ctr">
            <a:spAutoFit/>
          </a:bodyPr>
          <a:lstStyle/>
          <a:p>
            <a:pPr marL="0" indent="0">
              <a:buNone/>
            </a:pPr>
            <a:r>
              <a:rPr lang="en-US" sz="1046" dirty="0">
                <a:solidFill>
                  <a:srgbClr val="212121"/>
                </a:solidFill>
                <a:latin typeface="Noto Sans" pitchFamily="34" charset="0"/>
                <a:ea typeface="Noto Sans" pitchFamily="34" charset="-122"/>
                <a:cs typeface="Noto Sans" pitchFamily="34" charset="-120"/>
              </a:rPr>
              <a:t>Haftada birkaç kez</a:t>
            </a:r>
            <a:endParaRPr lang="en-US" sz="1046" dirty="0"/>
          </a:p>
        </p:txBody>
      </p:sp>
      <p:sp>
        <p:nvSpPr>
          <p:cNvPr id="12" name="Shape 9"/>
          <p:cNvSpPr/>
          <p:nvPr/>
        </p:nvSpPr>
        <p:spPr>
          <a:xfrm>
            <a:off x="3585716" y="3650456"/>
            <a:ext cx="1972540" cy="471488"/>
          </a:xfrm>
          <a:prstGeom prst="rect">
            <a:avLst/>
          </a:prstGeom>
          <a:solidFill>
            <a:srgbClr val="FFFFFF">
              <a:alpha val="60000"/>
            </a:srgbClr>
          </a:solidFill>
          <a:ln/>
        </p:spPr>
      </p:sp>
      <p:sp>
        <p:nvSpPr>
          <p:cNvPr id="13" name="Shape 10"/>
          <p:cNvSpPr/>
          <p:nvPr/>
        </p:nvSpPr>
        <p:spPr>
          <a:xfrm>
            <a:off x="3800029" y="3843338"/>
            <a:ext cx="85725" cy="85725"/>
          </a:xfrm>
          <a:prstGeom prst="rect">
            <a:avLst/>
          </a:prstGeom>
          <a:solidFill>
            <a:srgbClr val="FF6F00"/>
          </a:solidFill>
          <a:ln/>
        </p:spPr>
      </p:sp>
      <p:sp>
        <p:nvSpPr>
          <p:cNvPr id="14" name="Text 11"/>
          <p:cNvSpPr/>
          <p:nvPr/>
        </p:nvSpPr>
        <p:spPr>
          <a:xfrm>
            <a:off x="4028629" y="3779044"/>
            <a:ext cx="1037853" cy="214313"/>
          </a:xfrm>
          <a:prstGeom prst="rect">
            <a:avLst/>
          </a:prstGeom>
          <a:noFill/>
          <a:ln/>
        </p:spPr>
        <p:txBody>
          <a:bodyPr wrap="none" lIns="0" tIns="0" rIns="0" bIns="0" rtlCol="0" anchor="ctr">
            <a:spAutoFit/>
          </a:bodyPr>
          <a:lstStyle/>
          <a:p>
            <a:pPr marL="0" indent="0">
              <a:buNone/>
            </a:pPr>
            <a:r>
              <a:rPr lang="en-US" sz="1046" dirty="0">
                <a:solidFill>
                  <a:srgbClr val="212121"/>
                </a:solidFill>
                <a:latin typeface="Noto Sans" pitchFamily="34" charset="0"/>
                <a:ea typeface="Noto Sans" pitchFamily="34" charset="-122"/>
                <a:cs typeface="Noto Sans" pitchFamily="34" charset="-120"/>
              </a:rPr>
              <a:t>Ayda birkaç kez</a:t>
            </a:r>
            <a:endParaRPr lang="en-US" sz="1046" dirty="0"/>
          </a:p>
        </p:txBody>
      </p:sp>
      <p:sp>
        <p:nvSpPr>
          <p:cNvPr id="15" name="Shape 12"/>
          <p:cNvSpPr/>
          <p:nvPr/>
        </p:nvSpPr>
        <p:spPr>
          <a:xfrm>
            <a:off x="3585716" y="4264819"/>
            <a:ext cx="1972540" cy="471488"/>
          </a:xfrm>
          <a:prstGeom prst="rect">
            <a:avLst/>
          </a:prstGeom>
          <a:solidFill>
            <a:srgbClr val="FFFFFF">
              <a:alpha val="60000"/>
            </a:srgbClr>
          </a:solidFill>
          <a:ln/>
        </p:spPr>
      </p:sp>
      <p:sp>
        <p:nvSpPr>
          <p:cNvPr id="16" name="Shape 13"/>
          <p:cNvSpPr/>
          <p:nvPr/>
        </p:nvSpPr>
        <p:spPr>
          <a:xfrm>
            <a:off x="3800029" y="4457700"/>
            <a:ext cx="85725" cy="85725"/>
          </a:xfrm>
          <a:prstGeom prst="rect">
            <a:avLst/>
          </a:prstGeom>
          <a:solidFill>
            <a:srgbClr val="FF6F00"/>
          </a:solidFill>
          <a:ln/>
        </p:spPr>
      </p:sp>
      <p:sp>
        <p:nvSpPr>
          <p:cNvPr id="17" name="Text 14"/>
          <p:cNvSpPr/>
          <p:nvPr/>
        </p:nvSpPr>
        <p:spPr>
          <a:xfrm>
            <a:off x="4028629" y="4393406"/>
            <a:ext cx="1265895" cy="214313"/>
          </a:xfrm>
          <a:prstGeom prst="rect">
            <a:avLst/>
          </a:prstGeom>
          <a:noFill/>
          <a:ln/>
        </p:spPr>
        <p:txBody>
          <a:bodyPr wrap="none" lIns="0" tIns="0" rIns="0" bIns="0" rtlCol="0" anchor="ctr">
            <a:spAutoFit/>
          </a:bodyPr>
          <a:lstStyle/>
          <a:p>
            <a:pPr marL="0" indent="0">
              <a:buNone/>
            </a:pPr>
            <a:r>
              <a:rPr lang="en-US" sz="1046" dirty="0">
                <a:solidFill>
                  <a:srgbClr val="212121"/>
                </a:solidFill>
                <a:latin typeface="Noto Sans" pitchFamily="34" charset="0"/>
                <a:ea typeface="Noto Sans" pitchFamily="34" charset="-122"/>
                <a:cs typeface="Noto Sans" pitchFamily="34" charset="-120"/>
              </a:rPr>
              <a:t>Hiç kullanmıyorum</a:t>
            </a:r>
            <a:endParaRPr lang="en-US" sz="1046" dirty="0"/>
          </a:p>
        </p:txBody>
      </p:sp>
      <p:sp>
        <p:nvSpPr>
          <p:cNvPr id="18" name="Shape 15"/>
          <p:cNvSpPr/>
          <p:nvPr/>
        </p:nvSpPr>
        <p:spPr>
          <a:xfrm>
            <a:off x="3585716" y="4879181"/>
            <a:ext cx="1972540" cy="471488"/>
          </a:xfrm>
          <a:prstGeom prst="rect">
            <a:avLst/>
          </a:prstGeom>
          <a:solidFill>
            <a:srgbClr val="FFFFFF">
              <a:alpha val="60000"/>
            </a:srgbClr>
          </a:solidFill>
          <a:ln/>
        </p:spPr>
      </p:sp>
      <p:sp>
        <p:nvSpPr>
          <p:cNvPr id="19" name="Shape 16"/>
          <p:cNvSpPr/>
          <p:nvPr/>
        </p:nvSpPr>
        <p:spPr>
          <a:xfrm>
            <a:off x="3800029" y="5072063"/>
            <a:ext cx="85725" cy="85725"/>
          </a:xfrm>
          <a:prstGeom prst="rect">
            <a:avLst/>
          </a:prstGeom>
          <a:solidFill>
            <a:srgbClr val="FF6F00"/>
          </a:solidFill>
          <a:ln/>
        </p:spPr>
      </p:sp>
      <p:sp>
        <p:nvSpPr>
          <p:cNvPr id="20" name="Text 17"/>
          <p:cNvSpPr/>
          <p:nvPr/>
        </p:nvSpPr>
        <p:spPr>
          <a:xfrm>
            <a:off x="4028629" y="5007769"/>
            <a:ext cx="1315315" cy="214313"/>
          </a:xfrm>
          <a:prstGeom prst="rect">
            <a:avLst/>
          </a:prstGeom>
          <a:noFill/>
          <a:ln/>
        </p:spPr>
        <p:txBody>
          <a:bodyPr wrap="none" lIns="0" tIns="0" rIns="0" bIns="0" rtlCol="0" anchor="ctr">
            <a:spAutoFit/>
          </a:bodyPr>
          <a:lstStyle/>
          <a:p>
            <a:pPr marL="0" indent="0">
              <a:buNone/>
            </a:pPr>
            <a:r>
              <a:rPr lang="en-US" sz="1046" dirty="0">
                <a:solidFill>
                  <a:srgbClr val="212121"/>
                </a:solidFill>
                <a:latin typeface="Noto Sans" pitchFamily="34" charset="0"/>
                <a:ea typeface="Noto Sans" pitchFamily="34" charset="-122"/>
                <a:cs typeface="Noto Sans" pitchFamily="34" charset="-120"/>
              </a:rPr>
              <a:t>Denemek istiyorum</a:t>
            </a:r>
            <a:endParaRPr lang="en-US" sz="1046"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2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6401805"/>
          </a:xfrm>
          <a:prstGeom prst="rect">
            <a:avLst/>
          </a:prstGeom>
        </p:spPr>
      </p:pic>
      <p:sp>
        <p:nvSpPr>
          <p:cNvPr id="3" name="Text 0"/>
          <p:cNvSpPr/>
          <p:nvPr/>
        </p:nvSpPr>
        <p:spPr>
          <a:xfrm>
            <a:off x="500063" y="357188"/>
            <a:ext cx="8143875" cy="407194"/>
          </a:xfrm>
          <a:prstGeom prst="rect">
            <a:avLst/>
          </a:prstGeom>
          <a:noFill/>
          <a:ln/>
        </p:spPr>
        <p:txBody>
          <a:bodyPr wrap="none" lIns="0" tIns="0" rIns="0" bIns="0" rtlCol="0" anchor="ctr">
            <a:spAutoFit/>
          </a:bodyPr>
          <a:lstStyle/>
          <a:p>
            <a:pPr marL="0" indent="0" algn="ctr">
              <a:buNone/>
            </a:pPr>
            <a:r>
              <a:rPr lang="en-US" sz="2138" b="1" dirty="0">
                <a:solidFill>
                  <a:srgbClr val="C62828"/>
                </a:solidFill>
                <a:latin typeface="Verdana" pitchFamily="34" charset="0"/>
                <a:ea typeface="Verdana" pitchFamily="34" charset="-122"/>
                <a:cs typeface="Verdana" pitchFamily="34" charset="-120"/>
              </a:rPr>
              <a:t>Hibrit Ekipler: İnsan + Yapay Zeka</a:t>
            </a:r>
            <a:endParaRPr lang="en-US" sz="2138" dirty="0"/>
          </a:p>
        </p:txBody>
      </p:sp>
      <p:sp>
        <p:nvSpPr>
          <p:cNvPr id="4" name="Shape 1"/>
          <p:cNvSpPr/>
          <p:nvPr/>
        </p:nvSpPr>
        <p:spPr>
          <a:xfrm>
            <a:off x="500063" y="1050131"/>
            <a:ext cx="4247294" cy="1160078"/>
          </a:xfrm>
          <a:prstGeom prst="rect">
            <a:avLst/>
          </a:prstGeom>
          <a:solidFill>
            <a:srgbClr val="FFFFFF">
              <a:alpha val="60000"/>
            </a:srgbClr>
          </a:solidFill>
          <a:ln/>
        </p:spPr>
      </p:sp>
      <p:sp>
        <p:nvSpPr>
          <p:cNvPr id="5" name="Text 2"/>
          <p:cNvSpPr/>
          <p:nvPr/>
        </p:nvSpPr>
        <p:spPr>
          <a:xfrm>
            <a:off x="500063" y="1119902"/>
            <a:ext cx="4247294" cy="1020536"/>
          </a:xfrm>
          <a:prstGeom prst="rect">
            <a:avLst/>
          </a:prstGeom>
          <a:noFill/>
          <a:ln/>
        </p:spPr>
        <p:txBody>
          <a:bodyPr wrap="square" lIns="170053" tIns="170053" rIns="170053" bIns="170053" rtlCol="0" anchor="ctr">
            <a:spAutoFit/>
          </a:bodyPr>
          <a:lstStyle/>
          <a:p>
            <a:pPr marL="0" indent="0">
              <a:buNone/>
            </a:pPr>
            <a:r>
              <a:rPr lang="en-US" sz="1100" dirty="0">
                <a:solidFill>
                  <a:srgbClr val="212121"/>
                </a:solidFill>
                <a:latin typeface="Verdana" panose="020B0604030504040204" pitchFamily="34" charset="0"/>
                <a:ea typeface="Verdana" panose="020B0604030504040204" pitchFamily="34" charset="0"/>
                <a:cs typeface="Noto Sans" pitchFamily="34" charset="-120"/>
              </a:rPr>
              <a:t> Geleceğin iş modellerinde, insan çalışanlar ve AI sistemleri birlikte çalışarak daha yüksek performans ve verimlilik sağlıyor. Hibrit ekipler, her iki tarafın güçlü yönlerini birleştirerek sinerji yaratıyor. </a:t>
            </a:r>
            <a:endParaRPr lang="en-US" sz="1100" dirty="0">
              <a:latin typeface="Verdana" panose="020B0604030504040204" pitchFamily="34" charset="0"/>
              <a:ea typeface="Verdana" panose="020B0604030504040204" pitchFamily="34" charset="0"/>
            </a:endParaRPr>
          </a:p>
        </p:txBody>
      </p:sp>
      <p:sp>
        <p:nvSpPr>
          <p:cNvPr id="6" name="Text 3"/>
          <p:cNvSpPr/>
          <p:nvPr/>
        </p:nvSpPr>
        <p:spPr>
          <a:xfrm>
            <a:off x="500063" y="2388803"/>
            <a:ext cx="4247294" cy="235744"/>
          </a:xfrm>
          <a:prstGeom prst="rect">
            <a:avLst/>
          </a:prstGeom>
          <a:noFill/>
          <a:ln/>
        </p:spPr>
        <p:txBody>
          <a:bodyPr wrap="none" lIns="0" tIns="0" rIns="0" bIns="0" rtlCol="0" anchor="ctr">
            <a:spAutoFit/>
          </a:bodyPr>
          <a:lstStyle/>
          <a:p>
            <a:pPr marL="0" indent="0">
              <a:buNone/>
            </a:pPr>
            <a:r>
              <a:rPr lang="en-US" sz="1238" b="1" dirty="0">
                <a:solidFill>
                  <a:srgbClr val="1565C0"/>
                </a:solidFill>
                <a:latin typeface="Noto Sans" pitchFamily="34" charset="0"/>
                <a:ea typeface="Noto Sans" pitchFamily="34" charset="-122"/>
                <a:cs typeface="Noto Sans" pitchFamily="34" charset="-120"/>
              </a:rPr>
              <a:t>Hibrit Ekiplerin Avantajları</a:t>
            </a:r>
            <a:endParaRPr lang="en-US" sz="1238" dirty="0"/>
          </a:p>
        </p:txBody>
      </p:sp>
      <p:sp>
        <p:nvSpPr>
          <p:cNvPr id="7" name="Shape 4"/>
          <p:cNvSpPr/>
          <p:nvPr/>
        </p:nvSpPr>
        <p:spPr>
          <a:xfrm>
            <a:off x="500063" y="2731703"/>
            <a:ext cx="4247294" cy="407194"/>
          </a:xfrm>
          <a:prstGeom prst="rect">
            <a:avLst/>
          </a:prstGeom>
          <a:solidFill>
            <a:srgbClr val="FFFFFF">
              <a:alpha val="60000"/>
            </a:srgbClr>
          </a:solidFill>
          <a:ln/>
        </p:spPr>
      </p:sp>
      <p:sp>
        <p:nvSpPr>
          <p:cNvPr id="8" name="Shape 5"/>
          <p:cNvSpPr/>
          <p:nvPr/>
        </p:nvSpPr>
        <p:spPr>
          <a:xfrm>
            <a:off x="642938" y="2896009"/>
            <a:ext cx="71438" cy="71438"/>
          </a:xfrm>
          <a:prstGeom prst="rect">
            <a:avLst/>
          </a:prstGeom>
          <a:solidFill>
            <a:srgbClr val="FF6F00"/>
          </a:solidFill>
          <a:ln/>
        </p:spPr>
      </p:sp>
      <p:sp>
        <p:nvSpPr>
          <p:cNvPr id="9" name="Text 6"/>
          <p:cNvSpPr/>
          <p:nvPr/>
        </p:nvSpPr>
        <p:spPr>
          <a:xfrm>
            <a:off x="821531" y="2862811"/>
            <a:ext cx="3611566" cy="144976"/>
          </a:xfrm>
          <a:prstGeom prst="rect">
            <a:avLst/>
          </a:prstGeom>
          <a:noFill/>
          <a:ln/>
        </p:spPr>
        <p:txBody>
          <a:bodyPr wrap="none" lIns="0" tIns="0" rIns="0" bIns="0" rtlCol="0" anchor="ctr">
            <a:spAutoFit/>
          </a:bodyPr>
          <a:lstStyle/>
          <a:p>
            <a:pPr marL="0" indent="0">
              <a:buNone/>
            </a:pPr>
            <a:r>
              <a:rPr lang="en-US" sz="942" b="1" dirty="0">
                <a:solidFill>
                  <a:srgbClr val="212121"/>
                </a:solidFill>
                <a:latin typeface="Verdana" panose="020B0604030504040204" pitchFamily="34" charset="0"/>
                <a:ea typeface="Verdana" panose="020B0604030504040204" pitchFamily="34" charset="0"/>
                <a:cs typeface="Noto Sans" pitchFamily="34" charset="-120"/>
              </a:rPr>
              <a:t>AI hızlı veri analizi yapar, insan stratejik kararlar alır</a:t>
            </a:r>
            <a:endParaRPr lang="en-US" sz="942" b="1" dirty="0">
              <a:latin typeface="Verdana" panose="020B0604030504040204" pitchFamily="34" charset="0"/>
              <a:ea typeface="Verdana" panose="020B0604030504040204" pitchFamily="34" charset="0"/>
            </a:endParaRPr>
          </a:p>
        </p:txBody>
      </p:sp>
      <p:sp>
        <p:nvSpPr>
          <p:cNvPr id="10" name="Shape 7"/>
          <p:cNvSpPr/>
          <p:nvPr/>
        </p:nvSpPr>
        <p:spPr>
          <a:xfrm>
            <a:off x="500063" y="3246053"/>
            <a:ext cx="4247294" cy="407194"/>
          </a:xfrm>
          <a:prstGeom prst="rect">
            <a:avLst/>
          </a:prstGeom>
          <a:solidFill>
            <a:srgbClr val="FFFFFF">
              <a:alpha val="60000"/>
            </a:srgbClr>
          </a:solidFill>
          <a:ln/>
        </p:spPr>
      </p:sp>
      <p:sp>
        <p:nvSpPr>
          <p:cNvPr id="11" name="Shape 8"/>
          <p:cNvSpPr/>
          <p:nvPr/>
        </p:nvSpPr>
        <p:spPr>
          <a:xfrm>
            <a:off x="642938" y="3410359"/>
            <a:ext cx="71438" cy="71438"/>
          </a:xfrm>
          <a:prstGeom prst="rect">
            <a:avLst/>
          </a:prstGeom>
          <a:solidFill>
            <a:srgbClr val="FF6F00"/>
          </a:solidFill>
          <a:ln/>
        </p:spPr>
      </p:sp>
      <p:sp>
        <p:nvSpPr>
          <p:cNvPr id="12" name="Text 9"/>
          <p:cNvSpPr/>
          <p:nvPr/>
        </p:nvSpPr>
        <p:spPr>
          <a:xfrm>
            <a:off x="821531" y="3377161"/>
            <a:ext cx="3417602" cy="144976"/>
          </a:xfrm>
          <a:prstGeom prst="rect">
            <a:avLst/>
          </a:prstGeom>
          <a:noFill/>
          <a:ln/>
        </p:spPr>
        <p:txBody>
          <a:bodyPr wrap="none" lIns="0" tIns="0" rIns="0" bIns="0" rtlCol="0" anchor="ctr">
            <a:spAutoFit/>
          </a:bodyPr>
          <a:lstStyle/>
          <a:p>
            <a:pPr marL="0" indent="0">
              <a:buNone/>
            </a:pPr>
            <a:r>
              <a:rPr lang="en-US" sz="942" b="1" dirty="0">
                <a:solidFill>
                  <a:srgbClr val="212121"/>
                </a:solidFill>
                <a:latin typeface="Verdana" panose="020B0604030504040204" pitchFamily="34" charset="0"/>
                <a:ea typeface="Verdana" panose="020B0604030504040204" pitchFamily="34" charset="0"/>
                <a:cs typeface="Noto Sans" pitchFamily="34" charset="-120"/>
              </a:rPr>
              <a:t>Rutin işler otomatikleşir, yaratıcı işlere odaklanılır</a:t>
            </a:r>
            <a:endParaRPr lang="en-US" sz="942" b="1" dirty="0">
              <a:latin typeface="Verdana" panose="020B0604030504040204" pitchFamily="34" charset="0"/>
              <a:ea typeface="Verdana" panose="020B0604030504040204" pitchFamily="34" charset="0"/>
            </a:endParaRPr>
          </a:p>
        </p:txBody>
      </p:sp>
      <p:sp>
        <p:nvSpPr>
          <p:cNvPr id="13" name="Shape 10"/>
          <p:cNvSpPr/>
          <p:nvPr/>
        </p:nvSpPr>
        <p:spPr>
          <a:xfrm>
            <a:off x="500063" y="3760403"/>
            <a:ext cx="4247294" cy="407194"/>
          </a:xfrm>
          <a:prstGeom prst="rect">
            <a:avLst/>
          </a:prstGeom>
          <a:solidFill>
            <a:srgbClr val="FFFFFF">
              <a:alpha val="60000"/>
            </a:srgbClr>
          </a:solidFill>
          <a:ln/>
        </p:spPr>
      </p:sp>
      <p:sp>
        <p:nvSpPr>
          <p:cNvPr id="14" name="Shape 11"/>
          <p:cNvSpPr/>
          <p:nvPr/>
        </p:nvSpPr>
        <p:spPr>
          <a:xfrm>
            <a:off x="642938" y="3924709"/>
            <a:ext cx="71438" cy="71438"/>
          </a:xfrm>
          <a:prstGeom prst="rect">
            <a:avLst/>
          </a:prstGeom>
          <a:solidFill>
            <a:srgbClr val="FF6F00"/>
          </a:solidFill>
          <a:ln/>
        </p:spPr>
      </p:sp>
      <p:sp>
        <p:nvSpPr>
          <p:cNvPr id="15" name="Text 12"/>
          <p:cNvSpPr/>
          <p:nvPr/>
        </p:nvSpPr>
        <p:spPr>
          <a:xfrm>
            <a:off x="821531" y="3891511"/>
            <a:ext cx="3533018" cy="144976"/>
          </a:xfrm>
          <a:prstGeom prst="rect">
            <a:avLst/>
          </a:prstGeom>
          <a:noFill/>
          <a:ln/>
        </p:spPr>
        <p:txBody>
          <a:bodyPr wrap="none" lIns="0" tIns="0" rIns="0" bIns="0" rtlCol="0" anchor="ctr">
            <a:spAutoFit/>
          </a:bodyPr>
          <a:lstStyle/>
          <a:p>
            <a:pPr marL="0" indent="0">
              <a:buNone/>
            </a:pPr>
            <a:r>
              <a:rPr lang="en-US" sz="942" b="1" dirty="0">
                <a:solidFill>
                  <a:srgbClr val="212121"/>
                </a:solidFill>
                <a:latin typeface="Verdana" panose="020B0604030504040204" pitchFamily="34" charset="0"/>
                <a:ea typeface="Verdana" panose="020B0604030504040204" pitchFamily="34" charset="0"/>
                <a:cs typeface="Noto Sans" pitchFamily="34" charset="-120"/>
              </a:rPr>
              <a:t>7/24 çalışma kapasitesi ve insan denetimi bir arada</a:t>
            </a:r>
            <a:endParaRPr lang="en-US" sz="942" b="1" dirty="0">
              <a:latin typeface="Verdana" panose="020B0604030504040204" pitchFamily="34" charset="0"/>
              <a:ea typeface="Verdana" panose="020B0604030504040204" pitchFamily="34" charset="0"/>
            </a:endParaRPr>
          </a:p>
        </p:txBody>
      </p:sp>
      <p:sp>
        <p:nvSpPr>
          <p:cNvPr id="16" name="Shape 13"/>
          <p:cNvSpPr/>
          <p:nvPr/>
        </p:nvSpPr>
        <p:spPr>
          <a:xfrm>
            <a:off x="500063" y="4274753"/>
            <a:ext cx="4247294" cy="407194"/>
          </a:xfrm>
          <a:prstGeom prst="rect">
            <a:avLst/>
          </a:prstGeom>
          <a:solidFill>
            <a:srgbClr val="FFFFFF">
              <a:alpha val="60000"/>
            </a:srgbClr>
          </a:solidFill>
          <a:ln/>
        </p:spPr>
      </p:sp>
      <p:sp>
        <p:nvSpPr>
          <p:cNvPr id="17" name="Shape 14"/>
          <p:cNvSpPr/>
          <p:nvPr/>
        </p:nvSpPr>
        <p:spPr>
          <a:xfrm>
            <a:off x="642938" y="4439059"/>
            <a:ext cx="71438" cy="71438"/>
          </a:xfrm>
          <a:prstGeom prst="rect">
            <a:avLst/>
          </a:prstGeom>
          <a:solidFill>
            <a:srgbClr val="FF6F00"/>
          </a:solidFill>
          <a:ln/>
        </p:spPr>
      </p:sp>
      <p:sp>
        <p:nvSpPr>
          <p:cNvPr id="18" name="Text 15"/>
          <p:cNvSpPr/>
          <p:nvPr/>
        </p:nvSpPr>
        <p:spPr>
          <a:xfrm>
            <a:off x="821531" y="4405861"/>
            <a:ext cx="3124253" cy="144976"/>
          </a:xfrm>
          <a:prstGeom prst="rect">
            <a:avLst/>
          </a:prstGeom>
          <a:noFill/>
          <a:ln/>
        </p:spPr>
        <p:txBody>
          <a:bodyPr wrap="none" lIns="0" tIns="0" rIns="0" bIns="0" rtlCol="0" anchor="ctr">
            <a:spAutoFit/>
          </a:bodyPr>
          <a:lstStyle/>
          <a:p>
            <a:pPr marL="0" indent="0">
              <a:buNone/>
            </a:pPr>
            <a:r>
              <a:rPr lang="en-US" sz="942" b="1" dirty="0">
                <a:solidFill>
                  <a:srgbClr val="212121"/>
                </a:solidFill>
                <a:latin typeface="Verdana" panose="020B0604030504040204" pitchFamily="34" charset="0"/>
                <a:ea typeface="Verdana" panose="020B0604030504040204" pitchFamily="34" charset="0"/>
                <a:cs typeface="Noto Sans" pitchFamily="34" charset="-120"/>
              </a:rPr>
              <a:t>Daha az hata, daha yüksek kalite ve verimlilik</a:t>
            </a:r>
            <a:endParaRPr lang="en-US" sz="942" b="1" dirty="0">
              <a:latin typeface="Verdana" panose="020B0604030504040204" pitchFamily="34" charset="0"/>
              <a:ea typeface="Verdana" panose="020B0604030504040204" pitchFamily="34" charset="0"/>
            </a:endParaRPr>
          </a:p>
        </p:txBody>
      </p:sp>
      <p:sp>
        <p:nvSpPr>
          <p:cNvPr id="19" name="Shape 16"/>
          <p:cNvSpPr/>
          <p:nvPr/>
        </p:nvSpPr>
        <p:spPr>
          <a:xfrm>
            <a:off x="500063" y="4931978"/>
            <a:ext cx="4247294" cy="1112639"/>
          </a:xfrm>
          <a:prstGeom prst="rect">
            <a:avLst/>
          </a:prstGeom>
          <a:solidFill>
            <a:srgbClr val="FF6F00">
              <a:alpha val="15000"/>
            </a:srgbClr>
          </a:solidFill>
          <a:ln/>
        </p:spPr>
      </p:sp>
      <p:pic>
        <p:nvPicPr>
          <p:cNvPr id="20" name="Image 1" descr="preencoded.png"/>
          <p:cNvPicPr>
            <a:picLocks noChangeAspect="1"/>
          </p:cNvPicPr>
          <p:nvPr/>
        </p:nvPicPr>
        <p:blipFill>
          <a:blip r:embed="rId4"/>
          <a:stretch>
            <a:fillRect/>
          </a:stretch>
        </p:blipFill>
        <p:spPr>
          <a:xfrm>
            <a:off x="678656" y="5108786"/>
            <a:ext cx="135731" cy="135731"/>
          </a:xfrm>
          <a:prstGeom prst="rect">
            <a:avLst/>
          </a:prstGeom>
        </p:spPr>
      </p:pic>
      <p:sp>
        <p:nvSpPr>
          <p:cNvPr id="21" name="Text 17"/>
          <p:cNvSpPr/>
          <p:nvPr/>
        </p:nvSpPr>
        <p:spPr>
          <a:xfrm>
            <a:off x="814388" y="5105214"/>
            <a:ext cx="1546538" cy="151805"/>
          </a:xfrm>
          <a:prstGeom prst="rect">
            <a:avLst/>
          </a:prstGeom>
          <a:noFill/>
          <a:ln/>
        </p:spPr>
        <p:txBody>
          <a:bodyPr wrap="none" lIns="0" tIns="0" rIns="0" bIns="0" rtlCol="0" anchor="ctr">
            <a:spAutoFit/>
          </a:bodyPr>
          <a:lstStyle/>
          <a:p>
            <a:pPr marL="0" indent="0">
              <a:buNone/>
            </a:pPr>
            <a:r>
              <a:rPr lang="en-US" sz="994" b="1" dirty="0">
                <a:solidFill>
                  <a:srgbClr val="C62828"/>
                </a:solidFill>
                <a:latin typeface="Verdana" pitchFamily="34" charset="0"/>
                <a:ea typeface="Verdana" pitchFamily="34" charset="-122"/>
                <a:cs typeface="Verdana" pitchFamily="34" charset="-120"/>
              </a:rPr>
              <a:t> Örnek: Pazarlama Ekibi</a:t>
            </a:r>
            <a:endParaRPr lang="en-US" sz="994" dirty="0"/>
          </a:p>
        </p:txBody>
      </p:sp>
      <p:sp>
        <p:nvSpPr>
          <p:cNvPr id="22" name="Text 18"/>
          <p:cNvSpPr/>
          <p:nvPr/>
        </p:nvSpPr>
        <p:spPr>
          <a:xfrm>
            <a:off x="678656" y="5423245"/>
            <a:ext cx="3890107" cy="410497"/>
          </a:xfrm>
          <a:prstGeom prst="rect">
            <a:avLst/>
          </a:prstGeom>
          <a:noFill/>
          <a:ln/>
        </p:spPr>
        <p:txBody>
          <a:bodyPr wrap="square" lIns="0" tIns="0" rIns="0" bIns="0" rtlCol="0" anchor="ctr">
            <a:spAutoFit/>
          </a:bodyPr>
          <a:lstStyle/>
          <a:p>
            <a:pPr marL="0" indent="0">
              <a:buNone/>
            </a:pPr>
            <a:r>
              <a:rPr lang="en-US" sz="889" dirty="0">
                <a:solidFill>
                  <a:srgbClr val="212121"/>
                </a:solidFill>
                <a:latin typeface="Verdana" panose="020B0604030504040204" pitchFamily="34" charset="0"/>
                <a:ea typeface="Verdana" panose="020B0604030504040204" pitchFamily="34" charset="0"/>
                <a:cs typeface="Noto Sans" pitchFamily="34" charset="-120"/>
              </a:rPr>
              <a:t> AI analist, müşteri verilerini analiz eder ve trendleri tespit eder. İnsan pazarlamacı, bu içgörüleri kullanarak yaratıcı kampanyalar tasarlar. </a:t>
            </a:r>
            <a:endParaRPr lang="en-US" sz="889" dirty="0">
              <a:latin typeface="Verdana" panose="020B0604030504040204" pitchFamily="34" charset="0"/>
              <a:ea typeface="Verdana" panose="020B0604030504040204" pitchFamily="34" charset="0"/>
            </a:endParaRPr>
          </a:p>
        </p:txBody>
      </p:sp>
      <p:pic>
        <p:nvPicPr>
          <p:cNvPr id="23" name="Image 2" descr="preencoded.png"/>
          <p:cNvPicPr>
            <a:picLocks noChangeAspect="1"/>
          </p:cNvPicPr>
          <p:nvPr/>
        </p:nvPicPr>
        <p:blipFill>
          <a:blip r:embed="rId5"/>
          <a:stretch>
            <a:fillRect/>
          </a:stretch>
        </p:blipFill>
        <p:spPr>
          <a:xfrm>
            <a:off x="5104544" y="2662526"/>
            <a:ext cx="3539393" cy="1769697"/>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420571"/>
          </a:xfrm>
          <a:prstGeom prst="rect">
            <a:avLst/>
          </a:prstGeom>
        </p:spPr>
      </p:pic>
      <p:sp>
        <p:nvSpPr>
          <p:cNvPr id="3" name="Text 0"/>
          <p:cNvSpPr/>
          <p:nvPr/>
        </p:nvSpPr>
        <p:spPr>
          <a:xfrm>
            <a:off x="500063" y="357188"/>
            <a:ext cx="8143875" cy="407194"/>
          </a:xfrm>
          <a:prstGeom prst="rect">
            <a:avLst/>
          </a:prstGeom>
          <a:noFill/>
          <a:ln/>
        </p:spPr>
        <p:txBody>
          <a:bodyPr wrap="none" lIns="0" tIns="0" rIns="0" bIns="0" rtlCol="0" anchor="ctr">
            <a:spAutoFit/>
          </a:bodyPr>
          <a:lstStyle/>
          <a:p>
            <a:pPr marL="0" indent="0" algn="ctr">
              <a:buNone/>
            </a:pPr>
            <a:r>
              <a:rPr lang="en-US" sz="2138" b="1" dirty="0">
                <a:solidFill>
                  <a:srgbClr val="C62828"/>
                </a:solidFill>
                <a:latin typeface="Verdana" pitchFamily="34" charset="0"/>
                <a:ea typeface="Verdana" pitchFamily="34" charset="-122"/>
                <a:cs typeface="Verdana" pitchFamily="34" charset="-120"/>
              </a:rPr>
              <a:t>Etik, Güven ve Sorumluluk: Üç Temel İlke</a:t>
            </a:r>
            <a:endParaRPr lang="en-US" sz="2138" dirty="0"/>
          </a:p>
        </p:txBody>
      </p:sp>
      <p:sp>
        <p:nvSpPr>
          <p:cNvPr id="4" name="Shape 1"/>
          <p:cNvSpPr/>
          <p:nvPr/>
        </p:nvSpPr>
        <p:spPr>
          <a:xfrm>
            <a:off x="500063" y="1085850"/>
            <a:ext cx="2547919" cy="2303106"/>
          </a:xfrm>
          <a:prstGeom prst="rect">
            <a:avLst/>
          </a:prstGeom>
          <a:solidFill>
            <a:srgbClr val="FFFFFF">
              <a:alpha val="60000"/>
            </a:srgbClr>
          </a:solidFill>
          <a:ln/>
        </p:spPr>
      </p:sp>
      <p:pic>
        <p:nvPicPr>
          <p:cNvPr id="5" name="Image 1" descr="preencoded.png"/>
          <p:cNvPicPr>
            <a:picLocks noChangeAspect="1"/>
          </p:cNvPicPr>
          <p:nvPr/>
        </p:nvPicPr>
        <p:blipFill>
          <a:blip r:embed="rId4"/>
          <a:stretch>
            <a:fillRect/>
          </a:stretch>
        </p:blipFill>
        <p:spPr>
          <a:xfrm>
            <a:off x="1559709" y="1410891"/>
            <a:ext cx="428625" cy="428625"/>
          </a:xfrm>
          <a:prstGeom prst="rect">
            <a:avLst/>
          </a:prstGeom>
        </p:spPr>
      </p:pic>
      <p:sp>
        <p:nvSpPr>
          <p:cNvPr id="6" name="Text 2"/>
          <p:cNvSpPr/>
          <p:nvPr/>
        </p:nvSpPr>
        <p:spPr>
          <a:xfrm>
            <a:off x="1309204" y="2085975"/>
            <a:ext cx="929636" cy="204295"/>
          </a:xfrm>
          <a:prstGeom prst="rect">
            <a:avLst/>
          </a:prstGeom>
          <a:noFill/>
          <a:ln/>
        </p:spPr>
        <p:txBody>
          <a:bodyPr wrap="none" lIns="0" tIns="0" rIns="0" bIns="0" rtlCol="0" anchor="ctr">
            <a:spAutoFit/>
          </a:bodyPr>
          <a:lstStyle/>
          <a:p>
            <a:pPr marL="0" indent="0" algn="ctr">
              <a:buNone/>
            </a:pPr>
            <a:r>
              <a:rPr lang="en-US" sz="1238" b="1" dirty="0">
                <a:solidFill>
                  <a:srgbClr val="1565C0"/>
                </a:solidFill>
                <a:latin typeface="Noto Sans" pitchFamily="34" charset="0"/>
                <a:ea typeface="Noto Sans" pitchFamily="34" charset="-122"/>
                <a:cs typeface="Noto Sans" pitchFamily="34" charset="-120"/>
              </a:rPr>
              <a:t>Veri Gizliliği</a:t>
            </a:r>
            <a:endParaRPr lang="en-US" sz="1238" dirty="0"/>
          </a:p>
        </p:txBody>
      </p:sp>
      <p:sp>
        <p:nvSpPr>
          <p:cNvPr id="7" name="Text 3"/>
          <p:cNvSpPr/>
          <p:nvPr/>
        </p:nvSpPr>
        <p:spPr>
          <a:xfrm>
            <a:off x="642938" y="2512370"/>
            <a:ext cx="2262169" cy="547329"/>
          </a:xfrm>
          <a:prstGeom prst="rect">
            <a:avLst/>
          </a:prstGeom>
          <a:noFill/>
          <a:ln/>
        </p:spPr>
        <p:txBody>
          <a:bodyPr wrap="square" lIns="0" tIns="0" rIns="0" bIns="0" rtlCol="0" anchor="ctr">
            <a:spAutoFit/>
          </a:bodyPr>
          <a:lstStyle/>
          <a:p>
            <a:pPr marL="0" indent="0" algn="ctr">
              <a:buNone/>
            </a:pPr>
            <a:r>
              <a:rPr lang="en-US" sz="889" dirty="0">
                <a:solidFill>
                  <a:srgbClr val="212121"/>
                </a:solidFill>
                <a:latin typeface="Verdana" panose="020B0604030504040204" pitchFamily="34" charset="0"/>
                <a:ea typeface="Verdana" panose="020B0604030504040204" pitchFamily="34" charset="0"/>
                <a:cs typeface="Noto Sans" pitchFamily="34" charset="-120"/>
              </a:rPr>
              <a:t> </a:t>
            </a:r>
            <a:r>
              <a:rPr lang="en-US" sz="889" b="1" dirty="0">
                <a:solidFill>
                  <a:srgbClr val="FF0000"/>
                </a:solidFill>
                <a:latin typeface="Verdana" panose="020B0604030504040204" pitchFamily="34" charset="0"/>
                <a:ea typeface="Verdana" panose="020B0604030504040204" pitchFamily="34" charset="0"/>
                <a:cs typeface="Noto Sans" pitchFamily="34" charset="-120"/>
              </a:rPr>
              <a:t>Kişisel verilerin korunması ve gizlilik haklarına saygı</a:t>
            </a:r>
            <a:r>
              <a:rPr lang="en-US" sz="889" dirty="0">
                <a:solidFill>
                  <a:srgbClr val="212121"/>
                </a:solidFill>
                <a:latin typeface="Verdana" panose="020B0604030504040204" pitchFamily="34" charset="0"/>
                <a:ea typeface="Verdana" panose="020B0604030504040204" pitchFamily="34" charset="0"/>
                <a:cs typeface="Noto Sans" pitchFamily="34" charset="-120"/>
              </a:rPr>
              <a:t>. AI sistemleri, kullanıcı verilerini güvenli ve etik şekilde işlemelidir. </a:t>
            </a:r>
            <a:endParaRPr lang="en-US" sz="889" dirty="0">
              <a:latin typeface="Verdana" panose="020B0604030504040204" pitchFamily="34" charset="0"/>
              <a:ea typeface="Verdana" panose="020B0604030504040204" pitchFamily="34" charset="0"/>
            </a:endParaRPr>
          </a:p>
        </p:txBody>
      </p:sp>
      <p:sp>
        <p:nvSpPr>
          <p:cNvPr id="8" name="Shape 4"/>
          <p:cNvSpPr/>
          <p:nvPr/>
        </p:nvSpPr>
        <p:spPr>
          <a:xfrm>
            <a:off x="3298013" y="1085850"/>
            <a:ext cx="2547947" cy="2303106"/>
          </a:xfrm>
          <a:prstGeom prst="rect">
            <a:avLst/>
          </a:prstGeom>
          <a:solidFill>
            <a:srgbClr val="FFFFFF">
              <a:alpha val="60000"/>
            </a:srgbClr>
          </a:solidFill>
          <a:ln/>
        </p:spPr>
      </p:sp>
      <p:pic>
        <p:nvPicPr>
          <p:cNvPr id="9" name="Image 2" descr="preencoded.png"/>
          <p:cNvPicPr>
            <a:picLocks noChangeAspect="1"/>
          </p:cNvPicPr>
          <p:nvPr/>
        </p:nvPicPr>
        <p:blipFill>
          <a:blip r:embed="rId5"/>
          <a:stretch>
            <a:fillRect/>
          </a:stretch>
        </p:blipFill>
        <p:spPr>
          <a:xfrm>
            <a:off x="4304081" y="1410891"/>
            <a:ext cx="535781" cy="428625"/>
          </a:xfrm>
          <a:prstGeom prst="rect">
            <a:avLst/>
          </a:prstGeom>
        </p:spPr>
      </p:pic>
      <p:sp>
        <p:nvSpPr>
          <p:cNvPr id="10" name="Text 5"/>
          <p:cNvSpPr/>
          <p:nvPr/>
        </p:nvSpPr>
        <p:spPr>
          <a:xfrm>
            <a:off x="3928393" y="2085975"/>
            <a:ext cx="1287187" cy="204295"/>
          </a:xfrm>
          <a:prstGeom prst="rect">
            <a:avLst/>
          </a:prstGeom>
          <a:noFill/>
          <a:ln/>
        </p:spPr>
        <p:txBody>
          <a:bodyPr wrap="none" lIns="0" tIns="0" rIns="0" bIns="0" rtlCol="0" anchor="ctr">
            <a:spAutoFit/>
          </a:bodyPr>
          <a:lstStyle/>
          <a:p>
            <a:pPr marL="0" indent="0" algn="ctr">
              <a:buNone/>
            </a:pPr>
            <a:r>
              <a:rPr lang="en-US" sz="1238" b="1" dirty="0">
                <a:solidFill>
                  <a:srgbClr val="1565C0"/>
                </a:solidFill>
                <a:latin typeface="Noto Sans" pitchFamily="34" charset="0"/>
                <a:ea typeface="Noto Sans" pitchFamily="34" charset="-122"/>
                <a:cs typeface="Noto Sans" pitchFamily="34" charset="-120"/>
              </a:rPr>
              <a:t>Önyargı Önleme</a:t>
            </a:r>
            <a:endParaRPr lang="en-US" sz="1238" dirty="0"/>
          </a:p>
        </p:txBody>
      </p:sp>
      <p:sp>
        <p:nvSpPr>
          <p:cNvPr id="11" name="Text 6"/>
          <p:cNvSpPr/>
          <p:nvPr/>
        </p:nvSpPr>
        <p:spPr>
          <a:xfrm>
            <a:off x="3440888" y="2512370"/>
            <a:ext cx="2262197" cy="547329"/>
          </a:xfrm>
          <a:prstGeom prst="rect">
            <a:avLst/>
          </a:prstGeom>
          <a:noFill/>
          <a:ln/>
        </p:spPr>
        <p:txBody>
          <a:bodyPr wrap="square" lIns="0" tIns="0" rIns="0" bIns="0" rtlCol="0" anchor="ctr">
            <a:spAutoFit/>
          </a:bodyPr>
          <a:lstStyle/>
          <a:p>
            <a:pPr marL="0" indent="0" algn="ctr">
              <a:buNone/>
            </a:pPr>
            <a:r>
              <a:rPr lang="en-US" sz="889" dirty="0">
                <a:solidFill>
                  <a:srgbClr val="212121"/>
                </a:solidFill>
                <a:latin typeface="Verdana" panose="020B0604030504040204" pitchFamily="34" charset="0"/>
                <a:ea typeface="Verdana" panose="020B0604030504040204" pitchFamily="34" charset="0"/>
                <a:cs typeface="Noto Sans" pitchFamily="34" charset="-120"/>
              </a:rPr>
              <a:t> AI algoritmalarında </a:t>
            </a:r>
            <a:r>
              <a:rPr lang="en-US" sz="889" b="1" dirty="0">
                <a:solidFill>
                  <a:srgbClr val="FF0000"/>
                </a:solidFill>
                <a:latin typeface="Verdana" panose="020B0604030504040204" pitchFamily="34" charset="0"/>
                <a:ea typeface="Verdana" panose="020B0604030504040204" pitchFamily="34" charset="0"/>
                <a:cs typeface="Noto Sans" pitchFamily="34" charset="-120"/>
              </a:rPr>
              <a:t>cinsiyet, ırk veya yaş ayrımcılığının önlenmesi. </a:t>
            </a:r>
            <a:r>
              <a:rPr lang="en-US" sz="889" dirty="0">
                <a:solidFill>
                  <a:srgbClr val="212121"/>
                </a:solidFill>
                <a:latin typeface="Verdana" panose="020B0604030504040204" pitchFamily="34" charset="0"/>
                <a:ea typeface="Verdana" panose="020B0604030504040204" pitchFamily="34" charset="0"/>
                <a:cs typeface="Noto Sans" pitchFamily="34" charset="-120"/>
              </a:rPr>
              <a:t>Adil ve tarafsız karar verme süreçleri oluşturulmalıdır. </a:t>
            </a:r>
            <a:endParaRPr lang="en-US" sz="889" dirty="0">
              <a:latin typeface="Verdana" panose="020B0604030504040204" pitchFamily="34" charset="0"/>
              <a:ea typeface="Verdana" panose="020B0604030504040204" pitchFamily="34" charset="0"/>
            </a:endParaRPr>
          </a:p>
        </p:txBody>
      </p:sp>
      <p:sp>
        <p:nvSpPr>
          <p:cNvPr id="12" name="Shape 7"/>
          <p:cNvSpPr/>
          <p:nvPr/>
        </p:nvSpPr>
        <p:spPr>
          <a:xfrm>
            <a:off x="6095991" y="1085850"/>
            <a:ext cx="2547919" cy="2303106"/>
          </a:xfrm>
          <a:prstGeom prst="rect">
            <a:avLst/>
          </a:prstGeom>
          <a:solidFill>
            <a:srgbClr val="FFFFFF">
              <a:alpha val="60000"/>
            </a:srgbClr>
          </a:solidFill>
          <a:ln/>
        </p:spPr>
      </p:sp>
      <p:pic>
        <p:nvPicPr>
          <p:cNvPr id="13" name="Image 3" descr="preencoded.png"/>
          <p:cNvPicPr>
            <a:picLocks noChangeAspect="1"/>
          </p:cNvPicPr>
          <p:nvPr/>
        </p:nvPicPr>
        <p:blipFill>
          <a:blip r:embed="rId6"/>
          <a:stretch>
            <a:fillRect/>
          </a:stretch>
        </p:blipFill>
        <p:spPr>
          <a:xfrm>
            <a:off x="7128849" y="1410891"/>
            <a:ext cx="482203" cy="428625"/>
          </a:xfrm>
          <a:prstGeom prst="rect">
            <a:avLst/>
          </a:prstGeom>
        </p:spPr>
      </p:pic>
      <p:sp>
        <p:nvSpPr>
          <p:cNvPr id="14" name="Text 8"/>
          <p:cNvSpPr/>
          <p:nvPr/>
        </p:nvSpPr>
        <p:spPr>
          <a:xfrm>
            <a:off x="7044854" y="2085975"/>
            <a:ext cx="650193" cy="204295"/>
          </a:xfrm>
          <a:prstGeom prst="rect">
            <a:avLst/>
          </a:prstGeom>
          <a:noFill/>
          <a:ln/>
        </p:spPr>
        <p:txBody>
          <a:bodyPr wrap="none" lIns="0" tIns="0" rIns="0" bIns="0" rtlCol="0" anchor="ctr">
            <a:spAutoFit/>
          </a:bodyPr>
          <a:lstStyle/>
          <a:p>
            <a:pPr marL="0" indent="0" algn="ctr">
              <a:buNone/>
            </a:pPr>
            <a:r>
              <a:rPr lang="en-US" sz="1238" b="1" dirty="0">
                <a:solidFill>
                  <a:srgbClr val="1565C0"/>
                </a:solidFill>
                <a:latin typeface="Noto Sans" pitchFamily="34" charset="0"/>
                <a:ea typeface="Noto Sans" pitchFamily="34" charset="-122"/>
                <a:cs typeface="Noto Sans" pitchFamily="34" charset="-120"/>
              </a:rPr>
              <a:t>Şeffaflık</a:t>
            </a:r>
            <a:endParaRPr lang="en-US" sz="1238" dirty="0"/>
          </a:p>
        </p:txBody>
      </p:sp>
      <p:sp>
        <p:nvSpPr>
          <p:cNvPr id="15" name="Text 9"/>
          <p:cNvSpPr/>
          <p:nvPr/>
        </p:nvSpPr>
        <p:spPr>
          <a:xfrm>
            <a:off x="6238866" y="2512370"/>
            <a:ext cx="2262169" cy="547329"/>
          </a:xfrm>
          <a:prstGeom prst="rect">
            <a:avLst/>
          </a:prstGeom>
          <a:noFill/>
          <a:ln/>
        </p:spPr>
        <p:txBody>
          <a:bodyPr wrap="square" lIns="0" tIns="0" rIns="0" bIns="0" rtlCol="0" anchor="ctr">
            <a:spAutoFit/>
          </a:bodyPr>
          <a:lstStyle/>
          <a:p>
            <a:pPr marL="0" indent="0" algn="ctr">
              <a:buNone/>
            </a:pPr>
            <a:r>
              <a:rPr lang="en-US" sz="889" dirty="0">
                <a:solidFill>
                  <a:srgbClr val="212121"/>
                </a:solidFill>
                <a:latin typeface="Verdana" panose="020B0604030504040204" pitchFamily="34" charset="0"/>
                <a:ea typeface="Verdana" panose="020B0604030504040204" pitchFamily="34" charset="0"/>
                <a:cs typeface="Noto Sans" pitchFamily="34" charset="-120"/>
              </a:rPr>
              <a:t> </a:t>
            </a:r>
            <a:r>
              <a:rPr lang="en-US" sz="889" b="1" dirty="0">
                <a:solidFill>
                  <a:srgbClr val="FF0000"/>
                </a:solidFill>
                <a:latin typeface="Verdana" panose="020B0604030504040204" pitchFamily="34" charset="0"/>
                <a:ea typeface="Verdana" panose="020B0604030504040204" pitchFamily="34" charset="0"/>
                <a:cs typeface="Noto Sans" pitchFamily="34" charset="-120"/>
              </a:rPr>
              <a:t>AI kararlarının nasıl alındığının </a:t>
            </a:r>
            <a:r>
              <a:rPr lang="en-US" sz="889" dirty="0">
                <a:solidFill>
                  <a:srgbClr val="212121"/>
                </a:solidFill>
                <a:latin typeface="Verdana" panose="020B0604030504040204" pitchFamily="34" charset="0"/>
                <a:ea typeface="Verdana" panose="020B0604030504040204" pitchFamily="34" charset="0"/>
                <a:cs typeface="Noto Sans" pitchFamily="34" charset="-120"/>
              </a:rPr>
              <a:t>açıklanabilir olması. Kullanıcılar, sistemin nasıl çalıştığını anlayabilmelidir. </a:t>
            </a:r>
            <a:endParaRPr lang="en-US" sz="889" dirty="0">
              <a:latin typeface="Verdana" panose="020B0604030504040204" pitchFamily="34" charset="0"/>
              <a:ea typeface="Verdana" panose="020B0604030504040204" pitchFamily="34" charset="0"/>
            </a:endParaRPr>
          </a:p>
        </p:txBody>
      </p:sp>
      <p:sp>
        <p:nvSpPr>
          <p:cNvPr id="16" name="Shape 10"/>
          <p:cNvSpPr/>
          <p:nvPr/>
        </p:nvSpPr>
        <p:spPr>
          <a:xfrm>
            <a:off x="500063" y="3638987"/>
            <a:ext cx="8143875" cy="1424397"/>
          </a:xfrm>
          <a:prstGeom prst="rect">
            <a:avLst/>
          </a:prstGeom>
          <a:solidFill>
            <a:srgbClr val="C62828">
              <a:alpha val="10000"/>
            </a:srgbClr>
          </a:solidFill>
          <a:ln/>
        </p:spPr>
      </p:sp>
      <p:pic>
        <p:nvPicPr>
          <p:cNvPr id="17" name="Image 4" descr="preencoded.png"/>
          <p:cNvPicPr>
            <a:picLocks noChangeAspect="1"/>
          </p:cNvPicPr>
          <p:nvPr/>
        </p:nvPicPr>
        <p:blipFill>
          <a:blip r:embed="rId7"/>
          <a:stretch>
            <a:fillRect/>
          </a:stretch>
        </p:blipFill>
        <p:spPr>
          <a:xfrm>
            <a:off x="714375" y="3876517"/>
            <a:ext cx="228600" cy="228600"/>
          </a:xfrm>
          <a:prstGeom prst="rect">
            <a:avLst/>
          </a:prstGeom>
        </p:spPr>
      </p:pic>
      <p:sp>
        <p:nvSpPr>
          <p:cNvPr id="18" name="Text 11"/>
          <p:cNvSpPr/>
          <p:nvPr/>
        </p:nvSpPr>
        <p:spPr>
          <a:xfrm>
            <a:off x="1050131" y="3871159"/>
            <a:ext cx="3426795" cy="235744"/>
          </a:xfrm>
          <a:prstGeom prst="rect">
            <a:avLst/>
          </a:prstGeom>
          <a:noFill/>
          <a:ln/>
        </p:spPr>
        <p:txBody>
          <a:bodyPr wrap="none" lIns="0" tIns="0" rIns="0" bIns="0" rtlCol="0" anchor="ctr">
            <a:spAutoFit/>
          </a:bodyPr>
          <a:lstStyle/>
          <a:p>
            <a:pPr marL="0" indent="0">
              <a:buNone/>
            </a:pPr>
            <a:r>
              <a:rPr lang="en-US" sz="1238" b="1" dirty="0">
                <a:solidFill>
                  <a:srgbClr val="C62828"/>
                </a:solidFill>
                <a:latin typeface="Noto Sans" pitchFamily="34" charset="0"/>
                <a:ea typeface="Noto Sans" pitchFamily="34" charset="-122"/>
                <a:cs typeface="Noto Sans" pitchFamily="34" charset="-120"/>
              </a:rPr>
              <a:t>Gerçek Örnek: Amazon İşe Alım Algoritması</a:t>
            </a:r>
            <a:endParaRPr lang="en-US" sz="1238" dirty="0"/>
          </a:p>
        </p:txBody>
      </p:sp>
      <p:sp>
        <p:nvSpPr>
          <p:cNvPr id="19" name="Text 12"/>
          <p:cNvSpPr/>
          <p:nvPr/>
        </p:nvSpPr>
        <p:spPr>
          <a:xfrm>
            <a:off x="714375" y="4333840"/>
            <a:ext cx="7715250" cy="484748"/>
          </a:xfrm>
          <a:prstGeom prst="rect">
            <a:avLst/>
          </a:prstGeom>
          <a:noFill/>
          <a:ln/>
        </p:spPr>
        <p:txBody>
          <a:bodyPr wrap="square" lIns="399669" tIns="0" rIns="0" bIns="0" rtlCol="0" anchor="ctr">
            <a:spAutoFit/>
          </a:bodyPr>
          <a:lstStyle/>
          <a:p>
            <a:pPr marL="0" indent="0">
              <a:buNone/>
            </a:pPr>
            <a:r>
              <a:rPr lang="en-US" sz="942" dirty="0">
                <a:solidFill>
                  <a:srgbClr val="212121"/>
                </a:solidFill>
                <a:latin typeface="Noto Sans" pitchFamily="34" charset="0"/>
                <a:ea typeface="Noto Sans" pitchFamily="34" charset="-122"/>
                <a:cs typeface="Noto Sans" pitchFamily="34" charset="-120"/>
              </a:rPr>
              <a:t> </a:t>
            </a:r>
            <a:r>
              <a:rPr lang="en-US" sz="1050" dirty="0">
                <a:solidFill>
                  <a:srgbClr val="212121"/>
                </a:solidFill>
                <a:latin typeface="Verdana" panose="020B0604030504040204" pitchFamily="34" charset="0"/>
                <a:ea typeface="Verdana" panose="020B0604030504040204" pitchFamily="34" charset="0"/>
                <a:cs typeface="Noto Sans" pitchFamily="34" charset="-120"/>
              </a:rPr>
              <a:t>Amazon, 2018'de işe alım sürecinde kullandığı AI algoritmasını durdurdu. Sistem, geçmiş verilerdeki cinsiyet önyargısını öğrenmiş ve kadın adayları sistematik olarak düşük puanlamıştı. Bu olay, AI sistemlerinde önyargı kontrolünün ve etik denetimin önemini gösterdi</a:t>
            </a:r>
            <a:r>
              <a:rPr lang="en-US" sz="942" dirty="0">
                <a:solidFill>
                  <a:srgbClr val="212121"/>
                </a:solidFill>
                <a:latin typeface="Noto Sans" pitchFamily="34" charset="0"/>
                <a:ea typeface="Noto Sans" pitchFamily="34" charset="-122"/>
                <a:cs typeface="Noto Sans" pitchFamily="34" charset="-120"/>
              </a:rPr>
              <a:t>. </a:t>
            </a:r>
            <a:endParaRPr lang="en-US" sz="942"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2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543550"/>
          </a:xfrm>
          <a:prstGeom prst="rect">
            <a:avLst/>
          </a:prstGeom>
        </p:spPr>
      </p:pic>
      <p:sp>
        <p:nvSpPr>
          <p:cNvPr id="3" name="Text 0"/>
          <p:cNvSpPr/>
          <p:nvPr/>
        </p:nvSpPr>
        <p:spPr>
          <a:xfrm>
            <a:off x="500063" y="321469"/>
            <a:ext cx="8143875" cy="428625"/>
          </a:xfrm>
          <a:prstGeom prst="rect">
            <a:avLst/>
          </a:prstGeom>
          <a:noFill/>
          <a:ln/>
        </p:spPr>
        <p:txBody>
          <a:bodyPr wrap="none" lIns="0" tIns="0" rIns="0" bIns="0" rtlCol="0" anchor="ctr">
            <a:spAutoFit/>
          </a:bodyPr>
          <a:lstStyle/>
          <a:p>
            <a:pPr marL="0" indent="0" algn="ctr">
              <a:buNone/>
            </a:pPr>
            <a:r>
              <a:rPr lang="en-US" sz="2250" b="1" dirty="0">
                <a:solidFill>
                  <a:srgbClr val="C62828"/>
                </a:solidFill>
                <a:latin typeface="Verdana" pitchFamily="34" charset="0"/>
                <a:ea typeface="Verdana" pitchFamily="34" charset="-122"/>
                <a:cs typeface="Verdana" pitchFamily="34" charset="-120"/>
              </a:rPr>
              <a:t>İnsan mı, Algoritma mı?</a:t>
            </a:r>
            <a:endParaRPr lang="en-US" sz="2250" dirty="0"/>
          </a:p>
        </p:txBody>
      </p:sp>
      <p:sp>
        <p:nvSpPr>
          <p:cNvPr id="4" name="Text 1"/>
          <p:cNvSpPr/>
          <p:nvPr/>
        </p:nvSpPr>
        <p:spPr>
          <a:xfrm>
            <a:off x="419849" y="852012"/>
            <a:ext cx="8304325" cy="246221"/>
          </a:xfrm>
          <a:prstGeom prst="rect">
            <a:avLst/>
          </a:prstGeom>
          <a:noFill/>
          <a:ln/>
        </p:spPr>
        <p:txBody>
          <a:bodyPr wrap="none" lIns="0" tIns="0" rIns="0" bIns="0" rtlCol="0" anchor="ctr">
            <a:spAutoFit/>
          </a:bodyPr>
          <a:lstStyle/>
          <a:p>
            <a:pPr marL="0" indent="0" algn="ctr">
              <a:buNone/>
            </a:pPr>
            <a:r>
              <a:rPr lang="en-US" sz="1600" b="1" dirty="0">
                <a:solidFill>
                  <a:srgbClr val="1565C0"/>
                </a:solidFill>
                <a:latin typeface="Noto Sans" pitchFamily="34" charset="0"/>
                <a:ea typeface="Noto Sans" pitchFamily="34" charset="-122"/>
                <a:cs typeface="Noto Sans" pitchFamily="34" charset="-120"/>
              </a:rPr>
              <a:t>Kritik kararlarda kime </a:t>
            </a:r>
            <a:r>
              <a:rPr lang="en-US" sz="1600" b="1" dirty="0" err="1">
                <a:solidFill>
                  <a:srgbClr val="1565C0"/>
                </a:solidFill>
                <a:latin typeface="Noto Sans" pitchFamily="34" charset="0"/>
                <a:ea typeface="Noto Sans" pitchFamily="34" charset="-122"/>
                <a:cs typeface="Noto Sans" pitchFamily="34" charset="-120"/>
              </a:rPr>
              <a:t>güvenilir</a:t>
            </a:r>
            <a:r>
              <a:rPr lang="en-US" sz="1600" b="1" dirty="0" smtClean="0">
                <a:solidFill>
                  <a:srgbClr val="1565C0"/>
                </a:solidFill>
                <a:latin typeface="Noto Sans" pitchFamily="34" charset="0"/>
                <a:ea typeface="Noto Sans" pitchFamily="34" charset="-122"/>
                <a:cs typeface="Noto Sans" pitchFamily="34" charset="-120"/>
              </a:rPr>
              <a:t>?</a:t>
            </a:r>
            <a:r>
              <a:rPr lang="tr-TR" sz="1600" b="1" dirty="0" smtClean="0">
                <a:solidFill>
                  <a:srgbClr val="1565C0"/>
                </a:solidFill>
                <a:latin typeface="Noto Sans" pitchFamily="34" charset="0"/>
                <a:ea typeface="Noto Sans" pitchFamily="34" charset="-122"/>
                <a:cs typeface="Noto Sans" pitchFamily="34" charset="-120"/>
              </a:rPr>
              <a:t> Sorumluluk Kimde, Cezaları Tazminatları kim ödeyecek</a:t>
            </a:r>
            <a:endParaRPr lang="en-US" sz="1600" dirty="0"/>
          </a:p>
        </p:txBody>
      </p:sp>
      <p:sp>
        <p:nvSpPr>
          <p:cNvPr id="5" name="Shape 2"/>
          <p:cNvSpPr/>
          <p:nvPr/>
        </p:nvSpPr>
        <p:spPr>
          <a:xfrm>
            <a:off x="500063" y="1378744"/>
            <a:ext cx="2571750" cy="2857500"/>
          </a:xfrm>
          <a:prstGeom prst="rect">
            <a:avLst/>
          </a:prstGeom>
          <a:solidFill>
            <a:srgbClr val="2196F3">
              <a:alpha val="15000"/>
            </a:srgbClr>
          </a:solidFill>
          <a:ln/>
        </p:spPr>
      </p:sp>
      <p:pic>
        <p:nvPicPr>
          <p:cNvPr id="6" name="Image 1" descr="preencoded.png"/>
          <p:cNvPicPr>
            <a:picLocks noChangeAspect="1"/>
          </p:cNvPicPr>
          <p:nvPr/>
        </p:nvPicPr>
        <p:blipFill>
          <a:blip r:embed="rId4"/>
          <a:stretch>
            <a:fillRect/>
          </a:stretch>
        </p:blipFill>
        <p:spPr>
          <a:xfrm>
            <a:off x="1610916" y="1660922"/>
            <a:ext cx="350044" cy="400050"/>
          </a:xfrm>
          <a:prstGeom prst="rect">
            <a:avLst/>
          </a:prstGeom>
        </p:spPr>
      </p:pic>
      <p:sp>
        <p:nvSpPr>
          <p:cNvPr id="7" name="Text 3"/>
          <p:cNvSpPr/>
          <p:nvPr/>
        </p:nvSpPr>
        <p:spPr>
          <a:xfrm>
            <a:off x="642938" y="2300288"/>
            <a:ext cx="2286000" cy="235744"/>
          </a:xfrm>
          <a:prstGeom prst="rect">
            <a:avLst/>
          </a:prstGeom>
          <a:noFill/>
          <a:ln/>
        </p:spPr>
        <p:txBody>
          <a:bodyPr wrap="none" lIns="0" tIns="0" rIns="0" bIns="0" rtlCol="0" anchor="ctr">
            <a:spAutoFit/>
          </a:bodyPr>
          <a:lstStyle/>
          <a:p>
            <a:pPr marL="0" indent="0" algn="ctr">
              <a:buNone/>
            </a:pPr>
            <a:r>
              <a:rPr lang="en-US" sz="1238" b="1" dirty="0">
                <a:solidFill>
                  <a:srgbClr val="1565C0"/>
                </a:solidFill>
                <a:latin typeface="Noto Sans" pitchFamily="34" charset="0"/>
                <a:ea typeface="Noto Sans" pitchFamily="34" charset="-122"/>
                <a:cs typeface="Noto Sans" pitchFamily="34" charset="-120"/>
              </a:rPr>
              <a:t>İnsan Uzman</a:t>
            </a:r>
            <a:endParaRPr lang="en-US" sz="1238" dirty="0"/>
          </a:p>
        </p:txBody>
      </p:sp>
      <p:sp>
        <p:nvSpPr>
          <p:cNvPr id="8" name="Shape 4"/>
          <p:cNvSpPr/>
          <p:nvPr/>
        </p:nvSpPr>
        <p:spPr>
          <a:xfrm>
            <a:off x="642938" y="2736056"/>
            <a:ext cx="57150" cy="57150"/>
          </a:xfrm>
          <a:prstGeom prst="rect">
            <a:avLst/>
          </a:prstGeom>
          <a:solidFill>
            <a:srgbClr val="1565C0"/>
          </a:solidFill>
          <a:ln/>
        </p:spPr>
      </p:sp>
      <p:sp>
        <p:nvSpPr>
          <p:cNvPr id="9" name="Text 5"/>
          <p:cNvSpPr/>
          <p:nvPr/>
        </p:nvSpPr>
        <p:spPr>
          <a:xfrm>
            <a:off x="785813" y="2678906"/>
            <a:ext cx="1401598"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Empati ve duygusal zeka</a:t>
            </a:r>
            <a:endParaRPr lang="en-US" sz="889" dirty="0"/>
          </a:p>
        </p:txBody>
      </p:sp>
      <p:sp>
        <p:nvSpPr>
          <p:cNvPr id="10" name="Shape 6"/>
          <p:cNvSpPr/>
          <p:nvPr/>
        </p:nvSpPr>
        <p:spPr>
          <a:xfrm>
            <a:off x="642938" y="3003947"/>
            <a:ext cx="57150" cy="57150"/>
          </a:xfrm>
          <a:prstGeom prst="rect">
            <a:avLst/>
          </a:prstGeom>
          <a:solidFill>
            <a:srgbClr val="1565C0"/>
          </a:solidFill>
          <a:ln/>
        </p:spPr>
      </p:sp>
      <p:sp>
        <p:nvSpPr>
          <p:cNvPr id="11" name="Text 7"/>
          <p:cNvSpPr/>
          <p:nvPr/>
        </p:nvSpPr>
        <p:spPr>
          <a:xfrm>
            <a:off x="785813" y="2946797"/>
            <a:ext cx="986982"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Deneyim ve sezgi</a:t>
            </a:r>
            <a:endParaRPr lang="en-US" sz="889" dirty="0"/>
          </a:p>
        </p:txBody>
      </p:sp>
      <p:sp>
        <p:nvSpPr>
          <p:cNvPr id="12" name="Shape 8"/>
          <p:cNvSpPr/>
          <p:nvPr/>
        </p:nvSpPr>
        <p:spPr>
          <a:xfrm>
            <a:off x="642938" y="3271838"/>
            <a:ext cx="57150" cy="57150"/>
          </a:xfrm>
          <a:prstGeom prst="rect">
            <a:avLst/>
          </a:prstGeom>
          <a:solidFill>
            <a:srgbClr val="1565C0"/>
          </a:solidFill>
          <a:ln/>
        </p:spPr>
      </p:sp>
      <p:sp>
        <p:nvSpPr>
          <p:cNvPr id="13" name="Text 9"/>
          <p:cNvSpPr/>
          <p:nvPr/>
        </p:nvSpPr>
        <p:spPr>
          <a:xfrm>
            <a:off x="785813" y="3214688"/>
            <a:ext cx="1088752"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Etik değerlendirme</a:t>
            </a:r>
            <a:endParaRPr lang="en-US" sz="889" dirty="0"/>
          </a:p>
        </p:txBody>
      </p:sp>
      <p:sp>
        <p:nvSpPr>
          <p:cNvPr id="14" name="Shape 10"/>
          <p:cNvSpPr/>
          <p:nvPr/>
        </p:nvSpPr>
        <p:spPr>
          <a:xfrm>
            <a:off x="642938" y="3539728"/>
            <a:ext cx="57150" cy="57150"/>
          </a:xfrm>
          <a:prstGeom prst="rect">
            <a:avLst/>
          </a:prstGeom>
          <a:solidFill>
            <a:srgbClr val="1565C0"/>
          </a:solidFill>
          <a:ln/>
        </p:spPr>
      </p:sp>
      <p:sp>
        <p:nvSpPr>
          <p:cNvPr id="15" name="Text 11"/>
          <p:cNvSpPr/>
          <p:nvPr/>
        </p:nvSpPr>
        <p:spPr>
          <a:xfrm>
            <a:off x="785813" y="3482578"/>
            <a:ext cx="1048317"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Bağlamsal anlama</a:t>
            </a:r>
            <a:endParaRPr lang="en-US" sz="889" dirty="0"/>
          </a:p>
        </p:txBody>
      </p:sp>
      <p:sp>
        <p:nvSpPr>
          <p:cNvPr id="16" name="Shape 12"/>
          <p:cNvSpPr/>
          <p:nvPr/>
        </p:nvSpPr>
        <p:spPr>
          <a:xfrm>
            <a:off x="642938" y="3807619"/>
            <a:ext cx="57150" cy="57150"/>
          </a:xfrm>
          <a:prstGeom prst="rect">
            <a:avLst/>
          </a:prstGeom>
          <a:solidFill>
            <a:srgbClr val="1565C0"/>
          </a:solidFill>
          <a:ln/>
        </p:spPr>
      </p:sp>
      <p:sp>
        <p:nvSpPr>
          <p:cNvPr id="17" name="Text 13"/>
          <p:cNvSpPr/>
          <p:nvPr/>
        </p:nvSpPr>
        <p:spPr>
          <a:xfrm>
            <a:off x="785813" y="3750469"/>
            <a:ext cx="1262546"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Önyargıya açık olabilir</a:t>
            </a:r>
            <a:endParaRPr lang="en-US" sz="889" dirty="0"/>
          </a:p>
        </p:txBody>
      </p:sp>
      <p:sp>
        <p:nvSpPr>
          <p:cNvPr id="18" name="Shape 14"/>
          <p:cNvSpPr/>
          <p:nvPr/>
        </p:nvSpPr>
        <p:spPr>
          <a:xfrm>
            <a:off x="3286125" y="1378744"/>
            <a:ext cx="2571750" cy="2857500"/>
          </a:xfrm>
          <a:prstGeom prst="rect">
            <a:avLst/>
          </a:prstGeom>
          <a:solidFill>
            <a:srgbClr val="4CAF50">
              <a:alpha val="20000"/>
            </a:srgbClr>
          </a:solidFill>
          <a:ln/>
        </p:spPr>
      </p:sp>
      <p:pic>
        <p:nvPicPr>
          <p:cNvPr id="19" name="Image 2" descr="preencoded.png"/>
          <p:cNvPicPr>
            <a:picLocks noChangeAspect="1"/>
          </p:cNvPicPr>
          <p:nvPr/>
        </p:nvPicPr>
        <p:blipFill>
          <a:blip r:embed="rId5"/>
          <a:stretch>
            <a:fillRect/>
          </a:stretch>
        </p:blipFill>
        <p:spPr>
          <a:xfrm>
            <a:off x="4321969" y="1660922"/>
            <a:ext cx="500063" cy="400050"/>
          </a:xfrm>
          <a:prstGeom prst="rect">
            <a:avLst/>
          </a:prstGeom>
        </p:spPr>
      </p:pic>
      <p:sp>
        <p:nvSpPr>
          <p:cNvPr id="20" name="Text 15"/>
          <p:cNvSpPr/>
          <p:nvPr/>
        </p:nvSpPr>
        <p:spPr>
          <a:xfrm>
            <a:off x="3429000" y="2300288"/>
            <a:ext cx="2286000" cy="235744"/>
          </a:xfrm>
          <a:prstGeom prst="rect">
            <a:avLst/>
          </a:prstGeom>
          <a:noFill/>
          <a:ln/>
        </p:spPr>
        <p:txBody>
          <a:bodyPr wrap="none" lIns="0" tIns="0" rIns="0" bIns="0" rtlCol="0" anchor="ctr">
            <a:spAutoFit/>
          </a:bodyPr>
          <a:lstStyle/>
          <a:p>
            <a:pPr marL="0" indent="0" algn="ctr">
              <a:buNone/>
            </a:pPr>
            <a:r>
              <a:rPr lang="en-US" sz="1238" b="1" dirty="0">
                <a:solidFill>
                  <a:srgbClr val="2E7D32"/>
                </a:solidFill>
                <a:latin typeface="Noto Sans" pitchFamily="34" charset="0"/>
                <a:ea typeface="Noto Sans" pitchFamily="34" charset="-122"/>
                <a:cs typeface="Noto Sans" pitchFamily="34" charset="-120"/>
              </a:rPr>
              <a:t>İkisinin Kombinasyonu</a:t>
            </a:r>
            <a:endParaRPr lang="en-US" sz="1238" dirty="0"/>
          </a:p>
        </p:txBody>
      </p:sp>
      <p:sp>
        <p:nvSpPr>
          <p:cNvPr id="21" name="Shape 16"/>
          <p:cNvSpPr/>
          <p:nvPr/>
        </p:nvSpPr>
        <p:spPr>
          <a:xfrm>
            <a:off x="3429000" y="2736056"/>
            <a:ext cx="57150" cy="57150"/>
          </a:xfrm>
          <a:prstGeom prst="rect">
            <a:avLst/>
          </a:prstGeom>
          <a:solidFill>
            <a:srgbClr val="2E7D32"/>
          </a:solidFill>
          <a:ln/>
        </p:spPr>
      </p:sp>
      <p:sp>
        <p:nvSpPr>
          <p:cNvPr id="22" name="Text 17"/>
          <p:cNvSpPr/>
          <p:nvPr/>
        </p:nvSpPr>
        <p:spPr>
          <a:xfrm>
            <a:off x="3571875" y="2678906"/>
            <a:ext cx="819996"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En iyi sonuçlar</a:t>
            </a:r>
            <a:endParaRPr lang="en-US" sz="889" dirty="0"/>
          </a:p>
        </p:txBody>
      </p:sp>
      <p:sp>
        <p:nvSpPr>
          <p:cNvPr id="23" name="Shape 18"/>
          <p:cNvSpPr/>
          <p:nvPr/>
        </p:nvSpPr>
        <p:spPr>
          <a:xfrm>
            <a:off x="3429000" y="3003947"/>
            <a:ext cx="57150" cy="57150"/>
          </a:xfrm>
          <a:prstGeom prst="rect">
            <a:avLst/>
          </a:prstGeom>
          <a:solidFill>
            <a:srgbClr val="2E7D32"/>
          </a:solidFill>
          <a:ln/>
        </p:spPr>
      </p:sp>
      <p:sp>
        <p:nvSpPr>
          <p:cNvPr id="24" name="Text 19"/>
          <p:cNvSpPr/>
          <p:nvPr/>
        </p:nvSpPr>
        <p:spPr>
          <a:xfrm>
            <a:off x="3571875" y="2946797"/>
            <a:ext cx="1110630"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AI veri analizi yapar</a:t>
            </a:r>
            <a:endParaRPr lang="en-US" sz="889" dirty="0"/>
          </a:p>
        </p:txBody>
      </p:sp>
      <p:sp>
        <p:nvSpPr>
          <p:cNvPr id="25" name="Shape 20"/>
          <p:cNvSpPr/>
          <p:nvPr/>
        </p:nvSpPr>
        <p:spPr>
          <a:xfrm>
            <a:off x="3429000" y="3271838"/>
            <a:ext cx="57150" cy="57150"/>
          </a:xfrm>
          <a:prstGeom prst="rect">
            <a:avLst/>
          </a:prstGeom>
          <a:solidFill>
            <a:srgbClr val="2E7D32"/>
          </a:solidFill>
          <a:ln/>
        </p:spPr>
      </p:sp>
      <p:sp>
        <p:nvSpPr>
          <p:cNvPr id="26" name="Text 21"/>
          <p:cNvSpPr/>
          <p:nvPr/>
        </p:nvSpPr>
        <p:spPr>
          <a:xfrm>
            <a:off x="3571875" y="3214688"/>
            <a:ext cx="1285373"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İnsan nihai kararı verir</a:t>
            </a:r>
            <a:endParaRPr lang="en-US" sz="889" dirty="0"/>
          </a:p>
        </p:txBody>
      </p:sp>
      <p:sp>
        <p:nvSpPr>
          <p:cNvPr id="27" name="Shape 22"/>
          <p:cNvSpPr/>
          <p:nvPr/>
        </p:nvSpPr>
        <p:spPr>
          <a:xfrm>
            <a:off x="3429000" y="3539728"/>
            <a:ext cx="57150" cy="57150"/>
          </a:xfrm>
          <a:prstGeom prst="rect">
            <a:avLst/>
          </a:prstGeom>
          <a:solidFill>
            <a:srgbClr val="2E7D32"/>
          </a:solidFill>
          <a:ln/>
        </p:spPr>
      </p:sp>
      <p:sp>
        <p:nvSpPr>
          <p:cNvPr id="28" name="Text 23"/>
          <p:cNvSpPr/>
          <p:nvPr/>
        </p:nvSpPr>
        <p:spPr>
          <a:xfrm>
            <a:off x="3571875" y="3482578"/>
            <a:ext cx="1130526"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Dengeli ve güvenilir</a:t>
            </a:r>
            <a:endParaRPr lang="en-US" sz="889" dirty="0"/>
          </a:p>
        </p:txBody>
      </p:sp>
      <p:sp>
        <p:nvSpPr>
          <p:cNvPr id="29" name="Shape 24"/>
          <p:cNvSpPr/>
          <p:nvPr/>
        </p:nvSpPr>
        <p:spPr>
          <a:xfrm>
            <a:off x="3429000" y="3807619"/>
            <a:ext cx="57150" cy="57150"/>
          </a:xfrm>
          <a:prstGeom prst="rect">
            <a:avLst/>
          </a:prstGeom>
          <a:solidFill>
            <a:srgbClr val="2E7D32"/>
          </a:solidFill>
          <a:ln/>
        </p:spPr>
      </p:sp>
      <p:sp>
        <p:nvSpPr>
          <p:cNvPr id="30" name="Text 25"/>
          <p:cNvSpPr/>
          <p:nvPr/>
        </p:nvSpPr>
        <p:spPr>
          <a:xfrm>
            <a:off x="3571875" y="3750469"/>
            <a:ext cx="881695"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Sürekli iyileşme</a:t>
            </a:r>
            <a:endParaRPr lang="en-US" sz="889" dirty="0"/>
          </a:p>
        </p:txBody>
      </p:sp>
      <p:sp>
        <p:nvSpPr>
          <p:cNvPr id="31" name="Shape 26"/>
          <p:cNvSpPr/>
          <p:nvPr/>
        </p:nvSpPr>
        <p:spPr>
          <a:xfrm>
            <a:off x="6072188" y="1378744"/>
            <a:ext cx="2571750" cy="2857500"/>
          </a:xfrm>
          <a:prstGeom prst="rect">
            <a:avLst/>
          </a:prstGeom>
          <a:solidFill>
            <a:srgbClr val="FF9800">
              <a:alpha val="15000"/>
            </a:srgbClr>
          </a:solidFill>
          <a:ln/>
        </p:spPr>
      </p:sp>
      <p:pic>
        <p:nvPicPr>
          <p:cNvPr id="32" name="Image 3" descr="preencoded.png"/>
          <p:cNvPicPr>
            <a:picLocks noChangeAspect="1"/>
          </p:cNvPicPr>
          <p:nvPr/>
        </p:nvPicPr>
        <p:blipFill>
          <a:blip r:embed="rId6"/>
          <a:stretch>
            <a:fillRect/>
          </a:stretch>
        </p:blipFill>
        <p:spPr>
          <a:xfrm>
            <a:off x="7158038" y="1660922"/>
            <a:ext cx="400050" cy="400050"/>
          </a:xfrm>
          <a:prstGeom prst="rect">
            <a:avLst/>
          </a:prstGeom>
        </p:spPr>
      </p:pic>
      <p:sp>
        <p:nvSpPr>
          <p:cNvPr id="33" name="Text 27"/>
          <p:cNvSpPr/>
          <p:nvPr/>
        </p:nvSpPr>
        <p:spPr>
          <a:xfrm>
            <a:off x="6215063" y="2300288"/>
            <a:ext cx="2286000" cy="235744"/>
          </a:xfrm>
          <a:prstGeom prst="rect">
            <a:avLst/>
          </a:prstGeom>
          <a:noFill/>
          <a:ln/>
        </p:spPr>
        <p:txBody>
          <a:bodyPr wrap="none" lIns="0" tIns="0" rIns="0" bIns="0" rtlCol="0" anchor="ctr">
            <a:spAutoFit/>
          </a:bodyPr>
          <a:lstStyle/>
          <a:p>
            <a:pPr marL="0" indent="0" algn="ctr">
              <a:buNone/>
            </a:pPr>
            <a:r>
              <a:rPr lang="en-US" sz="1238" b="1" dirty="0">
                <a:solidFill>
                  <a:srgbClr val="FF6F00"/>
                </a:solidFill>
                <a:latin typeface="Noto Sans" pitchFamily="34" charset="0"/>
                <a:ea typeface="Noto Sans" pitchFamily="34" charset="-122"/>
                <a:cs typeface="Noto Sans" pitchFamily="34" charset="-120"/>
              </a:rPr>
              <a:t>AI Algoritması</a:t>
            </a:r>
            <a:endParaRPr lang="en-US" sz="1238" dirty="0"/>
          </a:p>
        </p:txBody>
      </p:sp>
      <p:sp>
        <p:nvSpPr>
          <p:cNvPr id="34" name="Shape 28"/>
          <p:cNvSpPr/>
          <p:nvPr/>
        </p:nvSpPr>
        <p:spPr>
          <a:xfrm>
            <a:off x="6215063" y="2736056"/>
            <a:ext cx="57150" cy="57150"/>
          </a:xfrm>
          <a:prstGeom prst="rect">
            <a:avLst/>
          </a:prstGeom>
          <a:solidFill>
            <a:srgbClr val="FF6F00"/>
          </a:solidFill>
          <a:ln/>
        </p:spPr>
      </p:sp>
      <p:sp>
        <p:nvSpPr>
          <p:cNvPr id="35" name="Text 29"/>
          <p:cNvSpPr/>
          <p:nvPr/>
        </p:nvSpPr>
        <p:spPr>
          <a:xfrm>
            <a:off x="6357938" y="2678906"/>
            <a:ext cx="887276"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Hızlı veri işleme</a:t>
            </a:r>
            <a:endParaRPr lang="en-US" sz="889" dirty="0"/>
          </a:p>
        </p:txBody>
      </p:sp>
      <p:sp>
        <p:nvSpPr>
          <p:cNvPr id="36" name="Shape 30"/>
          <p:cNvSpPr/>
          <p:nvPr/>
        </p:nvSpPr>
        <p:spPr>
          <a:xfrm>
            <a:off x="6215063" y="3003947"/>
            <a:ext cx="57150" cy="57150"/>
          </a:xfrm>
          <a:prstGeom prst="rect">
            <a:avLst/>
          </a:prstGeom>
          <a:solidFill>
            <a:srgbClr val="FF6F00"/>
          </a:solidFill>
          <a:ln/>
        </p:spPr>
      </p:sp>
      <p:sp>
        <p:nvSpPr>
          <p:cNvPr id="37" name="Text 31"/>
          <p:cNvSpPr/>
          <p:nvPr/>
        </p:nvSpPr>
        <p:spPr>
          <a:xfrm>
            <a:off x="6357938" y="2946797"/>
            <a:ext cx="882560"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Tutarlı sonuçlar</a:t>
            </a:r>
            <a:endParaRPr lang="en-US" sz="889" dirty="0"/>
          </a:p>
        </p:txBody>
      </p:sp>
      <p:sp>
        <p:nvSpPr>
          <p:cNvPr id="38" name="Shape 32"/>
          <p:cNvSpPr/>
          <p:nvPr/>
        </p:nvSpPr>
        <p:spPr>
          <a:xfrm>
            <a:off x="6215063" y="3271838"/>
            <a:ext cx="57150" cy="57150"/>
          </a:xfrm>
          <a:prstGeom prst="rect">
            <a:avLst/>
          </a:prstGeom>
          <a:solidFill>
            <a:srgbClr val="FF6F00"/>
          </a:solidFill>
          <a:ln/>
        </p:spPr>
      </p:sp>
      <p:sp>
        <p:nvSpPr>
          <p:cNvPr id="39" name="Text 33"/>
          <p:cNvSpPr/>
          <p:nvPr/>
        </p:nvSpPr>
        <p:spPr>
          <a:xfrm>
            <a:off x="6357938" y="3214688"/>
            <a:ext cx="993065"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Büyük veri analizi</a:t>
            </a:r>
            <a:endParaRPr lang="en-US" sz="889" dirty="0"/>
          </a:p>
        </p:txBody>
      </p:sp>
      <p:sp>
        <p:nvSpPr>
          <p:cNvPr id="40" name="Shape 34"/>
          <p:cNvSpPr/>
          <p:nvPr/>
        </p:nvSpPr>
        <p:spPr>
          <a:xfrm>
            <a:off x="6215063" y="3539728"/>
            <a:ext cx="57150" cy="57150"/>
          </a:xfrm>
          <a:prstGeom prst="rect">
            <a:avLst/>
          </a:prstGeom>
          <a:solidFill>
            <a:srgbClr val="FF6F00"/>
          </a:solidFill>
          <a:ln/>
        </p:spPr>
      </p:sp>
      <p:sp>
        <p:nvSpPr>
          <p:cNvPr id="41" name="Text 35"/>
          <p:cNvSpPr/>
          <p:nvPr/>
        </p:nvSpPr>
        <p:spPr>
          <a:xfrm>
            <a:off x="6357938" y="3482578"/>
            <a:ext cx="1332365"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Objektif değerlendirme</a:t>
            </a:r>
            <a:endParaRPr lang="en-US" sz="889" dirty="0"/>
          </a:p>
        </p:txBody>
      </p:sp>
      <p:sp>
        <p:nvSpPr>
          <p:cNvPr id="42" name="Shape 36"/>
          <p:cNvSpPr/>
          <p:nvPr/>
        </p:nvSpPr>
        <p:spPr>
          <a:xfrm>
            <a:off x="6215063" y="3807619"/>
            <a:ext cx="57150" cy="57150"/>
          </a:xfrm>
          <a:prstGeom prst="rect">
            <a:avLst/>
          </a:prstGeom>
          <a:solidFill>
            <a:srgbClr val="FF6F00"/>
          </a:solidFill>
          <a:ln/>
        </p:spPr>
      </p:sp>
      <p:sp>
        <p:nvSpPr>
          <p:cNvPr id="43" name="Text 37"/>
          <p:cNvSpPr/>
          <p:nvPr/>
        </p:nvSpPr>
        <p:spPr>
          <a:xfrm>
            <a:off x="6357938" y="3750469"/>
            <a:ext cx="1230957"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Bağlam anlama sınırlı</a:t>
            </a:r>
            <a:endParaRPr lang="en-US" sz="889" dirty="0"/>
          </a:p>
        </p:txBody>
      </p:sp>
      <p:sp>
        <p:nvSpPr>
          <p:cNvPr id="44" name="Shape 38"/>
          <p:cNvSpPr/>
          <p:nvPr/>
        </p:nvSpPr>
        <p:spPr>
          <a:xfrm>
            <a:off x="500063" y="4450556"/>
            <a:ext cx="8143875" cy="771525"/>
          </a:xfrm>
          <a:prstGeom prst="rect">
            <a:avLst/>
          </a:prstGeom>
          <a:solidFill>
            <a:srgbClr val="FF6F00">
              <a:alpha val="15000"/>
            </a:srgbClr>
          </a:solidFill>
          <a:ln/>
        </p:spPr>
      </p:sp>
      <p:sp>
        <p:nvSpPr>
          <p:cNvPr id="45" name="Text 39"/>
          <p:cNvSpPr/>
          <p:nvPr/>
        </p:nvSpPr>
        <p:spPr>
          <a:xfrm>
            <a:off x="3288748" y="4629150"/>
            <a:ext cx="1223004" cy="176808"/>
          </a:xfrm>
          <a:prstGeom prst="rect">
            <a:avLst/>
          </a:prstGeom>
          <a:noFill/>
          <a:ln/>
        </p:spPr>
        <p:txBody>
          <a:bodyPr wrap="none" lIns="0" tIns="0" rIns="0" bIns="0" rtlCol="0" anchor="ctr">
            <a:spAutoFit/>
          </a:bodyPr>
          <a:lstStyle/>
          <a:p>
            <a:pPr marL="0" indent="0" algn="ctr">
              <a:buNone/>
            </a:pPr>
            <a:r>
              <a:rPr lang="en-US" sz="1238" b="1" dirty="0">
                <a:solidFill>
                  <a:srgbClr val="212121"/>
                </a:solidFill>
                <a:latin typeface="Verdana" pitchFamily="34" charset="0"/>
                <a:ea typeface="Verdana" pitchFamily="34" charset="-122"/>
                <a:cs typeface="Verdana" pitchFamily="34" charset="-120"/>
              </a:rPr>
              <a:t> En iyi yaklaşım: </a:t>
            </a:r>
            <a:endParaRPr lang="en-US" sz="1238" dirty="0"/>
          </a:p>
        </p:txBody>
      </p:sp>
      <p:sp>
        <p:nvSpPr>
          <p:cNvPr id="46" name="Text 40"/>
          <p:cNvSpPr/>
          <p:nvPr/>
        </p:nvSpPr>
        <p:spPr>
          <a:xfrm>
            <a:off x="4857248" y="4646167"/>
            <a:ext cx="1343499" cy="176808"/>
          </a:xfrm>
          <a:prstGeom prst="rect">
            <a:avLst/>
          </a:prstGeom>
          <a:noFill/>
          <a:ln/>
        </p:spPr>
        <p:txBody>
          <a:bodyPr wrap="none" lIns="0" tIns="0" rIns="0" bIns="0" rtlCol="0" anchor="ctr">
            <a:spAutoFit/>
          </a:bodyPr>
          <a:lstStyle/>
          <a:p>
            <a:pPr marL="0" indent="0" algn="ctr">
              <a:buNone/>
            </a:pPr>
            <a:r>
              <a:rPr lang="en-US" sz="1238" b="1" dirty="0">
                <a:solidFill>
                  <a:srgbClr val="C62828"/>
                </a:solidFill>
                <a:latin typeface="Verdana" pitchFamily="34" charset="0"/>
                <a:ea typeface="Verdana" pitchFamily="34" charset="-122"/>
                <a:cs typeface="Verdana" pitchFamily="34" charset="-120"/>
              </a:rPr>
              <a:t>İnsan + AI İşbirliği</a:t>
            </a:r>
            <a:endParaRPr lang="en-US" sz="1238" dirty="0"/>
          </a:p>
        </p:txBody>
      </p:sp>
      <p:sp>
        <p:nvSpPr>
          <p:cNvPr id="47" name="Text 41"/>
          <p:cNvSpPr/>
          <p:nvPr/>
        </p:nvSpPr>
        <p:spPr>
          <a:xfrm>
            <a:off x="1930240" y="4852721"/>
            <a:ext cx="5283498" cy="215444"/>
          </a:xfrm>
          <a:prstGeom prst="rect">
            <a:avLst/>
          </a:prstGeom>
          <a:noFill/>
          <a:ln/>
        </p:spPr>
        <p:txBody>
          <a:bodyPr wrap="none" lIns="0" tIns="0" rIns="0" bIns="0" rtlCol="0" anchor="ctr">
            <a:spAutoFit/>
          </a:bodyPr>
          <a:lstStyle/>
          <a:p>
            <a:pPr marL="0" indent="0" algn="ctr">
              <a:buNone/>
            </a:pPr>
            <a:r>
              <a:rPr lang="en-US" sz="1400" b="1" dirty="0">
                <a:solidFill>
                  <a:srgbClr val="212121"/>
                </a:solidFill>
                <a:latin typeface="Verdana" pitchFamily="34" charset="0"/>
                <a:ea typeface="Verdana" pitchFamily="34" charset="-122"/>
                <a:cs typeface="Verdana" pitchFamily="34" charset="-120"/>
              </a:rPr>
              <a:t> AI önerir</a:t>
            </a:r>
            <a:r>
              <a:rPr lang="en-US" sz="1400" b="1" dirty="0">
                <a:solidFill>
                  <a:srgbClr val="FF0000"/>
                </a:solidFill>
                <a:latin typeface="Verdana" pitchFamily="34" charset="0"/>
                <a:ea typeface="Verdana" pitchFamily="34" charset="-122"/>
                <a:cs typeface="Verdana" pitchFamily="34" charset="-120"/>
              </a:rPr>
              <a:t>, insan </a:t>
            </a:r>
            <a:r>
              <a:rPr lang="en-US" sz="1400" b="1" dirty="0" err="1">
                <a:solidFill>
                  <a:srgbClr val="FF0000"/>
                </a:solidFill>
                <a:latin typeface="Verdana" pitchFamily="34" charset="0"/>
                <a:ea typeface="Verdana" pitchFamily="34" charset="-122"/>
                <a:cs typeface="Verdana" pitchFamily="34" charset="-120"/>
              </a:rPr>
              <a:t>karar</a:t>
            </a:r>
            <a:r>
              <a:rPr lang="en-US" sz="1400" b="1" dirty="0">
                <a:solidFill>
                  <a:srgbClr val="FF0000"/>
                </a:solidFill>
                <a:latin typeface="Verdana" pitchFamily="34" charset="0"/>
                <a:ea typeface="Verdana" pitchFamily="34" charset="-122"/>
                <a:cs typeface="Verdana" pitchFamily="34" charset="-120"/>
              </a:rPr>
              <a:t> </a:t>
            </a:r>
            <a:r>
              <a:rPr lang="en-US" sz="1400" b="1" dirty="0" err="1" smtClean="0">
                <a:solidFill>
                  <a:srgbClr val="FF0000"/>
                </a:solidFill>
                <a:latin typeface="Verdana" pitchFamily="34" charset="0"/>
                <a:ea typeface="Verdana" pitchFamily="34" charset="-122"/>
                <a:cs typeface="Verdana" pitchFamily="34" charset="-120"/>
              </a:rPr>
              <a:t>verir</a:t>
            </a:r>
            <a:r>
              <a:rPr lang="tr-TR" sz="1400" b="1" dirty="0" smtClean="0">
                <a:solidFill>
                  <a:srgbClr val="FF0000"/>
                </a:solidFill>
                <a:latin typeface="Verdana" pitchFamily="34" charset="0"/>
                <a:ea typeface="Verdana" pitchFamily="34" charset="-122"/>
                <a:cs typeface="Verdana" pitchFamily="34" charset="-120"/>
              </a:rPr>
              <a:t>, Sorumluluk İnsandadır</a:t>
            </a:r>
            <a:r>
              <a:rPr lang="en-US" sz="1400" b="1" dirty="0" smtClean="0">
                <a:solidFill>
                  <a:srgbClr val="FF0000"/>
                </a:solidFill>
                <a:latin typeface="Verdana" pitchFamily="34" charset="0"/>
                <a:ea typeface="Verdana" pitchFamily="34" charset="-122"/>
                <a:cs typeface="Verdana" pitchFamily="34" charset="-120"/>
              </a:rPr>
              <a:t> </a:t>
            </a:r>
            <a:endParaRPr lang="en-US" sz="1400" dirty="0">
              <a:solidFill>
                <a:srgbClr val="FF0000"/>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2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6352133"/>
          </a:xfrm>
          <a:prstGeom prst="rect">
            <a:avLst/>
          </a:prstGeom>
        </p:spPr>
      </p:pic>
      <p:sp>
        <p:nvSpPr>
          <p:cNvPr id="3" name="Text 0"/>
          <p:cNvSpPr/>
          <p:nvPr/>
        </p:nvSpPr>
        <p:spPr>
          <a:xfrm>
            <a:off x="500063" y="321469"/>
            <a:ext cx="8143875" cy="407194"/>
          </a:xfrm>
          <a:prstGeom prst="rect">
            <a:avLst/>
          </a:prstGeom>
          <a:noFill/>
          <a:ln/>
        </p:spPr>
        <p:txBody>
          <a:bodyPr wrap="none" lIns="0" tIns="0" rIns="0" bIns="0" rtlCol="0" anchor="ctr">
            <a:spAutoFit/>
          </a:bodyPr>
          <a:lstStyle/>
          <a:p>
            <a:pPr marL="0" indent="0" algn="ctr">
              <a:buNone/>
            </a:pPr>
            <a:r>
              <a:rPr lang="en-US" sz="2138" b="1" dirty="0">
                <a:solidFill>
                  <a:srgbClr val="C62828"/>
                </a:solidFill>
                <a:latin typeface="Verdana" pitchFamily="34" charset="0"/>
                <a:ea typeface="Verdana" pitchFamily="34" charset="-122"/>
                <a:cs typeface="Verdana" pitchFamily="34" charset="-120"/>
              </a:rPr>
              <a:t>AI Kullanımında Etik Karar Prensipleri</a:t>
            </a:r>
            <a:endParaRPr lang="en-US" sz="2138" dirty="0"/>
          </a:p>
        </p:txBody>
      </p:sp>
      <p:sp>
        <p:nvSpPr>
          <p:cNvPr id="4" name="Shape 1"/>
          <p:cNvSpPr/>
          <p:nvPr/>
        </p:nvSpPr>
        <p:spPr>
          <a:xfrm>
            <a:off x="500063" y="1050131"/>
            <a:ext cx="3946922" cy="1947342"/>
          </a:xfrm>
          <a:prstGeom prst="rect">
            <a:avLst/>
          </a:prstGeom>
          <a:solidFill>
            <a:srgbClr val="FFFFFF">
              <a:alpha val="60000"/>
            </a:srgbClr>
          </a:solidFill>
          <a:ln/>
        </p:spPr>
      </p:sp>
      <p:pic>
        <p:nvPicPr>
          <p:cNvPr id="5" name="Image 1" descr="preencoded.png"/>
          <p:cNvPicPr>
            <a:picLocks noChangeAspect="1"/>
          </p:cNvPicPr>
          <p:nvPr/>
        </p:nvPicPr>
        <p:blipFill>
          <a:blip r:embed="rId4"/>
          <a:stretch>
            <a:fillRect/>
          </a:stretch>
        </p:blipFill>
        <p:spPr>
          <a:xfrm>
            <a:off x="2248495" y="1368028"/>
            <a:ext cx="450056" cy="400050"/>
          </a:xfrm>
          <a:prstGeom prst="rect">
            <a:avLst/>
          </a:prstGeom>
        </p:spPr>
      </p:pic>
      <p:sp>
        <p:nvSpPr>
          <p:cNvPr id="6" name="Text 2"/>
          <p:cNvSpPr/>
          <p:nvPr/>
        </p:nvSpPr>
        <p:spPr>
          <a:xfrm>
            <a:off x="2118875" y="2007394"/>
            <a:ext cx="709296" cy="257175"/>
          </a:xfrm>
          <a:prstGeom prst="rect">
            <a:avLst/>
          </a:prstGeom>
          <a:noFill/>
          <a:ln/>
        </p:spPr>
        <p:txBody>
          <a:bodyPr wrap="none" lIns="0" tIns="0" rIns="0" bIns="0" rtlCol="0" anchor="ctr">
            <a:spAutoFit/>
          </a:bodyPr>
          <a:lstStyle/>
          <a:p>
            <a:pPr marL="0" indent="0" algn="ctr">
              <a:buNone/>
            </a:pPr>
            <a:r>
              <a:rPr lang="en-US" sz="1350" b="1" dirty="0">
                <a:solidFill>
                  <a:srgbClr val="1565C0"/>
                </a:solidFill>
                <a:latin typeface="Noto Sans" pitchFamily="34" charset="0"/>
                <a:ea typeface="Noto Sans" pitchFamily="34" charset="-122"/>
                <a:cs typeface="Noto Sans" pitchFamily="34" charset="-120"/>
              </a:rPr>
              <a:t>Şeffaflık</a:t>
            </a:r>
            <a:endParaRPr lang="en-US" sz="1350" dirty="0"/>
          </a:p>
        </p:txBody>
      </p:sp>
      <p:sp>
        <p:nvSpPr>
          <p:cNvPr id="7" name="Text 3"/>
          <p:cNvSpPr/>
          <p:nvPr/>
        </p:nvSpPr>
        <p:spPr>
          <a:xfrm>
            <a:off x="678656" y="2371725"/>
            <a:ext cx="3589734" cy="411435"/>
          </a:xfrm>
          <a:prstGeom prst="rect">
            <a:avLst/>
          </a:prstGeom>
          <a:noFill/>
          <a:ln/>
        </p:spPr>
        <p:txBody>
          <a:bodyPr wrap="square" lIns="0" tIns="0" rIns="0" bIns="0" rtlCol="0" anchor="ctr">
            <a:spAutoFit/>
          </a:bodyPr>
          <a:lstStyle/>
          <a:p>
            <a:pPr marL="0" indent="0" algn="ctr">
              <a:buNone/>
            </a:pPr>
            <a:r>
              <a:rPr lang="en-US" sz="942" dirty="0">
                <a:solidFill>
                  <a:srgbClr val="212121"/>
                </a:solidFill>
                <a:latin typeface="Noto Sans" pitchFamily="34" charset="0"/>
                <a:ea typeface="Noto Sans" pitchFamily="34" charset="-122"/>
                <a:cs typeface="Noto Sans" pitchFamily="34" charset="-120"/>
              </a:rPr>
              <a:t> AI sistemlerinin nasıl çalıştığı ve kararların nasıl alındığı açık ve anlaşılır olmalıdır </a:t>
            </a:r>
            <a:endParaRPr lang="en-US" sz="942" dirty="0"/>
          </a:p>
        </p:txBody>
      </p:sp>
      <p:sp>
        <p:nvSpPr>
          <p:cNvPr id="8" name="Shape 4"/>
          <p:cNvSpPr/>
          <p:nvPr/>
        </p:nvSpPr>
        <p:spPr>
          <a:xfrm>
            <a:off x="4697016" y="1050131"/>
            <a:ext cx="3946922" cy="1947342"/>
          </a:xfrm>
          <a:prstGeom prst="rect">
            <a:avLst/>
          </a:prstGeom>
          <a:solidFill>
            <a:srgbClr val="FFFFFF">
              <a:alpha val="60000"/>
            </a:srgbClr>
          </a:solidFill>
          <a:ln/>
        </p:spPr>
      </p:sp>
      <p:pic>
        <p:nvPicPr>
          <p:cNvPr id="9" name="Image 2" descr="preencoded.png"/>
          <p:cNvPicPr>
            <a:picLocks noChangeAspect="1"/>
          </p:cNvPicPr>
          <p:nvPr/>
        </p:nvPicPr>
        <p:blipFill>
          <a:blip r:embed="rId5"/>
          <a:stretch>
            <a:fillRect/>
          </a:stretch>
        </p:blipFill>
        <p:spPr>
          <a:xfrm>
            <a:off x="6520458" y="1368028"/>
            <a:ext cx="300038" cy="400050"/>
          </a:xfrm>
          <a:prstGeom prst="rect">
            <a:avLst/>
          </a:prstGeom>
        </p:spPr>
      </p:pic>
      <p:sp>
        <p:nvSpPr>
          <p:cNvPr id="10" name="Text 5"/>
          <p:cNvSpPr/>
          <p:nvPr/>
        </p:nvSpPr>
        <p:spPr>
          <a:xfrm>
            <a:off x="5913686" y="2007394"/>
            <a:ext cx="1513582" cy="257175"/>
          </a:xfrm>
          <a:prstGeom prst="rect">
            <a:avLst/>
          </a:prstGeom>
          <a:noFill/>
          <a:ln/>
        </p:spPr>
        <p:txBody>
          <a:bodyPr wrap="none" lIns="0" tIns="0" rIns="0" bIns="0" rtlCol="0" anchor="ctr">
            <a:spAutoFit/>
          </a:bodyPr>
          <a:lstStyle/>
          <a:p>
            <a:pPr marL="0" indent="0" algn="ctr">
              <a:buNone/>
            </a:pPr>
            <a:r>
              <a:rPr lang="en-US" sz="1350" b="1" dirty="0">
                <a:solidFill>
                  <a:srgbClr val="1565C0"/>
                </a:solidFill>
                <a:latin typeface="Noto Sans" pitchFamily="34" charset="0"/>
                <a:ea typeface="Noto Sans" pitchFamily="34" charset="-122"/>
                <a:cs typeface="Noto Sans" pitchFamily="34" charset="-120"/>
              </a:rPr>
              <a:t>Hesap Verebilirlik</a:t>
            </a:r>
            <a:endParaRPr lang="en-US" sz="1350" dirty="0"/>
          </a:p>
        </p:txBody>
      </p:sp>
      <p:sp>
        <p:nvSpPr>
          <p:cNvPr id="11" name="Text 6"/>
          <p:cNvSpPr/>
          <p:nvPr/>
        </p:nvSpPr>
        <p:spPr>
          <a:xfrm>
            <a:off x="4875609" y="2371725"/>
            <a:ext cx="3589734" cy="411435"/>
          </a:xfrm>
          <a:prstGeom prst="rect">
            <a:avLst/>
          </a:prstGeom>
          <a:noFill/>
          <a:ln/>
        </p:spPr>
        <p:txBody>
          <a:bodyPr wrap="square" lIns="0" tIns="0" rIns="0" bIns="0" rtlCol="0" anchor="ctr">
            <a:spAutoFit/>
          </a:bodyPr>
          <a:lstStyle/>
          <a:p>
            <a:pPr marL="0" indent="0" algn="ctr">
              <a:buNone/>
            </a:pPr>
            <a:r>
              <a:rPr lang="en-US" sz="942" dirty="0">
                <a:solidFill>
                  <a:srgbClr val="212121"/>
                </a:solidFill>
                <a:latin typeface="Noto Sans" pitchFamily="34" charset="0"/>
                <a:ea typeface="Noto Sans" pitchFamily="34" charset="-122"/>
                <a:cs typeface="Noto Sans" pitchFamily="34" charset="-120"/>
              </a:rPr>
              <a:t> AI kararlarından sorumlu olan kişi veya kuruluşlar belirlenmelidir </a:t>
            </a:r>
            <a:endParaRPr lang="en-US" sz="942" dirty="0"/>
          </a:p>
        </p:txBody>
      </p:sp>
      <p:sp>
        <p:nvSpPr>
          <p:cNvPr id="12" name="Shape 7"/>
          <p:cNvSpPr/>
          <p:nvPr/>
        </p:nvSpPr>
        <p:spPr>
          <a:xfrm>
            <a:off x="500063" y="3247504"/>
            <a:ext cx="3946922" cy="1947342"/>
          </a:xfrm>
          <a:prstGeom prst="rect">
            <a:avLst/>
          </a:prstGeom>
          <a:solidFill>
            <a:srgbClr val="FFFFFF">
              <a:alpha val="60000"/>
            </a:srgbClr>
          </a:solidFill>
          <a:ln/>
        </p:spPr>
      </p:sp>
      <p:pic>
        <p:nvPicPr>
          <p:cNvPr id="13" name="Image 3" descr="preencoded.png"/>
          <p:cNvPicPr>
            <a:picLocks noChangeAspect="1"/>
          </p:cNvPicPr>
          <p:nvPr/>
        </p:nvPicPr>
        <p:blipFill>
          <a:blip r:embed="rId6"/>
          <a:stretch>
            <a:fillRect/>
          </a:stretch>
        </p:blipFill>
        <p:spPr>
          <a:xfrm>
            <a:off x="2223492" y="3565401"/>
            <a:ext cx="500063" cy="400050"/>
          </a:xfrm>
          <a:prstGeom prst="rect">
            <a:avLst/>
          </a:prstGeom>
        </p:spPr>
      </p:pic>
      <p:sp>
        <p:nvSpPr>
          <p:cNvPr id="14" name="Text 8"/>
          <p:cNvSpPr/>
          <p:nvPr/>
        </p:nvSpPr>
        <p:spPr>
          <a:xfrm>
            <a:off x="1816075" y="4204767"/>
            <a:ext cx="1314869" cy="257175"/>
          </a:xfrm>
          <a:prstGeom prst="rect">
            <a:avLst/>
          </a:prstGeom>
          <a:noFill/>
          <a:ln/>
        </p:spPr>
        <p:txBody>
          <a:bodyPr wrap="none" lIns="0" tIns="0" rIns="0" bIns="0" rtlCol="0" anchor="ctr">
            <a:spAutoFit/>
          </a:bodyPr>
          <a:lstStyle/>
          <a:p>
            <a:pPr marL="0" indent="0" algn="ctr">
              <a:buNone/>
            </a:pPr>
            <a:r>
              <a:rPr lang="en-US" sz="1350" b="1" dirty="0">
                <a:solidFill>
                  <a:srgbClr val="1565C0"/>
                </a:solidFill>
                <a:latin typeface="Noto Sans" pitchFamily="34" charset="0"/>
                <a:ea typeface="Noto Sans" pitchFamily="34" charset="-122"/>
                <a:cs typeface="Noto Sans" pitchFamily="34" charset="-120"/>
              </a:rPr>
              <a:t>İnsan Denetimi</a:t>
            </a:r>
            <a:endParaRPr lang="en-US" sz="1350" dirty="0"/>
          </a:p>
        </p:txBody>
      </p:sp>
      <p:sp>
        <p:nvSpPr>
          <p:cNvPr id="15" name="Text 9"/>
          <p:cNvSpPr/>
          <p:nvPr/>
        </p:nvSpPr>
        <p:spPr>
          <a:xfrm>
            <a:off x="678656" y="4569098"/>
            <a:ext cx="3589734" cy="411435"/>
          </a:xfrm>
          <a:prstGeom prst="rect">
            <a:avLst/>
          </a:prstGeom>
          <a:noFill/>
          <a:ln/>
        </p:spPr>
        <p:txBody>
          <a:bodyPr wrap="square" lIns="0" tIns="0" rIns="0" bIns="0" rtlCol="0" anchor="ctr">
            <a:spAutoFit/>
          </a:bodyPr>
          <a:lstStyle/>
          <a:p>
            <a:pPr marL="0" indent="0" algn="ctr">
              <a:buNone/>
            </a:pPr>
            <a:r>
              <a:rPr lang="en-US" sz="942" dirty="0">
                <a:solidFill>
                  <a:srgbClr val="212121"/>
                </a:solidFill>
                <a:latin typeface="Noto Sans" pitchFamily="34" charset="0"/>
                <a:ea typeface="Noto Sans" pitchFamily="34" charset="-122"/>
                <a:cs typeface="Noto Sans" pitchFamily="34" charset="-120"/>
              </a:rPr>
              <a:t> Kritik kararlarda insan onayı ve denetimi mutlaka bulunmalıdır </a:t>
            </a:r>
            <a:endParaRPr lang="en-US" sz="942" dirty="0"/>
          </a:p>
        </p:txBody>
      </p:sp>
      <p:sp>
        <p:nvSpPr>
          <p:cNvPr id="16" name="Shape 10"/>
          <p:cNvSpPr/>
          <p:nvPr/>
        </p:nvSpPr>
        <p:spPr>
          <a:xfrm>
            <a:off x="4697016" y="3247504"/>
            <a:ext cx="3946922" cy="1947342"/>
          </a:xfrm>
          <a:prstGeom prst="rect">
            <a:avLst/>
          </a:prstGeom>
          <a:solidFill>
            <a:srgbClr val="FFFFFF">
              <a:alpha val="60000"/>
            </a:srgbClr>
          </a:solidFill>
          <a:ln/>
        </p:spPr>
      </p:sp>
      <p:pic>
        <p:nvPicPr>
          <p:cNvPr id="17" name="Image 4" descr="preencoded.png"/>
          <p:cNvPicPr>
            <a:picLocks noChangeAspect="1"/>
          </p:cNvPicPr>
          <p:nvPr/>
        </p:nvPicPr>
        <p:blipFill>
          <a:blip r:embed="rId7"/>
          <a:stretch>
            <a:fillRect/>
          </a:stretch>
        </p:blipFill>
        <p:spPr>
          <a:xfrm>
            <a:off x="6420445" y="3565401"/>
            <a:ext cx="500063" cy="400050"/>
          </a:xfrm>
          <a:prstGeom prst="rect">
            <a:avLst/>
          </a:prstGeom>
        </p:spPr>
      </p:pic>
      <p:sp>
        <p:nvSpPr>
          <p:cNvPr id="18" name="Text 11"/>
          <p:cNvSpPr/>
          <p:nvPr/>
        </p:nvSpPr>
        <p:spPr>
          <a:xfrm>
            <a:off x="6391256" y="4204767"/>
            <a:ext cx="558412" cy="257175"/>
          </a:xfrm>
          <a:prstGeom prst="rect">
            <a:avLst/>
          </a:prstGeom>
          <a:noFill/>
          <a:ln/>
        </p:spPr>
        <p:txBody>
          <a:bodyPr wrap="none" lIns="0" tIns="0" rIns="0" bIns="0" rtlCol="0" anchor="ctr">
            <a:spAutoFit/>
          </a:bodyPr>
          <a:lstStyle/>
          <a:p>
            <a:pPr marL="0" indent="0" algn="ctr">
              <a:buNone/>
            </a:pPr>
            <a:r>
              <a:rPr lang="en-US" sz="1350" b="1" dirty="0">
                <a:solidFill>
                  <a:srgbClr val="1565C0"/>
                </a:solidFill>
                <a:latin typeface="Noto Sans" pitchFamily="34" charset="0"/>
                <a:ea typeface="Noto Sans" pitchFamily="34" charset="-122"/>
                <a:cs typeface="Noto Sans" pitchFamily="34" charset="-120"/>
              </a:rPr>
              <a:t>Adalet</a:t>
            </a:r>
            <a:endParaRPr lang="en-US" sz="1350" dirty="0"/>
          </a:p>
        </p:txBody>
      </p:sp>
      <p:sp>
        <p:nvSpPr>
          <p:cNvPr id="19" name="Text 12"/>
          <p:cNvSpPr/>
          <p:nvPr/>
        </p:nvSpPr>
        <p:spPr>
          <a:xfrm>
            <a:off x="4875609" y="4569098"/>
            <a:ext cx="3589734" cy="411435"/>
          </a:xfrm>
          <a:prstGeom prst="rect">
            <a:avLst/>
          </a:prstGeom>
          <a:noFill/>
          <a:ln/>
        </p:spPr>
        <p:txBody>
          <a:bodyPr wrap="square" lIns="0" tIns="0" rIns="0" bIns="0" rtlCol="0" anchor="ctr">
            <a:spAutoFit/>
          </a:bodyPr>
          <a:lstStyle/>
          <a:p>
            <a:pPr marL="0" indent="0" algn="ctr">
              <a:buNone/>
            </a:pPr>
            <a:r>
              <a:rPr lang="en-US" sz="942" dirty="0">
                <a:solidFill>
                  <a:srgbClr val="212121"/>
                </a:solidFill>
                <a:latin typeface="Noto Sans" pitchFamily="34" charset="0"/>
                <a:ea typeface="Noto Sans" pitchFamily="34" charset="-122"/>
                <a:cs typeface="Noto Sans" pitchFamily="34" charset="-120"/>
              </a:rPr>
              <a:t> AI sistemleri önyargısız, adil ve eşit şekilde herkese hizmet etmelidir </a:t>
            </a:r>
            <a:endParaRPr lang="en-US" sz="942" dirty="0"/>
          </a:p>
        </p:txBody>
      </p:sp>
      <p:sp>
        <p:nvSpPr>
          <p:cNvPr id="20" name="Shape 13"/>
          <p:cNvSpPr/>
          <p:nvPr/>
        </p:nvSpPr>
        <p:spPr>
          <a:xfrm>
            <a:off x="500063" y="5444877"/>
            <a:ext cx="8143875" cy="585788"/>
          </a:xfrm>
          <a:prstGeom prst="rect">
            <a:avLst/>
          </a:prstGeom>
          <a:solidFill>
            <a:srgbClr val="FF6F00">
              <a:alpha val="15000"/>
            </a:srgbClr>
          </a:solidFill>
          <a:ln/>
        </p:spPr>
      </p:sp>
      <p:sp>
        <p:nvSpPr>
          <p:cNvPr id="21" name="Text 14"/>
          <p:cNvSpPr/>
          <p:nvPr/>
        </p:nvSpPr>
        <p:spPr>
          <a:xfrm>
            <a:off x="785813" y="5623471"/>
            <a:ext cx="7572375" cy="228600"/>
          </a:xfrm>
          <a:prstGeom prst="rect">
            <a:avLst/>
          </a:prstGeom>
          <a:noFill/>
          <a:ln/>
        </p:spPr>
        <p:txBody>
          <a:bodyPr wrap="none" lIns="0" tIns="0" rIns="0" bIns="0" rtlCol="0" anchor="ctr">
            <a:spAutoFit/>
          </a:bodyPr>
          <a:lstStyle/>
          <a:p>
            <a:pPr marL="0" indent="0" algn="ctr">
              <a:buNone/>
            </a:pPr>
            <a:r>
              <a:rPr lang="en-US" sz="1046" b="1" dirty="0">
                <a:solidFill>
                  <a:srgbClr val="212121"/>
                </a:solidFill>
                <a:latin typeface="Verdana" pitchFamily="34" charset="0"/>
                <a:ea typeface="Verdana" pitchFamily="34" charset="-122"/>
                <a:cs typeface="Verdana" pitchFamily="34" charset="-120"/>
              </a:rPr>
              <a:t> Etik prensipler, AI'nin güvenilir ve sorumlu kullanımının temelidir </a:t>
            </a:r>
            <a:endParaRPr lang="en-US" sz="1046"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2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6082903"/>
          </a:xfrm>
          <a:prstGeom prst="rect">
            <a:avLst/>
          </a:prstGeom>
        </p:spPr>
      </p:pic>
      <p:sp>
        <p:nvSpPr>
          <p:cNvPr id="3" name="Text 0"/>
          <p:cNvSpPr/>
          <p:nvPr/>
        </p:nvSpPr>
        <p:spPr>
          <a:xfrm>
            <a:off x="500063" y="321469"/>
            <a:ext cx="8143875" cy="407194"/>
          </a:xfrm>
          <a:prstGeom prst="rect">
            <a:avLst/>
          </a:prstGeom>
          <a:noFill/>
          <a:ln/>
        </p:spPr>
        <p:txBody>
          <a:bodyPr wrap="none" lIns="0" tIns="0" rIns="0" bIns="0" rtlCol="0" anchor="ctr">
            <a:spAutoFit/>
          </a:bodyPr>
          <a:lstStyle/>
          <a:p>
            <a:pPr marL="0" indent="0" algn="ctr">
              <a:buNone/>
            </a:pPr>
            <a:r>
              <a:rPr lang="en-US" sz="2138" b="1" dirty="0">
                <a:solidFill>
                  <a:srgbClr val="C62828"/>
                </a:solidFill>
                <a:latin typeface="Verdana" pitchFamily="34" charset="0"/>
                <a:ea typeface="Verdana" pitchFamily="34" charset="-122"/>
                <a:cs typeface="Verdana" pitchFamily="34" charset="-120"/>
              </a:rPr>
              <a:t>Pratik AI Araçları: Ekosistem</a:t>
            </a:r>
            <a:endParaRPr lang="en-US" sz="2138" dirty="0"/>
          </a:p>
        </p:txBody>
      </p:sp>
      <p:sp>
        <p:nvSpPr>
          <p:cNvPr id="4" name="Shape 1"/>
          <p:cNvSpPr/>
          <p:nvPr/>
        </p:nvSpPr>
        <p:spPr>
          <a:xfrm>
            <a:off x="500063" y="1014413"/>
            <a:ext cx="2547919" cy="3389709"/>
          </a:xfrm>
          <a:prstGeom prst="rect">
            <a:avLst/>
          </a:prstGeom>
          <a:solidFill>
            <a:srgbClr val="FFFFFF">
              <a:alpha val="60000"/>
            </a:srgbClr>
          </a:solidFill>
          <a:ln/>
        </p:spPr>
      </p:sp>
      <p:pic>
        <p:nvPicPr>
          <p:cNvPr id="5" name="Image 1" descr="preencoded.png"/>
          <p:cNvPicPr>
            <a:picLocks noChangeAspect="1"/>
          </p:cNvPicPr>
          <p:nvPr/>
        </p:nvPicPr>
        <p:blipFill>
          <a:blip r:embed="rId4"/>
          <a:stretch>
            <a:fillRect/>
          </a:stretch>
        </p:blipFill>
        <p:spPr>
          <a:xfrm>
            <a:off x="1541850" y="1289447"/>
            <a:ext cx="464344" cy="371475"/>
          </a:xfrm>
          <a:prstGeom prst="rect">
            <a:avLst/>
          </a:prstGeom>
        </p:spPr>
      </p:pic>
      <p:sp>
        <p:nvSpPr>
          <p:cNvPr id="6" name="Text 2"/>
          <p:cNvSpPr/>
          <p:nvPr/>
        </p:nvSpPr>
        <p:spPr>
          <a:xfrm>
            <a:off x="642938" y="1893094"/>
            <a:ext cx="2262169" cy="257175"/>
          </a:xfrm>
          <a:prstGeom prst="rect">
            <a:avLst/>
          </a:prstGeom>
          <a:noFill/>
          <a:ln/>
        </p:spPr>
        <p:txBody>
          <a:bodyPr wrap="none" lIns="0" tIns="0" rIns="0" bIns="0" rtlCol="0" anchor="ctr">
            <a:spAutoFit/>
          </a:bodyPr>
          <a:lstStyle/>
          <a:p>
            <a:pPr marL="0" indent="0" algn="ctr">
              <a:buNone/>
            </a:pPr>
            <a:r>
              <a:rPr lang="en-US" sz="1350" b="1" dirty="0">
                <a:solidFill>
                  <a:srgbClr val="1565C0"/>
                </a:solidFill>
                <a:latin typeface="Noto Sans" pitchFamily="34" charset="0"/>
                <a:ea typeface="Noto Sans" pitchFamily="34" charset="-122"/>
                <a:cs typeface="Noto Sans" pitchFamily="34" charset="-120"/>
              </a:rPr>
              <a:t>Üretken AI</a:t>
            </a:r>
            <a:endParaRPr lang="en-US" sz="1350" dirty="0"/>
          </a:p>
        </p:txBody>
      </p:sp>
      <p:sp>
        <p:nvSpPr>
          <p:cNvPr id="7" name="Shape 3"/>
          <p:cNvSpPr/>
          <p:nvPr/>
        </p:nvSpPr>
        <p:spPr>
          <a:xfrm>
            <a:off x="642938" y="2293144"/>
            <a:ext cx="2262169" cy="375047"/>
          </a:xfrm>
          <a:prstGeom prst="rect">
            <a:avLst/>
          </a:prstGeom>
          <a:solidFill>
            <a:srgbClr val="FFFFFF">
              <a:alpha val="80000"/>
            </a:srgbClr>
          </a:solidFill>
          <a:ln/>
        </p:spPr>
      </p:sp>
      <p:sp>
        <p:nvSpPr>
          <p:cNvPr id="8" name="Text 4"/>
          <p:cNvSpPr/>
          <p:nvPr/>
        </p:nvSpPr>
        <p:spPr>
          <a:xfrm>
            <a:off x="771525" y="2378869"/>
            <a:ext cx="2004994" cy="203597"/>
          </a:xfrm>
          <a:prstGeom prst="rect">
            <a:avLst/>
          </a:prstGeom>
          <a:noFill/>
          <a:ln/>
        </p:spPr>
        <p:txBody>
          <a:bodyPr wrap="none" lIns="0" tIns="0" rIns="0" bIns="0" rtlCol="0" anchor="ctr">
            <a:spAutoFit/>
          </a:bodyPr>
          <a:lstStyle/>
          <a:p>
            <a:pPr marL="0" indent="0" algn="ctr">
              <a:buNone/>
            </a:pPr>
            <a:r>
              <a:rPr lang="en-US" sz="994" b="1" dirty="0">
                <a:solidFill>
                  <a:srgbClr val="212121"/>
                </a:solidFill>
                <a:latin typeface="Noto Sans" pitchFamily="34" charset="0"/>
                <a:ea typeface="Noto Sans" pitchFamily="34" charset="-122"/>
                <a:cs typeface="Noto Sans" pitchFamily="34" charset="-120"/>
              </a:rPr>
              <a:t>ChatGPT</a:t>
            </a:r>
            <a:endParaRPr lang="en-US" sz="994" dirty="0"/>
          </a:p>
        </p:txBody>
      </p:sp>
      <p:sp>
        <p:nvSpPr>
          <p:cNvPr id="9" name="Shape 5"/>
          <p:cNvSpPr/>
          <p:nvPr/>
        </p:nvSpPr>
        <p:spPr>
          <a:xfrm>
            <a:off x="642938" y="2775347"/>
            <a:ext cx="2262169" cy="375047"/>
          </a:xfrm>
          <a:prstGeom prst="rect">
            <a:avLst/>
          </a:prstGeom>
          <a:solidFill>
            <a:srgbClr val="FFFFFF">
              <a:alpha val="80000"/>
            </a:srgbClr>
          </a:solidFill>
          <a:ln/>
        </p:spPr>
      </p:sp>
      <p:sp>
        <p:nvSpPr>
          <p:cNvPr id="10" name="Text 6"/>
          <p:cNvSpPr/>
          <p:nvPr/>
        </p:nvSpPr>
        <p:spPr>
          <a:xfrm>
            <a:off x="771525" y="2861072"/>
            <a:ext cx="2004994" cy="203597"/>
          </a:xfrm>
          <a:prstGeom prst="rect">
            <a:avLst/>
          </a:prstGeom>
          <a:noFill/>
          <a:ln/>
        </p:spPr>
        <p:txBody>
          <a:bodyPr wrap="none" lIns="0" tIns="0" rIns="0" bIns="0" rtlCol="0" anchor="ctr">
            <a:spAutoFit/>
          </a:bodyPr>
          <a:lstStyle/>
          <a:p>
            <a:pPr marL="0" indent="0" algn="ctr">
              <a:buNone/>
            </a:pPr>
            <a:r>
              <a:rPr lang="en-US" sz="994" b="1" dirty="0">
                <a:solidFill>
                  <a:srgbClr val="212121"/>
                </a:solidFill>
                <a:latin typeface="Noto Sans" pitchFamily="34" charset="0"/>
                <a:ea typeface="Noto Sans" pitchFamily="34" charset="-122"/>
                <a:cs typeface="Noto Sans" pitchFamily="34" charset="-120"/>
              </a:rPr>
              <a:t>Gemini</a:t>
            </a:r>
            <a:endParaRPr lang="en-US" sz="994" dirty="0"/>
          </a:p>
        </p:txBody>
      </p:sp>
      <p:sp>
        <p:nvSpPr>
          <p:cNvPr id="11" name="Shape 7"/>
          <p:cNvSpPr/>
          <p:nvPr/>
        </p:nvSpPr>
        <p:spPr>
          <a:xfrm>
            <a:off x="642938" y="3257550"/>
            <a:ext cx="2262169" cy="375047"/>
          </a:xfrm>
          <a:prstGeom prst="rect">
            <a:avLst/>
          </a:prstGeom>
          <a:solidFill>
            <a:srgbClr val="FFFFFF">
              <a:alpha val="80000"/>
            </a:srgbClr>
          </a:solidFill>
          <a:ln/>
        </p:spPr>
      </p:sp>
      <p:sp>
        <p:nvSpPr>
          <p:cNvPr id="12" name="Text 8"/>
          <p:cNvSpPr/>
          <p:nvPr/>
        </p:nvSpPr>
        <p:spPr>
          <a:xfrm>
            <a:off x="771525" y="3343275"/>
            <a:ext cx="2004994" cy="203597"/>
          </a:xfrm>
          <a:prstGeom prst="rect">
            <a:avLst/>
          </a:prstGeom>
          <a:noFill/>
          <a:ln/>
        </p:spPr>
        <p:txBody>
          <a:bodyPr wrap="none" lIns="0" tIns="0" rIns="0" bIns="0" rtlCol="0" anchor="ctr">
            <a:spAutoFit/>
          </a:bodyPr>
          <a:lstStyle/>
          <a:p>
            <a:pPr marL="0" indent="0" algn="ctr">
              <a:buNone/>
            </a:pPr>
            <a:r>
              <a:rPr lang="en-US" sz="994" b="1" dirty="0">
                <a:solidFill>
                  <a:srgbClr val="212121"/>
                </a:solidFill>
                <a:latin typeface="Noto Sans" pitchFamily="34" charset="0"/>
                <a:ea typeface="Noto Sans" pitchFamily="34" charset="-122"/>
                <a:cs typeface="Noto Sans" pitchFamily="34" charset="-120"/>
              </a:rPr>
              <a:t>Claude</a:t>
            </a:r>
            <a:endParaRPr lang="en-US" sz="994" dirty="0"/>
          </a:p>
        </p:txBody>
      </p:sp>
      <p:sp>
        <p:nvSpPr>
          <p:cNvPr id="13" name="Text 9"/>
          <p:cNvSpPr/>
          <p:nvPr/>
        </p:nvSpPr>
        <p:spPr>
          <a:xfrm>
            <a:off x="642938" y="3775472"/>
            <a:ext cx="2262169" cy="450056"/>
          </a:xfrm>
          <a:prstGeom prst="rect">
            <a:avLst/>
          </a:prstGeom>
          <a:noFill/>
          <a:ln/>
        </p:spPr>
        <p:txBody>
          <a:bodyPr wrap="square" lIns="0" tIns="127508" rIns="0" bIns="0" rtlCol="0" anchor="ctr">
            <a:spAutoFit/>
          </a:bodyPr>
          <a:lstStyle/>
          <a:p>
            <a:pPr marL="0" indent="0" algn="ctr">
              <a:buNone/>
            </a:pPr>
            <a:r>
              <a:rPr lang="en-US" sz="837" dirty="0">
                <a:solidFill>
                  <a:srgbClr val="424242"/>
                </a:solidFill>
                <a:latin typeface="Noto Sans" pitchFamily="34" charset="0"/>
                <a:ea typeface="Noto Sans" pitchFamily="34" charset="-122"/>
                <a:cs typeface="Noto Sans" pitchFamily="34" charset="-120"/>
              </a:rPr>
              <a:t> Metin üretimi, analiz, kod yazma ve problem çözme </a:t>
            </a:r>
            <a:endParaRPr lang="en-US" sz="837" dirty="0"/>
          </a:p>
        </p:txBody>
      </p:sp>
      <p:sp>
        <p:nvSpPr>
          <p:cNvPr id="14" name="Shape 10"/>
          <p:cNvSpPr/>
          <p:nvPr/>
        </p:nvSpPr>
        <p:spPr>
          <a:xfrm>
            <a:off x="3298013" y="1014413"/>
            <a:ext cx="2547947" cy="3389709"/>
          </a:xfrm>
          <a:prstGeom prst="rect">
            <a:avLst/>
          </a:prstGeom>
          <a:solidFill>
            <a:srgbClr val="FFFFFF">
              <a:alpha val="60000"/>
            </a:srgbClr>
          </a:solidFill>
          <a:ln/>
        </p:spPr>
      </p:sp>
      <p:pic>
        <p:nvPicPr>
          <p:cNvPr id="15" name="Image 2" descr="preencoded.png"/>
          <p:cNvPicPr>
            <a:picLocks noChangeAspect="1"/>
          </p:cNvPicPr>
          <p:nvPr/>
        </p:nvPicPr>
        <p:blipFill>
          <a:blip r:embed="rId5"/>
          <a:stretch>
            <a:fillRect/>
          </a:stretch>
        </p:blipFill>
        <p:spPr>
          <a:xfrm>
            <a:off x="4386235" y="1289447"/>
            <a:ext cx="371475" cy="371475"/>
          </a:xfrm>
          <a:prstGeom prst="rect">
            <a:avLst/>
          </a:prstGeom>
        </p:spPr>
      </p:pic>
      <p:sp>
        <p:nvSpPr>
          <p:cNvPr id="16" name="Text 11"/>
          <p:cNvSpPr/>
          <p:nvPr/>
        </p:nvSpPr>
        <p:spPr>
          <a:xfrm>
            <a:off x="3440888" y="1893094"/>
            <a:ext cx="2262197" cy="257175"/>
          </a:xfrm>
          <a:prstGeom prst="rect">
            <a:avLst/>
          </a:prstGeom>
          <a:noFill/>
          <a:ln/>
        </p:spPr>
        <p:txBody>
          <a:bodyPr wrap="none" lIns="0" tIns="0" rIns="0" bIns="0" rtlCol="0" anchor="ctr">
            <a:spAutoFit/>
          </a:bodyPr>
          <a:lstStyle/>
          <a:p>
            <a:pPr marL="0" indent="0" algn="ctr">
              <a:buNone/>
            </a:pPr>
            <a:r>
              <a:rPr lang="en-US" sz="1350" b="1" dirty="0">
                <a:solidFill>
                  <a:srgbClr val="FF6F00"/>
                </a:solidFill>
                <a:latin typeface="Noto Sans" pitchFamily="34" charset="0"/>
                <a:ea typeface="Noto Sans" pitchFamily="34" charset="-122"/>
                <a:cs typeface="Noto Sans" pitchFamily="34" charset="-120"/>
              </a:rPr>
              <a:t>Görsel AI</a:t>
            </a:r>
            <a:endParaRPr lang="en-US" sz="1350" dirty="0"/>
          </a:p>
        </p:txBody>
      </p:sp>
      <p:sp>
        <p:nvSpPr>
          <p:cNvPr id="17" name="Shape 12"/>
          <p:cNvSpPr/>
          <p:nvPr/>
        </p:nvSpPr>
        <p:spPr>
          <a:xfrm>
            <a:off x="3440888" y="2293144"/>
            <a:ext cx="2262197" cy="375047"/>
          </a:xfrm>
          <a:prstGeom prst="rect">
            <a:avLst/>
          </a:prstGeom>
          <a:solidFill>
            <a:srgbClr val="FFFFFF">
              <a:alpha val="80000"/>
            </a:srgbClr>
          </a:solidFill>
          <a:ln/>
        </p:spPr>
      </p:sp>
      <p:sp>
        <p:nvSpPr>
          <p:cNvPr id="18" name="Text 13"/>
          <p:cNvSpPr/>
          <p:nvPr/>
        </p:nvSpPr>
        <p:spPr>
          <a:xfrm>
            <a:off x="3569475" y="2378869"/>
            <a:ext cx="2005022" cy="203597"/>
          </a:xfrm>
          <a:prstGeom prst="rect">
            <a:avLst/>
          </a:prstGeom>
          <a:noFill/>
          <a:ln/>
        </p:spPr>
        <p:txBody>
          <a:bodyPr wrap="none" lIns="0" tIns="0" rIns="0" bIns="0" rtlCol="0" anchor="ctr">
            <a:spAutoFit/>
          </a:bodyPr>
          <a:lstStyle/>
          <a:p>
            <a:pPr marL="0" indent="0" algn="ctr">
              <a:buNone/>
            </a:pPr>
            <a:r>
              <a:rPr lang="en-US" sz="994" b="1" dirty="0">
                <a:solidFill>
                  <a:srgbClr val="212121"/>
                </a:solidFill>
                <a:latin typeface="Noto Sans" pitchFamily="34" charset="0"/>
                <a:ea typeface="Noto Sans" pitchFamily="34" charset="-122"/>
                <a:cs typeface="Noto Sans" pitchFamily="34" charset="-120"/>
              </a:rPr>
              <a:t>Canva</a:t>
            </a:r>
            <a:endParaRPr lang="en-US" sz="994" dirty="0"/>
          </a:p>
        </p:txBody>
      </p:sp>
      <p:sp>
        <p:nvSpPr>
          <p:cNvPr id="19" name="Shape 14"/>
          <p:cNvSpPr/>
          <p:nvPr/>
        </p:nvSpPr>
        <p:spPr>
          <a:xfrm>
            <a:off x="3440888" y="2775347"/>
            <a:ext cx="2262197" cy="375047"/>
          </a:xfrm>
          <a:prstGeom prst="rect">
            <a:avLst/>
          </a:prstGeom>
          <a:solidFill>
            <a:srgbClr val="FFFFFF">
              <a:alpha val="80000"/>
            </a:srgbClr>
          </a:solidFill>
          <a:ln/>
        </p:spPr>
      </p:sp>
      <p:sp>
        <p:nvSpPr>
          <p:cNvPr id="20" name="Text 15"/>
          <p:cNvSpPr/>
          <p:nvPr/>
        </p:nvSpPr>
        <p:spPr>
          <a:xfrm>
            <a:off x="3569475" y="2861072"/>
            <a:ext cx="2005022" cy="203597"/>
          </a:xfrm>
          <a:prstGeom prst="rect">
            <a:avLst/>
          </a:prstGeom>
          <a:noFill/>
          <a:ln/>
        </p:spPr>
        <p:txBody>
          <a:bodyPr wrap="none" lIns="0" tIns="0" rIns="0" bIns="0" rtlCol="0" anchor="ctr">
            <a:spAutoFit/>
          </a:bodyPr>
          <a:lstStyle/>
          <a:p>
            <a:pPr marL="0" indent="0" algn="ctr">
              <a:buNone/>
            </a:pPr>
            <a:r>
              <a:rPr lang="en-US" sz="994" b="1" dirty="0">
                <a:solidFill>
                  <a:srgbClr val="212121"/>
                </a:solidFill>
                <a:latin typeface="Noto Sans" pitchFamily="34" charset="0"/>
                <a:ea typeface="Noto Sans" pitchFamily="34" charset="-122"/>
                <a:cs typeface="Noto Sans" pitchFamily="34" charset="-120"/>
              </a:rPr>
              <a:t>Leonardo</a:t>
            </a:r>
            <a:endParaRPr lang="en-US" sz="994" dirty="0"/>
          </a:p>
        </p:txBody>
      </p:sp>
      <p:sp>
        <p:nvSpPr>
          <p:cNvPr id="21" name="Shape 16"/>
          <p:cNvSpPr/>
          <p:nvPr/>
        </p:nvSpPr>
        <p:spPr>
          <a:xfrm>
            <a:off x="3440888" y="3257550"/>
            <a:ext cx="2262197" cy="375047"/>
          </a:xfrm>
          <a:prstGeom prst="rect">
            <a:avLst/>
          </a:prstGeom>
          <a:solidFill>
            <a:srgbClr val="FFFFFF">
              <a:alpha val="80000"/>
            </a:srgbClr>
          </a:solidFill>
          <a:ln/>
        </p:spPr>
      </p:sp>
      <p:sp>
        <p:nvSpPr>
          <p:cNvPr id="22" name="Text 17"/>
          <p:cNvSpPr/>
          <p:nvPr/>
        </p:nvSpPr>
        <p:spPr>
          <a:xfrm>
            <a:off x="3569475" y="3343275"/>
            <a:ext cx="2005022" cy="203597"/>
          </a:xfrm>
          <a:prstGeom prst="rect">
            <a:avLst/>
          </a:prstGeom>
          <a:noFill/>
          <a:ln/>
        </p:spPr>
        <p:txBody>
          <a:bodyPr wrap="none" lIns="0" tIns="0" rIns="0" bIns="0" rtlCol="0" anchor="ctr">
            <a:spAutoFit/>
          </a:bodyPr>
          <a:lstStyle/>
          <a:p>
            <a:pPr marL="0" indent="0" algn="ctr">
              <a:buNone/>
            </a:pPr>
            <a:r>
              <a:rPr lang="en-US" sz="994" b="1" dirty="0">
                <a:solidFill>
                  <a:srgbClr val="212121"/>
                </a:solidFill>
                <a:latin typeface="Noto Sans" pitchFamily="34" charset="0"/>
                <a:ea typeface="Noto Sans" pitchFamily="34" charset="-122"/>
                <a:cs typeface="Noto Sans" pitchFamily="34" charset="-120"/>
              </a:rPr>
              <a:t>Runway</a:t>
            </a:r>
            <a:endParaRPr lang="en-US" sz="994" dirty="0"/>
          </a:p>
        </p:txBody>
      </p:sp>
      <p:sp>
        <p:nvSpPr>
          <p:cNvPr id="23" name="Text 18"/>
          <p:cNvSpPr/>
          <p:nvPr/>
        </p:nvSpPr>
        <p:spPr>
          <a:xfrm>
            <a:off x="3440888" y="3775472"/>
            <a:ext cx="2262197" cy="450056"/>
          </a:xfrm>
          <a:prstGeom prst="rect">
            <a:avLst/>
          </a:prstGeom>
          <a:noFill/>
          <a:ln/>
        </p:spPr>
        <p:txBody>
          <a:bodyPr wrap="square" lIns="0" tIns="127508" rIns="0" bIns="0" rtlCol="0" anchor="ctr">
            <a:spAutoFit/>
          </a:bodyPr>
          <a:lstStyle/>
          <a:p>
            <a:pPr marL="0" indent="0" algn="ctr">
              <a:buNone/>
            </a:pPr>
            <a:r>
              <a:rPr lang="en-US" sz="837" dirty="0">
                <a:solidFill>
                  <a:srgbClr val="424242"/>
                </a:solidFill>
                <a:latin typeface="Noto Sans" pitchFamily="34" charset="0"/>
                <a:ea typeface="Noto Sans" pitchFamily="34" charset="-122"/>
                <a:cs typeface="Noto Sans" pitchFamily="34" charset="-120"/>
              </a:rPr>
              <a:t> Görsel tasarım, görüntü oluşturma ve video düzenleme </a:t>
            </a:r>
            <a:endParaRPr lang="en-US" sz="837" dirty="0"/>
          </a:p>
        </p:txBody>
      </p:sp>
      <p:sp>
        <p:nvSpPr>
          <p:cNvPr id="24" name="Shape 19"/>
          <p:cNvSpPr/>
          <p:nvPr/>
        </p:nvSpPr>
        <p:spPr>
          <a:xfrm>
            <a:off x="6095991" y="1014413"/>
            <a:ext cx="2547919" cy="3389709"/>
          </a:xfrm>
          <a:prstGeom prst="rect">
            <a:avLst/>
          </a:prstGeom>
          <a:solidFill>
            <a:srgbClr val="FFFFFF">
              <a:alpha val="60000"/>
            </a:srgbClr>
          </a:solidFill>
          <a:ln/>
        </p:spPr>
      </p:sp>
      <p:pic>
        <p:nvPicPr>
          <p:cNvPr id="25" name="Image 3" descr="preencoded.png"/>
          <p:cNvPicPr>
            <a:picLocks noChangeAspect="1"/>
          </p:cNvPicPr>
          <p:nvPr/>
        </p:nvPicPr>
        <p:blipFill>
          <a:blip r:embed="rId6"/>
          <a:stretch>
            <a:fillRect/>
          </a:stretch>
        </p:blipFill>
        <p:spPr>
          <a:xfrm>
            <a:off x="7184213" y="1289447"/>
            <a:ext cx="371475" cy="371475"/>
          </a:xfrm>
          <a:prstGeom prst="rect">
            <a:avLst/>
          </a:prstGeom>
        </p:spPr>
      </p:pic>
      <p:sp>
        <p:nvSpPr>
          <p:cNvPr id="26" name="Text 20"/>
          <p:cNvSpPr/>
          <p:nvPr/>
        </p:nvSpPr>
        <p:spPr>
          <a:xfrm>
            <a:off x="6238866" y="1893094"/>
            <a:ext cx="2262169" cy="257175"/>
          </a:xfrm>
          <a:prstGeom prst="rect">
            <a:avLst/>
          </a:prstGeom>
          <a:noFill/>
          <a:ln/>
        </p:spPr>
        <p:txBody>
          <a:bodyPr wrap="none" lIns="0" tIns="0" rIns="0" bIns="0" rtlCol="0" anchor="ctr">
            <a:spAutoFit/>
          </a:bodyPr>
          <a:lstStyle/>
          <a:p>
            <a:pPr marL="0" indent="0" algn="ctr">
              <a:buNone/>
            </a:pPr>
            <a:r>
              <a:rPr lang="en-US" sz="1350" b="1" dirty="0">
                <a:solidFill>
                  <a:srgbClr val="2E7D32"/>
                </a:solidFill>
                <a:latin typeface="Noto Sans" pitchFamily="34" charset="0"/>
                <a:ea typeface="Noto Sans" pitchFamily="34" charset="-122"/>
                <a:cs typeface="Noto Sans" pitchFamily="34" charset="-120"/>
              </a:rPr>
              <a:t>Ofis AI</a:t>
            </a:r>
            <a:endParaRPr lang="en-US" sz="1350" dirty="0"/>
          </a:p>
        </p:txBody>
      </p:sp>
      <p:sp>
        <p:nvSpPr>
          <p:cNvPr id="27" name="Shape 21"/>
          <p:cNvSpPr/>
          <p:nvPr/>
        </p:nvSpPr>
        <p:spPr>
          <a:xfrm>
            <a:off x="6238866" y="2293144"/>
            <a:ext cx="2262169" cy="375047"/>
          </a:xfrm>
          <a:prstGeom prst="rect">
            <a:avLst/>
          </a:prstGeom>
          <a:solidFill>
            <a:srgbClr val="FFFFFF">
              <a:alpha val="80000"/>
            </a:srgbClr>
          </a:solidFill>
          <a:ln/>
        </p:spPr>
      </p:sp>
      <p:sp>
        <p:nvSpPr>
          <p:cNvPr id="28" name="Text 22"/>
          <p:cNvSpPr/>
          <p:nvPr/>
        </p:nvSpPr>
        <p:spPr>
          <a:xfrm>
            <a:off x="6367453" y="2378869"/>
            <a:ext cx="2004994" cy="203597"/>
          </a:xfrm>
          <a:prstGeom prst="rect">
            <a:avLst/>
          </a:prstGeom>
          <a:noFill/>
          <a:ln/>
        </p:spPr>
        <p:txBody>
          <a:bodyPr wrap="none" lIns="0" tIns="0" rIns="0" bIns="0" rtlCol="0" anchor="ctr">
            <a:spAutoFit/>
          </a:bodyPr>
          <a:lstStyle/>
          <a:p>
            <a:pPr marL="0" indent="0" algn="ctr">
              <a:buNone/>
            </a:pPr>
            <a:r>
              <a:rPr lang="en-US" sz="994" b="1" dirty="0">
                <a:solidFill>
                  <a:srgbClr val="212121"/>
                </a:solidFill>
                <a:latin typeface="Noto Sans" pitchFamily="34" charset="0"/>
                <a:ea typeface="Noto Sans" pitchFamily="34" charset="-122"/>
                <a:cs typeface="Noto Sans" pitchFamily="34" charset="-120"/>
              </a:rPr>
              <a:t>Notion AI</a:t>
            </a:r>
            <a:endParaRPr lang="en-US" sz="994" dirty="0"/>
          </a:p>
        </p:txBody>
      </p:sp>
      <p:sp>
        <p:nvSpPr>
          <p:cNvPr id="29" name="Shape 23"/>
          <p:cNvSpPr/>
          <p:nvPr/>
        </p:nvSpPr>
        <p:spPr>
          <a:xfrm>
            <a:off x="6238866" y="2775347"/>
            <a:ext cx="2262169" cy="375047"/>
          </a:xfrm>
          <a:prstGeom prst="rect">
            <a:avLst/>
          </a:prstGeom>
          <a:solidFill>
            <a:srgbClr val="FFFFFF">
              <a:alpha val="80000"/>
            </a:srgbClr>
          </a:solidFill>
          <a:ln/>
        </p:spPr>
      </p:sp>
      <p:sp>
        <p:nvSpPr>
          <p:cNvPr id="30" name="Text 24"/>
          <p:cNvSpPr/>
          <p:nvPr/>
        </p:nvSpPr>
        <p:spPr>
          <a:xfrm>
            <a:off x="6367453" y="2861072"/>
            <a:ext cx="2004994" cy="203597"/>
          </a:xfrm>
          <a:prstGeom prst="rect">
            <a:avLst/>
          </a:prstGeom>
          <a:noFill/>
          <a:ln/>
        </p:spPr>
        <p:txBody>
          <a:bodyPr wrap="none" lIns="0" tIns="0" rIns="0" bIns="0" rtlCol="0" anchor="ctr">
            <a:spAutoFit/>
          </a:bodyPr>
          <a:lstStyle/>
          <a:p>
            <a:pPr marL="0" indent="0" algn="ctr">
              <a:buNone/>
            </a:pPr>
            <a:r>
              <a:rPr lang="en-US" sz="994" b="1" dirty="0">
                <a:solidFill>
                  <a:srgbClr val="212121"/>
                </a:solidFill>
                <a:latin typeface="Noto Sans" pitchFamily="34" charset="0"/>
                <a:ea typeface="Noto Sans" pitchFamily="34" charset="-122"/>
                <a:cs typeface="Noto Sans" pitchFamily="34" charset="-120"/>
              </a:rPr>
              <a:t>Miro AI</a:t>
            </a:r>
            <a:endParaRPr lang="en-US" sz="994" dirty="0"/>
          </a:p>
        </p:txBody>
      </p:sp>
      <p:sp>
        <p:nvSpPr>
          <p:cNvPr id="31" name="Shape 25"/>
          <p:cNvSpPr/>
          <p:nvPr/>
        </p:nvSpPr>
        <p:spPr>
          <a:xfrm>
            <a:off x="6238866" y="3257550"/>
            <a:ext cx="2262169" cy="375047"/>
          </a:xfrm>
          <a:prstGeom prst="rect">
            <a:avLst/>
          </a:prstGeom>
          <a:solidFill>
            <a:srgbClr val="FFFFFF">
              <a:alpha val="80000"/>
            </a:srgbClr>
          </a:solidFill>
          <a:ln/>
        </p:spPr>
      </p:sp>
      <p:sp>
        <p:nvSpPr>
          <p:cNvPr id="32" name="Text 26"/>
          <p:cNvSpPr/>
          <p:nvPr/>
        </p:nvSpPr>
        <p:spPr>
          <a:xfrm>
            <a:off x="6367453" y="3343275"/>
            <a:ext cx="2004994" cy="203597"/>
          </a:xfrm>
          <a:prstGeom prst="rect">
            <a:avLst/>
          </a:prstGeom>
          <a:noFill/>
          <a:ln/>
        </p:spPr>
        <p:txBody>
          <a:bodyPr wrap="none" lIns="0" tIns="0" rIns="0" bIns="0" rtlCol="0" anchor="ctr">
            <a:spAutoFit/>
          </a:bodyPr>
          <a:lstStyle/>
          <a:p>
            <a:pPr marL="0" indent="0" algn="ctr">
              <a:buNone/>
            </a:pPr>
            <a:r>
              <a:rPr lang="en-US" sz="994" b="1" dirty="0">
                <a:solidFill>
                  <a:srgbClr val="212121"/>
                </a:solidFill>
                <a:latin typeface="Noto Sans" pitchFamily="34" charset="0"/>
                <a:ea typeface="Noto Sans" pitchFamily="34" charset="-122"/>
                <a:cs typeface="Noto Sans" pitchFamily="34" charset="-120"/>
              </a:rPr>
              <a:t>Microsoft Copilot</a:t>
            </a:r>
            <a:endParaRPr lang="en-US" sz="994" dirty="0"/>
          </a:p>
        </p:txBody>
      </p:sp>
      <p:sp>
        <p:nvSpPr>
          <p:cNvPr id="33" name="Text 27"/>
          <p:cNvSpPr/>
          <p:nvPr/>
        </p:nvSpPr>
        <p:spPr>
          <a:xfrm>
            <a:off x="6238866" y="3775472"/>
            <a:ext cx="2262169" cy="450056"/>
          </a:xfrm>
          <a:prstGeom prst="rect">
            <a:avLst/>
          </a:prstGeom>
          <a:noFill/>
          <a:ln/>
        </p:spPr>
        <p:txBody>
          <a:bodyPr wrap="square" lIns="0" tIns="127508" rIns="0" bIns="0" rtlCol="0" anchor="ctr">
            <a:spAutoFit/>
          </a:bodyPr>
          <a:lstStyle/>
          <a:p>
            <a:pPr marL="0" indent="0" algn="ctr">
              <a:buNone/>
            </a:pPr>
            <a:r>
              <a:rPr lang="en-US" sz="837" dirty="0">
                <a:solidFill>
                  <a:srgbClr val="424242"/>
                </a:solidFill>
                <a:latin typeface="Noto Sans" pitchFamily="34" charset="0"/>
                <a:ea typeface="Noto Sans" pitchFamily="34" charset="-122"/>
                <a:cs typeface="Noto Sans" pitchFamily="34" charset="-120"/>
              </a:rPr>
              <a:t> Üretkenlik, dokümantasyon ve iş birliği araçları </a:t>
            </a:r>
            <a:endParaRPr lang="en-US" sz="837" dirty="0"/>
          </a:p>
        </p:txBody>
      </p:sp>
      <p:sp>
        <p:nvSpPr>
          <p:cNvPr id="34" name="Shape 28"/>
          <p:cNvSpPr/>
          <p:nvPr/>
        </p:nvSpPr>
        <p:spPr>
          <a:xfrm>
            <a:off x="500063" y="4618434"/>
            <a:ext cx="8143875" cy="1143000"/>
          </a:xfrm>
          <a:prstGeom prst="rect">
            <a:avLst/>
          </a:prstGeom>
          <a:solidFill>
            <a:srgbClr val="FFFFFF">
              <a:alpha val="50000"/>
            </a:srgbClr>
          </a:solidFill>
          <a:ln/>
        </p:spPr>
      </p:sp>
      <p:pic>
        <p:nvPicPr>
          <p:cNvPr id="35" name="Image 4" descr="preencoded.png"/>
          <p:cNvPicPr>
            <a:picLocks noChangeAspect="1"/>
          </p:cNvPicPr>
          <p:nvPr/>
        </p:nvPicPr>
        <p:blipFill>
          <a:blip r:embed="rId7"/>
          <a:stretch>
            <a:fillRect/>
          </a:stretch>
        </p:blipFill>
        <p:spPr>
          <a:xfrm>
            <a:off x="1714500" y="4761309"/>
            <a:ext cx="5715000" cy="85725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3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770364"/>
          </a:xfrm>
          <a:prstGeom prst="rect">
            <a:avLst/>
          </a:prstGeom>
        </p:spPr>
      </p:pic>
      <p:sp>
        <p:nvSpPr>
          <p:cNvPr id="3" name="Text 0"/>
          <p:cNvSpPr/>
          <p:nvPr/>
        </p:nvSpPr>
        <p:spPr>
          <a:xfrm>
            <a:off x="2308882" y="357188"/>
            <a:ext cx="4526207" cy="407194"/>
          </a:xfrm>
          <a:prstGeom prst="rect">
            <a:avLst/>
          </a:prstGeom>
          <a:noFill/>
          <a:ln/>
        </p:spPr>
        <p:txBody>
          <a:bodyPr wrap="none" lIns="0" tIns="0" rIns="0" bIns="0" rtlCol="0" anchor="ctr">
            <a:spAutoFit/>
          </a:bodyPr>
          <a:lstStyle/>
          <a:p>
            <a:pPr marL="0" indent="0" algn="ctr">
              <a:buNone/>
            </a:pPr>
            <a:r>
              <a:rPr lang="en-US" sz="2138" b="1" dirty="0">
                <a:solidFill>
                  <a:srgbClr val="C62828"/>
                </a:solidFill>
                <a:latin typeface="Verdana" pitchFamily="34" charset="0"/>
                <a:ea typeface="Verdana" pitchFamily="34" charset="-122"/>
                <a:cs typeface="Verdana" pitchFamily="34" charset="-120"/>
              </a:rPr>
              <a:t>AI ile 2 Dakikada İş Fikri Oluşturma</a:t>
            </a:r>
            <a:endParaRPr lang="en-US" sz="2138" dirty="0"/>
          </a:p>
        </p:txBody>
      </p:sp>
      <p:sp>
        <p:nvSpPr>
          <p:cNvPr id="5" name="Text 1"/>
          <p:cNvSpPr/>
          <p:nvPr/>
        </p:nvSpPr>
        <p:spPr>
          <a:xfrm>
            <a:off x="3841273" y="2550319"/>
            <a:ext cx="1461455" cy="342900"/>
          </a:xfrm>
          <a:prstGeom prst="rect">
            <a:avLst/>
          </a:prstGeom>
          <a:noFill/>
          <a:ln/>
        </p:spPr>
        <p:txBody>
          <a:bodyPr wrap="none" lIns="0" tIns="0" rIns="0" bIns="0" rtlCol="0" anchor="ctr">
            <a:spAutoFit/>
          </a:bodyPr>
          <a:lstStyle/>
          <a:p>
            <a:pPr marL="0" indent="0" algn="ctr">
              <a:buNone/>
            </a:pPr>
            <a:r>
              <a:rPr lang="en-US" sz="1800" b="1" dirty="0">
                <a:solidFill>
                  <a:srgbClr val="1565C0"/>
                </a:solidFill>
                <a:latin typeface="Noto Sans" pitchFamily="34" charset="0"/>
                <a:ea typeface="Noto Sans" pitchFamily="34" charset="-122"/>
                <a:cs typeface="Noto Sans" pitchFamily="34" charset="-120"/>
              </a:rPr>
              <a:t>CANLI DEMO</a:t>
            </a:r>
            <a:endParaRPr lang="en-US" sz="1800" dirty="0"/>
          </a:p>
        </p:txBody>
      </p:sp>
      <p:sp>
        <p:nvSpPr>
          <p:cNvPr id="6" name="Shape 2"/>
          <p:cNvSpPr/>
          <p:nvPr/>
        </p:nvSpPr>
        <p:spPr>
          <a:xfrm>
            <a:off x="1722509" y="3178969"/>
            <a:ext cx="2760194" cy="607219"/>
          </a:xfrm>
          <a:prstGeom prst="rect">
            <a:avLst/>
          </a:prstGeom>
          <a:solidFill>
            <a:srgbClr val="FFFFFF">
              <a:alpha val="60000"/>
            </a:srgbClr>
          </a:solidFill>
          <a:ln/>
        </p:spPr>
      </p:sp>
      <p:sp>
        <p:nvSpPr>
          <p:cNvPr id="7" name="Shape 3"/>
          <p:cNvSpPr/>
          <p:nvPr/>
        </p:nvSpPr>
        <p:spPr>
          <a:xfrm>
            <a:off x="1901103" y="3321844"/>
            <a:ext cx="321469" cy="321469"/>
          </a:xfrm>
          <a:prstGeom prst="rect">
            <a:avLst/>
          </a:prstGeom>
          <a:solidFill>
            <a:srgbClr val="FF6F00"/>
          </a:solidFill>
          <a:ln/>
        </p:spPr>
      </p:sp>
      <p:sp>
        <p:nvSpPr>
          <p:cNvPr id="8" name="Text 4"/>
          <p:cNvSpPr/>
          <p:nvPr/>
        </p:nvSpPr>
        <p:spPr>
          <a:xfrm>
            <a:off x="1901103" y="3321844"/>
            <a:ext cx="321469" cy="321469"/>
          </a:xfrm>
          <a:prstGeom prst="rect">
            <a:avLst/>
          </a:prstGeom>
          <a:noFill/>
          <a:ln/>
        </p:spPr>
        <p:txBody>
          <a:bodyPr wrap="none" lIns="0" tIns="0" rIns="0" bIns="0" rtlCol="0" anchor="ctr">
            <a:spAutoFit/>
          </a:bodyPr>
          <a:lstStyle/>
          <a:p>
            <a:pPr marL="0" indent="0" algn="ctr">
              <a:buNone/>
            </a:pPr>
            <a:r>
              <a:rPr lang="en-US" sz="1350" b="1" dirty="0">
                <a:solidFill>
                  <a:srgbClr val="FFFFFF"/>
                </a:solidFill>
                <a:latin typeface="Noto Sans" pitchFamily="34" charset="0"/>
                <a:ea typeface="Noto Sans" pitchFamily="34" charset="-122"/>
                <a:cs typeface="Noto Sans" pitchFamily="34" charset="-120"/>
              </a:rPr>
              <a:t>1</a:t>
            </a:r>
            <a:endParaRPr lang="en-US" sz="1350" dirty="0"/>
          </a:p>
        </p:txBody>
      </p:sp>
      <p:sp>
        <p:nvSpPr>
          <p:cNvPr id="9" name="Text 5"/>
          <p:cNvSpPr/>
          <p:nvPr/>
        </p:nvSpPr>
        <p:spPr>
          <a:xfrm>
            <a:off x="2365446" y="3380780"/>
            <a:ext cx="1420434" cy="203597"/>
          </a:xfrm>
          <a:prstGeom prst="rect">
            <a:avLst/>
          </a:prstGeom>
          <a:noFill/>
          <a:ln/>
        </p:spPr>
        <p:txBody>
          <a:bodyPr wrap="none" lIns="0" tIns="0" rIns="0" bIns="0" rtlCol="0" anchor="ctr">
            <a:spAutoFit/>
          </a:bodyPr>
          <a:lstStyle/>
          <a:p>
            <a:pPr marL="0" indent="0">
              <a:buNone/>
            </a:pPr>
            <a:r>
              <a:rPr lang="en-US" sz="994" dirty="0">
                <a:solidFill>
                  <a:srgbClr val="212121"/>
                </a:solidFill>
                <a:latin typeface="Noto Sans" pitchFamily="34" charset="0"/>
                <a:ea typeface="Noto Sans" pitchFamily="34" charset="-122"/>
                <a:cs typeface="Noto Sans" pitchFamily="34" charset="-120"/>
              </a:rPr>
              <a:t>ChatGPT'ye giriş yapın</a:t>
            </a:r>
            <a:endParaRPr lang="en-US" sz="994" dirty="0"/>
          </a:p>
        </p:txBody>
      </p:sp>
      <p:sp>
        <p:nvSpPr>
          <p:cNvPr id="10" name="Shape 6"/>
          <p:cNvSpPr/>
          <p:nvPr/>
        </p:nvSpPr>
        <p:spPr>
          <a:xfrm>
            <a:off x="4661297" y="3178969"/>
            <a:ext cx="2760194" cy="607219"/>
          </a:xfrm>
          <a:prstGeom prst="rect">
            <a:avLst/>
          </a:prstGeom>
          <a:solidFill>
            <a:srgbClr val="FFFFFF">
              <a:alpha val="60000"/>
            </a:srgbClr>
          </a:solidFill>
          <a:ln/>
        </p:spPr>
      </p:sp>
      <p:sp>
        <p:nvSpPr>
          <p:cNvPr id="11" name="Shape 7"/>
          <p:cNvSpPr/>
          <p:nvPr/>
        </p:nvSpPr>
        <p:spPr>
          <a:xfrm>
            <a:off x="4839891" y="3321844"/>
            <a:ext cx="321469" cy="321469"/>
          </a:xfrm>
          <a:prstGeom prst="rect">
            <a:avLst/>
          </a:prstGeom>
          <a:solidFill>
            <a:srgbClr val="FF6F00"/>
          </a:solidFill>
          <a:ln/>
        </p:spPr>
      </p:sp>
      <p:sp>
        <p:nvSpPr>
          <p:cNvPr id="12" name="Text 8"/>
          <p:cNvSpPr/>
          <p:nvPr/>
        </p:nvSpPr>
        <p:spPr>
          <a:xfrm>
            <a:off x="4839891" y="3321844"/>
            <a:ext cx="321469" cy="321469"/>
          </a:xfrm>
          <a:prstGeom prst="rect">
            <a:avLst/>
          </a:prstGeom>
          <a:noFill/>
          <a:ln/>
        </p:spPr>
        <p:txBody>
          <a:bodyPr wrap="none" lIns="0" tIns="0" rIns="0" bIns="0" rtlCol="0" anchor="ctr">
            <a:spAutoFit/>
          </a:bodyPr>
          <a:lstStyle/>
          <a:p>
            <a:pPr marL="0" indent="0" algn="ctr">
              <a:buNone/>
            </a:pPr>
            <a:r>
              <a:rPr lang="en-US" sz="1350" b="1" dirty="0">
                <a:solidFill>
                  <a:srgbClr val="FFFFFF"/>
                </a:solidFill>
                <a:latin typeface="Noto Sans" pitchFamily="34" charset="0"/>
                <a:ea typeface="Noto Sans" pitchFamily="34" charset="-122"/>
                <a:cs typeface="Noto Sans" pitchFamily="34" charset="-120"/>
              </a:rPr>
              <a:t>2</a:t>
            </a:r>
            <a:endParaRPr lang="en-US" sz="1350" dirty="0"/>
          </a:p>
        </p:txBody>
      </p:sp>
      <p:sp>
        <p:nvSpPr>
          <p:cNvPr id="13" name="Text 9"/>
          <p:cNvSpPr/>
          <p:nvPr/>
        </p:nvSpPr>
        <p:spPr>
          <a:xfrm>
            <a:off x="5304234" y="3380780"/>
            <a:ext cx="1522930" cy="203597"/>
          </a:xfrm>
          <a:prstGeom prst="rect">
            <a:avLst/>
          </a:prstGeom>
          <a:noFill/>
          <a:ln/>
        </p:spPr>
        <p:txBody>
          <a:bodyPr wrap="none" lIns="0" tIns="0" rIns="0" bIns="0" rtlCol="0" anchor="ctr">
            <a:spAutoFit/>
          </a:bodyPr>
          <a:lstStyle/>
          <a:p>
            <a:pPr marL="0" indent="0">
              <a:buNone/>
            </a:pPr>
            <a:r>
              <a:rPr lang="en-US" sz="994" dirty="0">
                <a:solidFill>
                  <a:srgbClr val="212121"/>
                </a:solidFill>
                <a:latin typeface="Noto Sans" pitchFamily="34" charset="0"/>
                <a:ea typeface="Noto Sans" pitchFamily="34" charset="-122"/>
                <a:cs typeface="Noto Sans" pitchFamily="34" charset="-120"/>
              </a:rPr>
              <a:t>İş fikri için prompt yazın</a:t>
            </a:r>
            <a:endParaRPr lang="en-US" sz="994" dirty="0"/>
          </a:p>
        </p:txBody>
      </p:sp>
      <p:sp>
        <p:nvSpPr>
          <p:cNvPr id="14" name="Shape 10"/>
          <p:cNvSpPr/>
          <p:nvPr/>
        </p:nvSpPr>
        <p:spPr>
          <a:xfrm>
            <a:off x="1722509" y="3964781"/>
            <a:ext cx="2760194" cy="607219"/>
          </a:xfrm>
          <a:prstGeom prst="rect">
            <a:avLst/>
          </a:prstGeom>
          <a:solidFill>
            <a:srgbClr val="FFFFFF">
              <a:alpha val="60000"/>
            </a:srgbClr>
          </a:solidFill>
          <a:ln/>
        </p:spPr>
      </p:sp>
      <p:sp>
        <p:nvSpPr>
          <p:cNvPr id="15" name="Shape 11"/>
          <p:cNvSpPr/>
          <p:nvPr/>
        </p:nvSpPr>
        <p:spPr>
          <a:xfrm>
            <a:off x="1901103" y="4107656"/>
            <a:ext cx="321469" cy="321469"/>
          </a:xfrm>
          <a:prstGeom prst="rect">
            <a:avLst/>
          </a:prstGeom>
          <a:solidFill>
            <a:srgbClr val="FF6F00"/>
          </a:solidFill>
          <a:ln/>
        </p:spPr>
      </p:sp>
      <p:sp>
        <p:nvSpPr>
          <p:cNvPr id="16" name="Text 12"/>
          <p:cNvSpPr/>
          <p:nvPr/>
        </p:nvSpPr>
        <p:spPr>
          <a:xfrm>
            <a:off x="1901103" y="4107656"/>
            <a:ext cx="321469" cy="321469"/>
          </a:xfrm>
          <a:prstGeom prst="rect">
            <a:avLst/>
          </a:prstGeom>
          <a:noFill/>
          <a:ln/>
        </p:spPr>
        <p:txBody>
          <a:bodyPr wrap="none" lIns="0" tIns="0" rIns="0" bIns="0" rtlCol="0" anchor="ctr">
            <a:spAutoFit/>
          </a:bodyPr>
          <a:lstStyle/>
          <a:p>
            <a:pPr marL="0" indent="0" algn="ctr">
              <a:buNone/>
            </a:pPr>
            <a:r>
              <a:rPr lang="en-US" sz="1350" b="1" dirty="0">
                <a:solidFill>
                  <a:srgbClr val="FFFFFF"/>
                </a:solidFill>
                <a:latin typeface="Noto Sans" pitchFamily="34" charset="0"/>
                <a:ea typeface="Noto Sans" pitchFamily="34" charset="-122"/>
                <a:cs typeface="Noto Sans" pitchFamily="34" charset="-120"/>
              </a:rPr>
              <a:t>3</a:t>
            </a:r>
            <a:endParaRPr lang="en-US" sz="1350" dirty="0"/>
          </a:p>
        </p:txBody>
      </p:sp>
      <p:sp>
        <p:nvSpPr>
          <p:cNvPr id="17" name="Text 13"/>
          <p:cNvSpPr/>
          <p:nvPr/>
        </p:nvSpPr>
        <p:spPr>
          <a:xfrm>
            <a:off x="2365446" y="4166592"/>
            <a:ext cx="1938663" cy="203597"/>
          </a:xfrm>
          <a:prstGeom prst="rect">
            <a:avLst/>
          </a:prstGeom>
          <a:noFill/>
          <a:ln/>
        </p:spPr>
        <p:txBody>
          <a:bodyPr wrap="none" lIns="0" tIns="0" rIns="0" bIns="0" rtlCol="0" anchor="ctr">
            <a:spAutoFit/>
          </a:bodyPr>
          <a:lstStyle/>
          <a:p>
            <a:pPr marL="0" indent="0">
              <a:buNone/>
            </a:pPr>
            <a:r>
              <a:rPr lang="en-US" sz="994" dirty="0">
                <a:solidFill>
                  <a:srgbClr val="212121"/>
                </a:solidFill>
                <a:latin typeface="Noto Sans" pitchFamily="34" charset="0"/>
                <a:ea typeface="Noto Sans" pitchFamily="34" charset="-122"/>
                <a:cs typeface="Noto Sans" pitchFamily="34" charset="-120"/>
              </a:rPr>
              <a:t>AI'nin ürettiği fikirleri inceleyin</a:t>
            </a:r>
            <a:endParaRPr lang="en-US" sz="994" dirty="0"/>
          </a:p>
        </p:txBody>
      </p:sp>
      <p:sp>
        <p:nvSpPr>
          <p:cNvPr id="18" name="Shape 14"/>
          <p:cNvSpPr/>
          <p:nvPr/>
        </p:nvSpPr>
        <p:spPr>
          <a:xfrm>
            <a:off x="4661297" y="3964781"/>
            <a:ext cx="2760194" cy="607219"/>
          </a:xfrm>
          <a:prstGeom prst="rect">
            <a:avLst/>
          </a:prstGeom>
          <a:solidFill>
            <a:srgbClr val="FFFFFF">
              <a:alpha val="60000"/>
            </a:srgbClr>
          </a:solidFill>
          <a:ln/>
        </p:spPr>
      </p:sp>
      <p:sp>
        <p:nvSpPr>
          <p:cNvPr id="19" name="Shape 15"/>
          <p:cNvSpPr/>
          <p:nvPr/>
        </p:nvSpPr>
        <p:spPr>
          <a:xfrm>
            <a:off x="4839891" y="4107656"/>
            <a:ext cx="321469" cy="321469"/>
          </a:xfrm>
          <a:prstGeom prst="rect">
            <a:avLst/>
          </a:prstGeom>
          <a:solidFill>
            <a:srgbClr val="FF6F00"/>
          </a:solidFill>
          <a:ln/>
        </p:spPr>
      </p:sp>
      <p:sp>
        <p:nvSpPr>
          <p:cNvPr id="20" name="Text 16"/>
          <p:cNvSpPr/>
          <p:nvPr/>
        </p:nvSpPr>
        <p:spPr>
          <a:xfrm>
            <a:off x="4839891" y="4107656"/>
            <a:ext cx="321469" cy="321469"/>
          </a:xfrm>
          <a:prstGeom prst="rect">
            <a:avLst/>
          </a:prstGeom>
          <a:noFill/>
          <a:ln/>
        </p:spPr>
        <p:txBody>
          <a:bodyPr wrap="none" lIns="0" tIns="0" rIns="0" bIns="0" rtlCol="0" anchor="ctr">
            <a:spAutoFit/>
          </a:bodyPr>
          <a:lstStyle/>
          <a:p>
            <a:pPr marL="0" indent="0" algn="ctr">
              <a:buNone/>
            </a:pPr>
            <a:r>
              <a:rPr lang="en-US" sz="1350" b="1" dirty="0">
                <a:solidFill>
                  <a:srgbClr val="FFFFFF"/>
                </a:solidFill>
                <a:latin typeface="Noto Sans" pitchFamily="34" charset="0"/>
                <a:ea typeface="Noto Sans" pitchFamily="34" charset="-122"/>
                <a:cs typeface="Noto Sans" pitchFamily="34" charset="-120"/>
              </a:rPr>
              <a:t>4</a:t>
            </a:r>
            <a:endParaRPr lang="en-US" sz="1350" dirty="0"/>
          </a:p>
        </p:txBody>
      </p:sp>
      <p:sp>
        <p:nvSpPr>
          <p:cNvPr id="21" name="Text 17"/>
          <p:cNvSpPr/>
          <p:nvPr/>
        </p:nvSpPr>
        <p:spPr>
          <a:xfrm>
            <a:off x="5304234" y="4166592"/>
            <a:ext cx="1938133" cy="203597"/>
          </a:xfrm>
          <a:prstGeom prst="rect">
            <a:avLst/>
          </a:prstGeom>
          <a:noFill/>
          <a:ln/>
        </p:spPr>
        <p:txBody>
          <a:bodyPr wrap="none" lIns="0" tIns="0" rIns="0" bIns="0" rtlCol="0" anchor="ctr">
            <a:spAutoFit/>
          </a:bodyPr>
          <a:lstStyle/>
          <a:p>
            <a:pPr marL="0" indent="0">
              <a:buNone/>
            </a:pPr>
            <a:r>
              <a:rPr lang="en-US" sz="994" dirty="0">
                <a:solidFill>
                  <a:srgbClr val="212121"/>
                </a:solidFill>
                <a:latin typeface="Noto Sans" pitchFamily="34" charset="0"/>
                <a:ea typeface="Noto Sans" pitchFamily="34" charset="-122"/>
                <a:cs typeface="Noto Sans" pitchFamily="34" charset="-120"/>
              </a:rPr>
              <a:t>Fikri detaylandırın ve iyileştirin</a:t>
            </a:r>
            <a:endParaRPr lang="en-US" sz="994" dirty="0"/>
          </a:p>
        </p:txBody>
      </p:sp>
      <p:sp>
        <p:nvSpPr>
          <p:cNvPr id="22" name="Shape 18"/>
          <p:cNvSpPr/>
          <p:nvPr/>
        </p:nvSpPr>
        <p:spPr>
          <a:xfrm>
            <a:off x="2125238" y="4822031"/>
            <a:ext cx="4893525" cy="591145"/>
          </a:xfrm>
          <a:prstGeom prst="rect">
            <a:avLst/>
          </a:prstGeom>
          <a:solidFill>
            <a:srgbClr val="1565C0">
              <a:alpha val="15000"/>
            </a:srgbClr>
          </a:solidFill>
          <a:ln/>
        </p:spPr>
      </p:sp>
      <p:pic>
        <p:nvPicPr>
          <p:cNvPr id="23" name="Image 2" descr="preencoded.png"/>
          <p:cNvPicPr>
            <a:picLocks noChangeAspect="1"/>
          </p:cNvPicPr>
          <p:nvPr/>
        </p:nvPicPr>
        <p:blipFill>
          <a:blip r:embed="rId4"/>
          <a:stretch>
            <a:fillRect/>
          </a:stretch>
        </p:blipFill>
        <p:spPr>
          <a:xfrm>
            <a:off x="2410988" y="5018484"/>
            <a:ext cx="171450" cy="171450"/>
          </a:xfrm>
          <a:prstGeom prst="rect">
            <a:avLst/>
          </a:prstGeom>
        </p:spPr>
      </p:pic>
      <p:sp>
        <p:nvSpPr>
          <p:cNvPr id="24" name="Text 19"/>
          <p:cNvSpPr/>
          <p:nvPr/>
        </p:nvSpPr>
        <p:spPr>
          <a:xfrm>
            <a:off x="2653875" y="5039916"/>
            <a:ext cx="4079137" cy="158948"/>
          </a:xfrm>
          <a:prstGeom prst="rect">
            <a:avLst/>
          </a:prstGeom>
          <a:noFill/>
          <a:ln/>
        </p:spPr>
        <p:txBody>
          <a:bodyPr wrap="none" lIns="0" tIns="0" rIns="0" bIns="0" rtlCol="0" anchor="ctr">
            <a:spAutoFit/>
          </a:bodyPr>
          <a:lstStyle/>
          <a:p>
            <a:pPr marL="0" indent="0" algn="ctr">
              <a:buNone/>
            </a:pPr>
            <a:r>
              <a:rPr lang="en-US" sz="1046" dirty="0">
                <a:solidFill>
                  <a:srgbClr val="212121"/>
                </a:solidFill>
                <a:latin typeface="Verdana" pitchFamily="34" charset="0"/>
                <a:ea typeface="Verdana" pitchFamily="34" charset="-122"/>
                <a:cs typeface="Verdana" pitchFamily="34" charset="-120"/>
              </a:rPr>
              <a:t> Bu slayt sırasında ChatGPT kullanılarak canlı demo yapılacaktır </a:t>
            </a:r>
            <a:endParaRPr lang="en-US" sz="1046"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13746" y="0"/>
            <a:ext cx="9144000" cy="5143500"/>
          </a:xfrm>
          <a:prstGeom prst="rect">
            <a:avLst/>
          </a:prstGeom>
        </p:spPr>
      </p:pic>
      <p:sp>
        <p:nvSpPr>
          <p:cNvPr id="3" name="Text 0"/>
          <p:cNvSpPr/>
          <p:nvPr/>
        </p:nvSpPr>
        <p:spPr>
          <a:xfrm>
            <a:off x="500063" y="321469"/>
            <a:ext cx="8143875" cy="407194"/>
          </a:xfrm>
          <a:prstGeom prst="rect">
            <a:avLst/>
          </a:prstGeom>
          <a:noFill/>
          <a:ln/>
        </p:spPr>
        <p:txBody>
          <a:bodyPr wrap="none" lIns="0" tIns="0" rIns="0" bIns="0" rtlCol="0" anchor="ctr">
            <a:spAutoFit/>
          </a:bodyPr>
          <a:lstStyle/>
          <a:p>
            <a:pPr marL="0" indent="0" algn="ctr">
              <a:buNone/>
            </a:pPr>
            <a:r>
              <a:rPr lang="en-US" sz="2138" b="1" dirty="0">
                <a:solidFill>
                  <a:srgbClr val="C62828"/>
                </a:solidFill>
                <a:latin typeface="Verdana" pitchFamily="34" charset="0"/>
                <a:ea typeface="Verdana" pitchFamily="34" charset="-122"/>
                <a:cs typeface="Verdana" pitchFamily="34" charset="-120"/>
              </a:rPr>
              <a:t>AI Aracını Nasıl Seçersiniz?</a:t>
            </a:r>
            <a:endParaRPr lang="en-US" sz="2138" dirty="0"/>
          </a:p>
        </p:txBody>
      </p:sp>
      <p:sp>
        <p:nvSpPr>
          <p:cNvPr id="4" name="Shape 1"/>
          <p:cNvSpPr/>
          <p:nvPr/>
        </p:nvSpPr>
        <p:spPr>
          <a:xfrm>
            <a:off x="500063" y="1014413"/>
            <a:ext cx="2571750" cy="1578769"/>
          </a:xfrm>
          <a:prstGeom prst="rect">
            <a:avLst/>
          </a:prstGeom>
          <a:solidFill>
            <a:srgbClr val="FFFFFF">
              <a:alpha val="60000"/>
            </a:srgbClr>
          </a:solidFill>
          <a:ln/>
        </p:spPr>
      </p:sp>
      <p:pic>
        <p:nvPicPr>
          <p:cNvPr id="5" name="Image 1" descr="preencoded.png"/>
          <p:cNvPicPr>
            <a:picLocks noChangeAspect="1"/>
          </p:cNvPicPr>
          <p:nvPr/>
        </p:nvPicPr>
        <p:blipFill>
          <a:blip r:embed="rId4"/>
          <a:stretch>
            <a:fillRect/>
          </a:stretch>
        </p:blipFill>
        <p:spPr>
          <a:xfrm>
            <a:off x="1614488" y="1244798"/>
            <a:ext cx="342900" cy="342900"/>
          </a:xfrm>
          <a:prstGeom prst="rect">
            <a:avLst/>
          </a:prstGeom>
        </p:spPr>
      </p:pic>
      <p:sp>
        <p:nvSpPr>
          <p:cNvPr id="6" name="Text 2"/>
          <p:cNvSpPr/>
          <p:nvPr/>
        </p:nvSpPr>
        <p:spPr>
          <a:xfrm>
            <a:off x="1540678" y="1801415"/>
            <a:ext cx="490520" cy="190501"/>
          </a:xfrm>
          <a:prstGeom prst="rect">
            <a:avLst/>
          </a:prstGeom>
          <a:noFill/>
          <a:ln/>
        </p:spPr>
        <p:txBody>
          <a:bodyPr wrap="none" lIns="0" tIns="0" rIns="0" bIns="0" rtlCol="0" anchor="ctr">
            <a:spAutoFit/>
          </a:bodyPr>
          <a:lstStyle/>
          <a:p>
            <a:pPr marL="0" indent="0" algn="ctr">
              <a:buNone/>
            </a:pPr>
            <a:r>
              <a:rPr lang="en-US" sz="1238" b="1" dirty="0">
                <a:solidFill>
                  <a:srgbClr val="1565C0"/>
                </a:solidFill>
                <a:latin typeface="Verdana" panose="020B0604030504040204" pitchFamily="34" charset="0"/>
                <a:ea typeface="Verdana" panose="020B0604030504040204" pitchFamily="34" charset="0"/>
                <a:cs typeface="Noto Sans" pitchFamily="34" charset="-120"/>
              </a:rPr>
              <a:t>Amaç</a:t>
            </a:r>
            <a:endParaRPr lang="en-US" sz="1238" dirty="0">
              <a:latin typeface="Verdana" panose="020B0604030504040204" pitchFamily="34" charset="0"/>
              <a:ea typeface="Verdana" panose="020B0604030504040204" pitchFamily="34" charset="0"/>
            </a:endParaRPr>
          </a:p>
        </p:txBody>
      </p:sp>
      <p:sp>
        <p:nvSpPr>
          <p:cNvPr id="7" name="Text 3"/>
          <p:cNvSpPr/>
          <p:nvPr/>
        </p:nvSpPr>
        <p:spPr>
          <a:xfrm>
            <a:off x="642938" y="2085975"/>
            <a:ext cx="2286000" cy="364331"/>
          </a:xfrm>
          <a:prstGeom prst="rect">
            <a:avLst/>
          </a:prstGeom>
          <a:noFill/>
          <a:ln/>
        </p:spPr>
        <p:txBody>
          <a:bodyPr wrap="square" lIns="0" tIns="0" rIns="0" bIns="0" rtlCol="0" anchor="ctr">
            <a:spAutoFit/>
          </a:bodyPr>
          <a:lstStyle/>
          <a:p>
            <a:pPr marL="0" indent="0" algn="ctr">
              <a:buNone/>
            </a:pPr>
            <a:r>
              <a:rPr lang="en-US" sz="889" dirty="0">
                <a:solidFill>
                  <a:srgbClr val="212121"/>
                </a:solidFill>
                <a:latin typeface="Noto Sans" pitchFamily="34" charset="0"/>
                <a:ea typeface="Noto Sans" pitchFamily="34" charset="-122"/>
                <a:cs typeface="Noto Sans" pitchFamily="34" charset="-120"/>
              </a:rPr>
              <a:t>Ne için kullanacaksınız? Metin, görsel, analiz?</a:t>
            </a:r>
            <a:endParaRPr lang="en-US" sz="889" dirty="0"/>
          </a:p>
        </p:txBody>
      </p:sp>
      <p:sp>
        <p:nvSpPr>
          <p:cNvPr id="8" name="Shape 4"/>
          <p:cNvSpPr/>
          <p:nvPr/>
        </p:nvSpPr>
        <p:spPr>
          <a:xfrm>
            <a:off x="3286125" y="1014413"/>
            <a:ext cx="2571750" cy="1578769"/>
          </a:xfrm>
          <a:prstGeom prst="rect">
            <a:avLst/>
          </a:prstGeom>
          <a:solidFill>
            <a:srgbClr val="FFFFFF">
              <a:alpha val="60000"/>
            </a:srgbClr>
          </a:solidFill>
          <a:ln/>
        </p:spPr>
      </p:sp>
      <p:pic>
        <p:nvPicPr>
          <p:cNvPr id="9" name="Image 2" descr="preencoded.png"/>
          <p:cNvPicPr>
            <a:picLocks noChangeAspect="1"/>
          </p:cNvPicPr>
          <p:nvPr/>
        </p:nvPicPr>
        <p:blipFill>
          <a:blip r:embed="rId5"/>
          <a:stretch>
            <a:fillRect/>
          </a:stretch>
        </p:blipFill>
        <p:spPr>
          <a:xfrm>
            <a:off x="4400550" y="1244798"/>
            <a:ext cx="342900" cy="342900"/>
          </a:xfrm>
          <a:prstGeom prst="rect">
            <a:avLst/>
          </a:prstGeom>
        </p:spPr>
      </p:pic>
      <p:sp>
        <p:nvSpPr>
          <p:cNvPr id="10" name="Text 5"/>
          <p:cNvSpPr/>
          <p:nvPr/>
        </p:nvSpPr>
        <p:spPr>
          <a:xfrm>
            <a:off x="3945226" y="1801415"/>
            <a:ext cx="1253549" cy="190501"/>
          </a:xfrm>
          <a:prstGeom prst="rect">
            <a:avLst/>
          </a:prstGeom>
          <a:noFill/>
          <a:ln/>
        </p:spPr>
        <p:txBody>
          <a:bodyPr wrap="none" lIns="0" tIns="0" rIns="0" bIns="0" rtlCol="0" anchor="ctr">
            <a:spAutoFit/>
          </a:bodyPr>
          <a:lstStyle/>
          <a:p>
            <a:pPr marL="0" indent="0" algn="ctr">
              <a:buNone/>
            </a:pPr>
            <a:r>
              <a:rPr lang="en-US" sz="1238" b="1" dirty="0">
                <a:solidFill>
                  <a:srgbClr val="1565C0"/>
                </a:solidFill>
                <a:latin typeface="Verdana" panose="020B0604030504040204" pitchFamily="34" charset="0"/>
                <a:ea typeface="Verdana" panose="020B0604030504040204" pitchFamily="34" charset="0"/>
                <a:cs typeface="Noto Sans" pitchFamily="34" charset="-120"/>
              </a:rPr>
              <a:t>Veri Güvenliği</a:t>
            </a:r>
            <a:endParaRPr lang="en-US" sz="1238" dirty="0">
              <a:latin typeface="Verdana" panose="020B0604030504040204" pitchFamily="34" charset="0"/>
              <a:ea typeface="Verdana" panose="020B0604030504040204" pitchFamily="34" charset="0"/>
            </a:endParaRPr>
          </a:p>
        </p:txBody>
      </p:sp>
      <p:sp>
        <p:nvSpPr>
          <p:cNvPr id="11" name="Text 6"/>
          <p:cNvSpPr/>
          <p:nvPr/>
        </p:nvSpPr>
        <p:spPr>
          <a:xfrm>
            <a:off x="3698146" y="2085975"/>
            <a:ext cx="1747707" cy="182166"/>
          </a:xfrm>
          <a:prstGeom prst="rect">
            <a:avLst/>
          </a:prstGeom>
          <a:noFill/>
          <a:ln/>
        </p:spPr>
        <p:txBody>
          <a:bodyPr wrap="none" lIns="0" tIns="0" rIns="0" bIns="0" rtlCol="0" anchor="ctr">
            <a:spAutoFit/>
          </a:bodyPr>
          <a:lstStyle/>
          <a:p>
            <a:pPr marL="0" indent="0" algn="ctr">
              <a:buNone/>
            </a:pPr>
            <a:r>
              <a:rPr lang="en-US" sz="889" dirty="0">
                <a:solidFill>
                  <a:srgbClr val="212121"/>
                </a:solidFill>
                <a:latin typeface="Noto Sans" pitchFamily="34" charset="0"/>
                <a:ea typeface="Noto Sans" pitchFamily="34" charset="-122"/>
                <a:cs typeface="Noto Sans" pitchFamily="34" charset="-120"/>
              </a:rPr>
              <a:t>Hassas verileriniz güvende mi?</a:t>
            </a:r>
            <a:endParaRPr lang="en-US" sz="889" dirty="0"/>
          </a:p>
        </p:txBody>
      </p:sp>
      <p:sp>
        <p:nvSpPr>
          <p:cNvPr id="12" name="Shape 7"/>
          <p:cNvSpPr/>
          <p:nvPr/>
        </p:nvSpPr>
        <p:spPr>
          <a:xfrm>
            <a:off x="6072188" y="1014413"/>
            <a:ext cx="2571750" cy="1578769"/>
          </a:xfrm>
          <a:prstGeom prst="rect">
            <a:avLst/>
          </a:prstGeom>
          <a:solidFill>
            <a:srgbClr val="FFFFFF">
              <a:alpha val="60000"/>
            </a:srgbClr>
          </a:solidFill>
          <a:ln/>
        </p:spPr>
      </p:sp>
      <p:pic>
        <p:nvPicPr>
          <p:cNvPr id="13" name="Image 3" descr="preencoded.png"/>
          <p:cNvPicPr>
            <a:picLocks noChangeAspect="1"/>
          </p:cNvPicPr>
          <p:nvPr/>
        </p:nvPicPr>
        <p:blipFill>
          <a:blip r:embed="rId6"/>
          <a:stretch>
            <a:fillRect/>
          </a:stretch>
        </p:blipFill>
        <p:spPr>
          <a:xfrm>
            <a:off x="7143750" y="1244798"/>
            <a:ext cx="428625" cy="342900"/>
          </a:xfrm>
          <a:prstGeom prst="rect">
            <a:avLst/>
          </a:prstGeom>
        </p:spPr>
      </p:pic>
      <p:sp>
        <p:nvSpPr>
          <p:cNvPr id="14" name="Text 8"/>
          <p:cNvSpPr/>
          <p:nvPr/>
        </p:nvSpPr>
        <p:spPr>
          <a:xfrm>
            <a:off x="7003799" y="1801415"/>
            <a:ext cx="708528" cy="190501"/>
          </a:xfrm>
          <a:prstGeom prst="rect">
            <a:avLst/>
          </a:prstGeom>
          <a:noFill/>
          <a:ln/>
        </p:spPr>
        <p:txBody>
          <a:bodyPr wrap="none" lIns="0" tIns="0" rIns="0" bIns="0" rtlCol="0" anchor="ctr">
            <a:spAutoFit/>
          </a:bodyPr>
          <a:lstStyle/>
          <a:p>
            <a:pPr marL="0" indent="0" algn="ctr">
              <a:buNone/>
            </a:pPr>
            <a:r>
              <a:rPr lang="en-US" sz="1238" b="1" dirty="0">
                <a:solidFill>
                  <a:srgbClr val="1565C0"/>
                </a:solidFill>
                <a:latin typeface="Verdana" panose="020B0604030504040204" pitchFamily="34" charset="0"/>
                <a:ea typeface="Verdana" panose="020B0604030504040204" pitchFamily="34" charset="0"/>
                <a:cs typeface="Noto Sans" pitchFamily="34" charset="-120"/>
              </a:rPr>
              <a:t>Kolaylık</a:t>
            </a:r>
            <a:endParaRPr lang="en-US" sz="1238" dirty="0">
              <a:latin typeface="Verdana" panose="020B0604030504040204" pitchFamily="34" charset="0"/>
              <a:ea typeface="Verdana" panose="020B0604030504040204" pitchFamily="34" charset="0"/>
            </a:endParaRPr>
          </a:p>
        </p:txBody>
      </p:sp>
      <p:sp>
        <p:nvSpPr>
          <p:cNvPr id="15" name="Text 9"/>
          <p:cNvSpPr/>
          <p:nvPr/>
        </p:nvSpPr>
        <p:spPr>
          <a:xfrm>
            <a:off x="6645362" y="2085975"/>
            <a:ext cx="1425401" cy="182166"/>
          </a:xfrm>
          <a:prstGeom prst="rect">
            <a:avLst/>
          </a:prstGeom>
          <a:noFill/>
          <a:ln/>
        </p:spPr>
        <p:txBody>
          <a:bodyPr wrap="none" lIns="0" tIns="0" rIns="0" bIns="0" rtlCol="0" anchor="ctr">
            <a:spAutoFit/>
          </a:bodyPr>
          <a:lstStyle/>
          <a:p>
            <a:pPr marL="0" indent="0" algn="ctr">
              <a:buNone/>
            </a:pPr>
            <a:r>
              <a:rPr lang="en-US" sz="889" dirty="0">
                <a:solidFill>
                  <a:srgbClr val="212121"/>
                </a:solidFill>
                <a:latin typeface="Noto Sans" pitchFamily="34" charset="0"/>
                <a:ea typeface="Noto Sans" pitchFamily="34" charset="-122"/>
                <a:cs typeface="Noto Sans" pitchFamily="34" charset="-120"/>
              </a:rPr>
              <a:t>Kullanımı ne kadar basit?</a:t>
            </a:r>
            <a:endParaRPr lang="en-US" sz="889" dirty="0"/>
          </a:p>
        </p:txBody>
      </p:sp>
      <p:sp>
        <p:nvSpPr>
          <p:cNvPr id="16" name="Shape 10"/>
          <p:cNvSpPr/>
          <p:nvPr/>
        </p:nvSpPr>
        <p:spPr>
          <a:xfrm>
            <a:off x="500063" y="2843213"/>
            <a:ext cx="8143875" cy="1810941"/>
          </a:xfrm>
          <a:prstGeom prst="rect">
            <a:avLst/>
          </a:prstGeom>
          <a:solidFill>
            <a:srgbClr val="FFFFFF">
              <a:alpha val="70000"/>
            </a:srgbClr>
          </a:solidFill>
          <a:ln/>
        </p:spPr>
      </p:sp>
      <p:sp>
        <p:nvSpPr>
          <p:cNvPr id="17" name="Shape 11"/>
          <p:cNvSpPr/>
          <p:nvPr/>
        </p:nvSpPr>
        <p:spPr>
          <a:xfrm>
            <a:off x="500063" y="2843213"/>
            <a:ext cx="1628775" cy="460772"/>
          </a:xfrm>
          <a:prstGeom prst="rect">
            <a:avLst/>
          </a:prstGeom>
          <a:solidFill>
            <a:srgbClr val="1565C0"/>
          </a:solidFill>
          <a:ln/>
        </p:spPr>
      </p:sp>
      <p:sp>
        <p:nvSpPr>
          <p:cNvPr id="18" name="Text 12"/>
          <p:cNvSpPr/>
          <p:nvPr/>
        </p:nvSpPr>
        <p:spPr>
          <a:xfrm>
            <a:off x="500063" y="2843213"/>
            <a:ext cx="1628775" cy="460772"/>
          </a:xfrm>
          <a:prstGeom prst="rect">
            <a:avLst/>
          </a:prstGeom>
          <a:noFill/>
          <a:ln/>
        </p:spPr>
        <p:txBody>
          <a:bodyPr wrap="square" lIns="127508" tIns="153035" rIns="127508" bIns="153035" rtlCol="0" anchor="ctr">
            <a:spAutoFit/>
          </a:bodyPr>
          <a:lstStyle/>
          <a:p>
            <a:pPr marL="0" indent="0" algn="l">
              <a:buNone/>
            </a:pPr>
            <a:r>
              <a:rPr lang="en-US" sz="994" b="1" dirty="0">
                <a:solidFill>
                  <a:srgbClr val="FFFFFF"/>
                </a:solidFill>
                <a:latin typeface="Verdana" pitchFamily="34" charset="0"/>
                <a:ea typeface="Verdana" pitchFamily="34" charset="-122"/>
                <a:cs typeface="Verdana" pitchFamily="34" charset="-120"/>
              </a:rPr>
              <a:t>Araç</a:t>
            </a:r>
            <a:endParaRPr lang="en-US" sz="994" dirty="0"/>
          </a:p>
        </p:txBody>
      </p:sp>
      <p:sp>
        <p:nvSpPr>
          <p:cNvPr id="19" name="Shape 13"/>
          <p:cNvSpPr/>
          <p:nvPr/>
        </p:nvSpPr>
        <p:spPr>
          <a:xfrm>
            <a:off x="2128838" y="2843213"/>
            <a:ext cx="1969331" cy="460772"/>
          </a:xfrm>
          <a:prstGeom prst="rect">
            <a:avLst/>
          </a:prstGeom>
          <a:solidFill>
            <a:srgbClr val="1565C0"/>
          </a:solidFill>
          <a:ln/>
        </p:spPr>
      </p:sp>
      <p:sp>
        <p:nvSpPr>
          <p:cNvPr id="20" name="Text 14"/>
          <p:cNvSpPr/>
          <p:nvPr/>
        </p:nvSpPr>
        <p:spPr>
          <a:xfrm>
            <a:off x="2128838" y="2843213"/>
            <a:ext cx="1969331" cy="460772"/>
          </a:xfrm>
          <a:prstGeom prst="rect">
            <a:avLst/>
          </a:prstGeom>
          <a:noFill/>
          <a:ln/>
        </p:spPr>
        <p:txBody>
          <a:bodyPr wrap="square" lIns="127508" tIns="153035" rIns="127508" bIns="153035" rtlCol="0" anchor="ctr">
            <a:spAutoFit/>
          </a:bodyPr>
          <a:lstStyle/>
          <a:p>
            <a:pPr marL="0" indent="0" algn="l">
              <a:buNone/>
            </a:pPr>
            <a:r>
              <a:rPr lang="en-US" sz="994" b="1" dirty="0">
                <a:solidFill>
                  <a:srgbClr val="FFFFFF"/>
                </a:solidFill>
                <a:latin typeface="Verdana" pitchFamily="34" charset="0"/>
                <a:ea typeface="Verdana" pitchFamily="34" charset="-122"/>
                <a:cs typeface="Verdana" pitchFamily="34" charset="-120"/>
              </a:rPr>
              <a:t>Amaç</a:t>
            </a:r>
            <a:endParaRPr lang="en-US" sz="994" dirty="0"/>
          </a:p>
        </p:txBody>
      </p:sp>
      <p:sp>
        <p:nvSpPr>
          <p:cNvPr id="21" name="Shape 15"/>
          <p:cNvSpPr/>
          <p:nvPr/>
        </p:nvSpPr>
        <p:spPr>
          <a:xfrm>
            <a:off x="4098168" y="2843213"/>
            <a:ext cx="2671958" cy="460772"/>
          </a:xfrm>
          <a:prstGeom prst="rect">
            <a:avLst/>
          </a:prstGeom>
          <a:solidFill>
            <a:srgbClr val="1565C0"/>
          </a:solidFill>
          <a:ln/>
        </p:spPr>
      </p:sp>
      <p:sp>
        <p:nvSpPr>
          <p:cNvPr id="22" name="Text 16"/>
          <p:cNvSpPr/>
          <p:nvPr/>
        </p:nvSpPr>
        <p:spPr>
          <a:xfrm>
            <a:off x="4098168" y="2843213"/>
            <a:ext cx="2671958" cy="460772"/>
          </a:xfrm>
          <a:prstGeom prst="rect">
            <a:avLst/>
          </a:prstGeom>
          <a:noFill/>
          <a:ln/>
        </p:spPr>
        <p:txBody>
          <a:bodyPr wrap="square" lIns="127508" tIns="153035" rIns="127508" bIns="153035" rtlCol="0" anchor="ctr">
            <a:spAutoFit/>
          </a:bodyPr>
          <a:lstStyle/>
          <a:p>
            <a:pPr marL="0" indent="0" algn="l">
              <a:buNone/>
            </a:pPr>
            <a:r>
              <a:rPr lang="en-US" sz="994" b="1" dirty="0">
                <a:solidFill>
                  <a:srgbClr val="FFFFFF"/>
                </a:solidFill>
                <a:latin typeface="Verdana" pitchFamily="34" charset="0"/>
                <a:ea typeface="Verdana" pitchFamily="34" charset="-122"/>
                <a:cs typeface="Verdana" pitchFamily="34" charset="-120"/>
              </a:rPr>
              <a:t>Veri Güvenliği</a:t>
            </a:r>
            <a:endParaRPr lang="en-US" sz="994" dirty="0"/>
          </a:p>
        </p:txBody>
      </p:sp>
      <p:sp>
        <p:nvSpPr>
          <p:cNvPr id="23" name="Shape 17"/>
          <p:cNvSpPr/>
          <p:nvPr/>
        </p:nvSpPr>
        <p:spPr>
          <a:xfrm>
            <a:off x="6770126" y="2843213"/>
            <a:ext cx="1873811" cy="460772"/>
          </a:xfrm>
          <a:prstGeom prst="rect">
            <a:avLst/>
          </a:prstGeom>
          <a:solidFill>
            <a:srgbClr val="1565C0"/>
          </a:solidFill>
          <a:ln/>
        </p:spPr>
      </p:sp>
      <p:sp>
        <p:nvSpPr>
          <p:cNvPr id="24" name="Text 18"/>
          <p:cNvSpPr/>
          <p:nvPr/>
        </p:nvSpPr>
        <p:spPr>
          <a:xfrm>
            <a:off x="6770126" y="2843213"/>
            <a:ext cx="1873811" cy="460772"/>
          </a:xfrm>
          <a:prstGeom prst="rect">
            <a:avLst/>
          </a:prstGeom>
          <a:noFill/>
          <a:ln/>
        </p:spPr>
        <p:txBody>
          <a:bodyPr wrap="square" lIns="127508" tIns="153035" rIns="127508" bIns="153035" rtlCol="0" anchor="ctr">
            <a:spAutoFit/>
          </a:bodyPr>
          <a:lstStyle/>
          <a:p>
            <a:pPr marL="0" indent="0" algn="l">
              <a:buNone/>
            </a:pPr>
            <a:r>
              <a:rPr lang="en-US" sz="994" b="1" dirty="0">
                <a:solidFill>
                  <a:srgbClr val="FFFFFF"/>
                </a:solidFill>
                <a:latin typeface="Verdana" pitchFamily="34" charset="0"/>
                <a:ea typeface="Verdana" pitchFamily="34" charset="-122"/>
                <a:cs typeface="Verdana" pitchFamily="34" charset="-120"/>
              </a:rPr>
              <a:t>Kolaylık</a:t>
            </a:r>
            <a:endParaRPr lang="en-US" sz="994" dirty="0"/>
          </a:p>
        </p:txBody>
      </p:sp>
      <p:sp>
        <p:nvSpPr>
          <p:cNvPr id="25" name="Shape 19"/>
          <p:cNvSpPr/>
          <p:nvPr/>
        </p:nvSpPr>
        <p:spPr>
          <a:xfrm>
            <a:off x="500063" y="3303984"/>
            <a:ext cx="8143875" cy="450056"/>
          </a:xfrm>
          <a:prstGeom prst="rect">
            <a:avLst/>
          </a:prstGeom>
          <a:solidFill>
            <a:srgbClr val="FFFFFF">
              <a:alpha val="50000"/>
            </a:srgbClr>
          </a:solidFill>
          <a:ln/>
        </p:spPr>
      </p:sp>
      <p:sp>
        <p:nvSpPr>
          <p:cNvPr id="26" name="Text 20"/>
          <p:cNvSpPr/>
          <p:nvPr/>
        </p:nvSpPr>
        <p:spPr>
          <a:xfrm>
            <a:off x="607219" y="3457575"/>
            <a:ext cx="550097" cy="142875"/>
          </a:xfrm>
          <a:prstGeom prst="rect">
            <a:avLst/>
          </a:prstGeom>
          <a:noFill/>
          <a:ln/>
        </p:spPr>
        <p:txBody>
          <a:bodyPr wrap="none" lIns="0" tIns="0" rIns="0" bIns="0" rtlCol="0" anchor="ctr">
            <a:spAutoFit/>
          </a:bodyPr>
          <a:lstStyle/>
          <a:p>
            <a:pPr marL="0" indent="0">
              <a:buNone/>
            </a:pPr>
            <a:r>
              <a:rPr lang="en-US" sz="942" b="1" dirty="0">
                <a:solidFill>
                  <a:srgbClr val="1565C0"/>
                </a:solidFill>
                <a:latin typeface="Verdana" pitchFamily="34" charset="0"/>
                <a:ea typeface="Verdana" pitchFamily="34" charset="-122"/>
                <a:cs typeface="Verdana" pitchFamily="34" charset="-120"/>
              </a:rPr>
              <a:t>ChatGPT</a:t>
            </a:r>
            <a:endParaRPr lang="en-US" sz="942" dirty="0"/>
          </a:p>
        </p:txBody>
      </p:sp>
      <p:sp>
        <p:nvSpPr>
          <p:cNvPr id="27" name="Text 21"/>
          <p:cNvSpPr/>
          <p:nvPr/>
        </p:nvSpPr>
        <p:spPr>
          <a:xfrm>
            <a:off x="2128838" y="3303984"/>
            <a:ext cx="1969331" cy="582724"/>
          </a:xfrm>
          <a:prstGeom prst="rect">
            <a:avLst/>
          </a:prstGeom>
          <a:noFill/>
          <a:ln/>
        </p:spPr>
        <p:txBody>
          <a:bodyPr wrap="square" lIns="127508" tIns="153035" rIns="127508" bIns="153035" rtlCol="0" anchor="t">
            <a:spAutoFit/>
          </a:bodyPr>
          <a:lstStyle/>
          <a:p>
            <a:pPr marL="0" indent="0">
              <a:buNone/>
            </a:pPr>
            <a:r>
              <a:rPr lang="en-US" sz="889" b="1" dirty="0">
                <a:solidFill>
                  <a:srgbClr val="FF0000"/>
                </a:solidFill>
                <a:latin typeface="Verdana" pitchFamily="34" charset="0"/>
                <a:ea typeface="Verdana" pitchFamily="34" charset="-122"/>
                <a:cs typeface="Verdana" pitchFamily="34" charset="-120"/>
              </a:rPr>
              <a:t>Metin üretimi, analiz, kodlama</a:t>
            </a:r>
            <a:endParaRPr lang="en-US" sz="889" b="1" dirty="0">
              <a:solidFill>
                <a:srgbClr val="FF0000"/>
              </a:solidFill>
            </a:endParaRPr>
          </a:p>
        </p:txBody>
      </p:sp>
      <p:sp>
        <p:nvSpPr>
          <p:cNvPr id="28" name="Text 22"/>
          <p:cNvSpPr/>
          <p:nvPr/>
        </p:nvSpPr>
        <p:spPr>
          <a:xfrm>
            <a:off x="4098168" y="3303984"/>
            <a:ext cx="2671958" cy="450056"/>
          </a:xfrm>
          <a:prstGeom prst="rect">
            <a:avLst/>
          </a:prstGeom>
          <a:noFill/>
          <a:ln/>
        </p:spPr>
        <p:txBody>
          <a:bodyPr wrap="square" lIns="127508" tIns="153035" rIns="127508" bIns="153035" rtlCol="0" anchor="t">
            <a:spAutoFit/>
          </a:bodyPr>
          <a:lstStyle/>
          <a:p>
            <a:pPr marL="0" indent="0">
              <a:buNone/>
            </a:pPr>
            <a:r>
              <a:rPr lang="en-US" sz="889" dirty="0">
                <a:solidFill>
                  <a:srgbClr val="212121"/>
                </a:solidFill>
                <a:latin typeface="Verdana" pitchFamily="34" charset="0"/>
                <a:ea typeface="Verdana" pitchFamily="34" charset="-122"/>
                <a:cs typeface="Verdana" pitchFamily="34" charset="-120"/>
              </a:rPr>
              <a:t>Genel kullanım, ücretli sürümde daha güvenli</a:t>
            </a:r>
            <a:endParaRPr lang="en-US" sz="889" dirty="0"/>
          </a:p>
        </p:txBody>
      </p:sp>
      <p:sp>
        <p:nvSpPr>
          <p:cNvPr id="29" name="Text 23"/>
          <p:cNvSpPr/>
          <p:nvPr/>
        </p:nvSpPr>
        <p:spPr>
          <a:xfrm>
            <a:off x="6770126" y="3303984"/>
            <a:ext cx="1873811" cy="450056"/>
          </a:xfrm>
          <a:prstGeom prst="rect">
            <a:avLst/>
          </a:prstGeom>
          <a:noFill/>
          <a:ln/>
        </p:spPr>
        <p:txBody>
          <a:bodyPr wrap="square" lIns="127508" tIns="153035" rIns="127508" bIns="153035" rtlCol="0" anchor="t">
            <a:spAutoFit/>
          </a:bodyPr>
          <a:lstStyle/>
          <a:p>
            <a:pPr marL="0" indent="0">
              <a:buNone/>
            </a:pPr>
            <a:r>
              <a:rPr lang="en-US" sz="889" dirty="0">
                <a:solidFill>
                  <a:srgbClr val="212121"/>
                </a:solidFill>
                <a:latin typeface="Verdana" pitchFamily="34" charset="0"/>
                <a:ea typeface="Verdana" pitchFamily="34" charset="-122"/>
                <a:cs typeface="Verdana" pitchFamily="34" charset="-120"/>
              </a:rPr>
              <a:t>Çok kolay, doğal dil</a:t>
            </a:r>
            <a:endParaRPr lang="en-US" sz="889" dirty="0"/>
          </a:p>
        </p:txBody>
      </p:sp>
      <p:sp>
        <p:nvSpPr>
          <p:cNvPr id="30" name="Shape 24"/>
          <p:cNvSpPr/>
          <p:nvPr/>
        </p:nvSpPr>
        <p:spPr>
          <a:xfrm>
            <a:off x="500063" y="3754041"/>
            <a:ext cx="8143875" cy="450056"/>
          </a:xfrm>
          <a:prstGeom prst="rect">
            <a:avLst/>
          </a:prstGeom>
          <a:solidFill>
            <a:srgbClr val="FFFFFF">
              <a:alpha val="70000"/>
            </a:srgbClr>
          </a:solidFill>
          <a:ln/>
        </p:spPr>
      </p:sp>
      <p:sp>
        <p:nvSpPr>
          <p:cNvPr id="31" name="Text 25"/>
          <p:cNvSpPr/>
          <p:nvPr/>
        </p:nvSpPr>
        <p:spPr>
          <a:xfrm>
            <a:off x="607219" y="3907631"/>
            <a:ext cx="435880" cy="142875"/>
          </a:xfrm>
          <a:prstGeom prst="rect">
            <a:avLst/>
          </a:prstGeom>
          <a:noFill/>
          <a:ln/>
        </p:spPr>
        <p:txBody>
          <a:bodyPr wrap="none" lIns="0" tIns="0" rIns="0" bIns="0" rtlCol="0" anchor="ctr">
            <a:spAutoFit/>
          </a:bodyPr>
          <a:lstStyle/>
          <a:p>
            <a:pPr marL="0" indent="0">
              <a:buNone/>
            </a:pPr>
            <a:r>
              <a:rPr lang="en-US" sz="942" b="1" dirty="0">
                <a:solidFill>
                  <a:srgbClr val="1565C0"/>
                </a:solidFill>
                <a:latin typeface="Verdana" pitchFamily="34" charset="0"/>
                <a:ea typeface="Verdana" pitchFamily="34" charset="-122"/>
                <a:cs typeface="Verdana" pitchFamily="34" charset="-120"/>
              </a:rPr>
              <a:t>Gemini</a:t>
            </a:r>
            <a:endParaRPr lang="en-US" sz="942" dirty="0"/>
          </a:p>
        </p:txBody>
      </p:sp>
      <p:sp>
        <p:nvSpPr>
          <p:cNvPr id="32" name="Text 26"/>
          <p:cNvSpPr/>
          <p:nvPr/>
        </p:nvSpPr>
        <p:spPr>
          <a:xfrm>
            <a:off x="2128838" y="3754041"/>
            <a:ext cx="1969331" cy="450056"/>
          </a:xfrm>
          <a:prstGeom prst="rect">
            <a:avLst/>
          </a:prstGeom>
          <a:noFill/>
          <a:ln/>
        </p:spPr>
        <p:txBody>
          <a:bodyPr wrap="square" lIns="127508" tIns="153035" rIns="127508" bIns="153035" rtlCol="0" anchor="t">
            <a:spAutoFit/>
          </a:bodyPr>
          <a:lstStyle/>
          <a:p>
            <a:pPr marL="0" indent="0">
              <a:buNone/>
            </a:pPr>
            <a:r>
              <a:rPr lang="en-US" sz="889" dirty="0">
                <a:solidFill>
                  <a:srgbClr val="212121"/>
                </a:solidFill>
                <a:latin typeface="Verdana" pitchFamily="34" charset="0"/>
                <a:ea typeface="Verdana" pitchFamily="34" charset="-122"/>
                <a:cs typeface="Verdana" pitchFamily="34" charset="-120"/>
              </a:rPr>
              <a:t>Metin, görsel analiz, çoklu görev</a:t>
            </a:r>
            <a:endParaRPr lang="en-US" sz="889" dirty="0"/>
          </a:p>
        </p:txBody>
      </p:sp>
      <p:sp>
        <p:nvSpPr>
          <p:cNvPr id="33" name="Text 27"/>
          <p:cNvSpPr/>
          <p:nvPr/>
        </p:nvSpPr>
        <p:spPr>
          <a:xfrm>
            <a:off x="4098168" y="3754041"/>
            <a:ext cx="2671958" cy="450056"/>
          </a:xfrm>
          <a:prstGeom prst="rect">
            <a:avLst/>
          </a:prstGeom>
          <a:noFill/>
          <a:ln/>
        </p:spPr>
        <p:txBody>
          <a:bodyPr wrap="square" lIns="127508" tIns="153035" rIns="127508" bIns="153035" rtlCol="0" anchor="t">
            <a:spAutoFit/>
          </a:bodyPr>
          <a:lstStyle/>
          <a:p>
            <a:pPr marL="0" indent="0">
              <a:buNone/>
            </a:pPr>
            <a:r>
              <a:rPr lang="en-US" sz="889" b="1" dirty="0">
                <a:solidFill>
                  <a:srgbClr val="FF0000"/>
                </a:solidFill>
                <a:latin typeface="Verdana" pitchFamily="34" charset="0"/>
                <a:ea typeface="Verdana" pitchFamily="34" charset="-122"/>
                <a:cs typeface="Verdana" pitchFamily="34" charset="-120"/>
              </a:rPr>
              <a:t>Google güvenlik standartları</a:t>
            </a:r>
            <a:endParaRPr lang="en-US" sz="889" b="1" dirty="0">
              <a:solidFill>
                <a:srgbClr val="FF0000"/>
              </a:solidFill>
            </a:endParaRPr>
          </a:p>
        </p:txBody>
      </p:sp>
      <p:sp>
        <p:nvSpPr>
          <p:cNvPr id="34" name="Text 28"/>
          <p:cNvSpPr/>
          <p:nvPr/>
        </p:nvSpPr>
        <p:spPr>
          <a:xfrm>
            <a:off x="6770126" y="3754041"/>
            <a:ext cx="1873811" cy="582724"/>
          </a:xfrm>
          <a:prstGeom prst="rect">
            <a:avLst/>
          </a:prstGeom>
          <a:noFill/>
          <a:ln/>
        </p:spPr>
        <p:txBody>
          <a:bodyPr wrap="square" lIns="127508" tIns="153035" rIns="127508" bIns="153035" rtlCol="0" anchor="t">
            <a:spAutoFit/>
          </a:bodyPr>
          <a:lstStyle/>
          <a:p>
            <a:pPr marL="0" indent="0">
              <a:buNone/>
            </a:pPr>
            <a:r>
              <a:rPr lang="en-US" sz="889" dirty="0" err="1">
                <a:solidFill>
                  <a:srgbClr val="212121"/>
                </a:solidFill>
                <a:latin typeface="Verdana" pitchFamily="34" charset="0"/>
                <a:ea typeface="Verdana" pitchFamily="34" charset="-122"/>
                <a:cs typeface="Verdana" pitchFamily="34" charset="-120"/>
              </a:rPr>
              <a:t>Kolay</a:t>
            </a:r>
            <a:r>
              <a:rPr lang="en-US" sz="889" dirty="0" smtClean="0">
                <a:solidFill>
                  <a:srgbClr val="212121"/>
                </a:solidFill>
                <a:latin typeface="Verdana" pitchFamily="34" charset="0"/>
                <a:ea typeface="Verdana" pitchFamily="34" charset="-122"/>
                <a:cs typeface="Verdana" pitchFamily="34" charset="-120"/>
              </a:rPr>
              <a:t>,</a:t>
            </a:r>
            <a:r>
              <a:rPr lang="tr-TR" sz="889" dirty="0" smtClean="0">
                <a:solidFill>
                  <a:srgbClr val="212121"/>
                </a:solidFill>
                <a:latin typeface="Verdana" pitchFamily="34" charset="0"/>
                <a:ea typeface="Verdana" pitchFamily="34" charset="-122"/>
                <a:cs typeface="Verdana" pitchFamily="34" charset="-120"/>
              </a:rPr>
              <a:t> </a:t>
            </a:r>
            <a:r>
              <a:rPr lang="tr-TR" sz="889" b="1" dirty="0" smtClean="0">
                <a:solidFill>
                  <a:srgbClr val="FF0000"/>
                </a:solidFill>
                <a:latin typeface="Verdana" pitchFamily="34" charset="0"/>
                <a:ea typeface="Verdana" pitchFamily="34" charset="-122"/>
                <a:cs typeface="Verdana" pitchFamily="34" charset="-120"/>
              </a:rPr>
              <a:t>Google</a:t>
            </a:r>
            <a:r>
              <a:rPr lang="en-US" sz="889" b="1" dirty="0" smtClean="0">
                <a:solidFill>
                  <a:srgbClr val="FF0000"/>
                </a:solidFill>
                <a:latin typeface="Verdana" pitchFamily="34" charset="0"/>
                <a:ea typeface="Verdana" pitchFamily="34" charset="-122"/>
                <a:cs typeface="Verdana" pitchFamily="34" charset="-120"/>
              </a:rPr>
              <a:t> </a:t>
            </a:r>
            <a:r>
              <a:rPr lang="en-US" sz="889" b="1" dirty="0">
                <a:solidFill>
                  <a:srgbClr val="FF0000"/>
                </a:solidFill>
                <a:latin typeface="Verdana" pitchFamily="34" charset="0"/>
                <a:ea typeface="Verdana" pitchFamily="34" charset="-122"/>
                <a:cs typeface="Verdana" pitchFamily="34" charset="-120"/>
              </a:rPr>
              <a:t>entegre ekosistem</a:t>
            </a:r>
            <a:endParaRPr lang="en-US" sz="889" b="1" dirty="0">
              <a:solidFill>
                <a:srgbClr val="FF0000"/>
              </a:solidFill>
            </a:endParaRPr>
          </a:p>
        </p:txBody>
      </p:sp>
      <p:sp>
        <p:nvSpPr>
          <p:cNvPr id="35" name="Shape 29"/>
          <p:cNvSpPr/>
          <p:nvPr/>
        </p:nvSpPr>
        <p:spPr>
          <a:xfrm>
            <a:off x="500063" y="4204097"/>
            <a:ext cx="8143875" cy="450056"/>
          </a:xfrm>
          <a:prstGeom prst="rect">
            <a:avLst/>
          </a:prstGeom>
          <a:solidFill>
            <a:srgbClr val="FFFFFF">
              <a:alpha val="50000"/>
            </a:srgbClr>
          </a:solidFill>
          <a:ln/>
        </p:spPr>
      </p:sp>
      <p:sp>
        <p:nvSpPr>
          <p:cNvPr id="36" name="Text 30"/>
          <p:cNvSpPr/>
          <p:nvPr/>
        </p:nvSpPr>
        <p:spPr>
          <a:xfrm>
            <a:off x="607219" y="4357688"/>
            <a:ext cx="442773" cy="142875"/>
          </a:xfrm>
          <a:prstGeom prst="rect">
            <a:avLst/>
          </a:prstGeom>
          <a:noFill/>
          <a:ln/>
        </p:spPr>
        <p:txBody>
          <a:bodyPr wrap="none" lIns="0" tIns="0" rIns="0" bIns="0" rtlCol="0" anchor="ctr">
            <a:spAutoFit/>
          </a:bodyPr>
          <a:lstStyle/>
          <a:p>
            <a:pPr marL="0" indent="0">
              <a:buNone/>
            </a:pPr>
            <a:r>
              <a:rPr lang="en-US" sz="942" b="1" dirty="0">
                <a:solidFill>
                  <a:srgbClr val="1565C0"/>
                </a:solidFill>
                <a:latin typeface="Verdana" pitchFamily="34" charset="0"/>
                <a:ea typeface="Verdana" pitchFamily="34" charset="-122"/>
                <a:cs typeface="Verdana" pitchFamily="34" charset="-120"/>
              </a:rPr>
              <a:t>Copilot</a:t>
            </a:r>
            <a:endParaRPr lang="en-US" sz="942" dirty="0"/>
          </a:p>
        </p:txBody>
      </p:sp>
      <p:sp>
        <p:nvSpPr>
          <p:cNvPr id="37" name="Text 31"/>
          <p:cNvSpPr/>
          <p:nvPr/>
        </p:nvSpPr>
        <p:spPr>
          <a:xfrm>
            <a:off x="2128838" y="4204097"/>
            <a:ext cx="1969331" cy="582724"/>
          </a:xfrm>
          <a:prstGeom prst="rect">
            <a:avLst/>
          </a:prstGeom>
          <a:noFill/>
          <a:ln/>
        </p:spPr>
        <p:txBody>
          <a:bodyPr wrap="square" lIns="127508" tIns="153035" rIns="127508" bIns="153035" rtlCol="0" anchor="t">
            <a:spAutoFit/>
          </a:bodyPr>
          <a:lstStyle/>
          <a:p>
            <a:pPr marL="0" indent="0">
              <a:buNone/>
            </a:pPr>
            <a:r>
              <a:rPr lang="en-US" sz="889" b="1" dirty="0">
                <a:solidFill>
                  <a:srgbClr val="FF0000"/>
                </a:solidFill>
                <a:latin typeface="Verdana" pitchFamily="34" charset="0"/>
                <a:ea typeface="Verdana" pitchFamily="34" charset="-122"/>
                <a:cs typeface="Verdana" pitchFamily="34" charset="-120"/>
              </a:rPr>
              <a:t>Ofis uygulamaları</a:t>
            </a:r>
            <a:r>
              <a:rPr lang="en-US" sz="889" dirty="0">
                <a:solidFill>
                  <a:srgbClr val="212121"/>
                </a:solidFill>
                <a:latin typeface="Verdana" pitchFamily="34" charset="0"/>
                <a:ea typeface="Verdana" pitchFamily="34" charset="-122"/>
                <a:cs typeface="Verdana" pitchFamily="34" charset="-120"/>
              </a:rPr>
              <a:t>, iş süreçleri</a:t>
            </a:r>
            <a:endParaRPr lang="en-US" sz="889" dirty="0"/>
          </a:p>
        </p:txBody>
      </p:sp>
      <p:sp>
        <p:nvSpPr>
          <p:cNvPr id="38" name="Text 32"/>
          <p:cNvSpPr/>
          <p:nvPr/>
        </p:nvSpPr>
        <p:spPr>
          <a:xfrm>
            <a:off x="4098168" y="4204097"/>
            <a:ext cx="2671958" cy="450056"/>
          </a:xfrm>
          <a:prstGeom prst="rect">
            <a:avLst/>
          </a:prstGeom>
          <a:noFill/>
          <a:ln/>
        </p:spPr>
        <p:txBody>
          <a:bodyPr wrap="square" lIns="127508" tIns="153035" rIns="127508" bIns="153035" rtlCol="0" anchor="t">
            <a:spAutoFit/>
          </a:bodyPr>
          <a:lstStyle/>
          <a:p>
            <a:pPr marL="0" indent="0">
              <a:buNone/>
            </a:pPr>
            <a:r>
              <a:rPr lang="en-US" sz="889" b="1" dirty="0">
                <a:solidFill>
                  <a:srgbClr val="FF0000"/>
                </a:solidFill>
                <a:latin typeface="Verdana" pitchFamily="34" charset="0"/>
                <a:ea typeface="Verdana" pitchFamily="34" charset="-122"/>
                <a:cs typeface="Verdana" pitchFamily="34" charset="-120"/>
              </a:rPr>
              <a:t>Kurumsal güvenlik, Microsoft 365</a:t>
            </a:r>
            <a:endParaRPr lang="en-US" sz="889" b="1" dirty="0">
              <a:solidFill>
                <a:srgbClr val="FF0000"/>
              </a:solidFill>
            </a:endParaRPr>
          </a:p>
        </p:txBody>
      </p:sp>
      <p:sp>
        <p:nvSpPr>
          <p:cNvPr id="39" name="Text 33"/>
          <p:cNvSpPr/>
          <p:nvPr/>
        </p:nvSpPr>
        <p:spPr>
          <a:xfrm>
            <a:off x="6770126" y="4204097"/>
            <a:ext cx="1873811" cy="450056"/>
          </a:xfrm>
          <a:prstGeom prst="rect">
            <a:avLst/>
          </a:prstGeom>
          <a:noFill/>
          <a:ln/>
        </p:spPr>
        <p:txBody>
          <a:bodyPr wrap="square" lIns="127508" tIns="153035" rIns="127508" bIns="153035" rtlCol="0" anchor="t">
            <a:spAutoFit/>
          </a:bodyPr>
          <a:lstStyle/>
          <a:p>
            <a:pPr marL="0" indent="0">
              <a:buNone/>
            </a:pPr>
            <a:r>
              <a:rPr lang="en-US" sz="889" dirty="0">
                <a:solidFill>
                  <a:srgbClr val="212121"/>
                </a:solidFill>
                <a:latin typeface="Verdana" pitchFamily="34" charset="0"/>
                <a:ea typeface="Verdana" pitchFamily="34" charset="-122"/>
                <a:cs typeface="Verdana" pitchFamily="34" charset="-120"/>
              </a:rPr>
              <a:t>Orta, mevcut araçlarla entegre</a:t>
            </a:r>
            <a:endParaRPr lang="en-US" sz="889"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 3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561409"/>
          </a:xfrm>
          <a:prstGeom prst="rect">
            <a:avLst/>
          </a:prstGeom>
        </p:spPr>
      </p:pic>
      <p:sp>
        <p:nvSpPr>
          <p:cNvPr id="3" name="Text 0"/>
          <p:cNvSpPr/>
          <p:nvPr/>
        </p:nvSpPr>
        <p:spPr>
          <a:xfrm>
            <a:off x="1982223" y="250031"/>
            <a:ext cx="5179526" cy="407194"/>
          </a:xfrm>
          <a:prstGeom prst="rect">
            <a:avLst/>
          </a:prstGeom>
          <a:noFill/>
          <a:ln/>
        </p:spPr>
        <p:txBody>
          <a:bodyPr wrap="none" lIns="0" tIns="0" rIns="0" bIns="0" rtlCol="0" anchor="ctr">
            <a:spAutoFit/>
          </a:bodyPr>
          <a:lstStyle/>
          <a:p>
            <a:pPr marL="0" indent="0" algn="ctr">
              <a:buNone/>
            </a:pPr>
            <a:r>
              <a:rPr lang="en-US" sz="2138" b="1" dirty="0">
                <a:solidFill>
                  <a:srgbClr val="C62828"/>
                </a:solidFill>
                <a:latin typeface="Verdana" pitchFamily="34" charset="0"/>
                <a:ea typeface="Verdana" pitchFamily="34" charset="-122"/>
                <a:cs typeface="Verdana" pitchFamily="34" charset="-120"/>
              </a:rPr>
              <a:t>Bir AI Aracını Seçin ve Kullanımını Yazın</a:t>
            </a:r>
            <a:endParaRPr lang="en-US" sz="2138" dirty="0"/>
          </a:p>
        </p:txBody>
      </p:sp>
      <p:pic>
        <p:nvPicPr>
          <p:cNvPr id="4" name="Image 1" descr="preencoded.png"/>
          <p:cNvPicPr>
            <a:picLocks noChangeAspect="1"/>
          </p:cNvPicPr>
          <p:nvPr/>
        </p:nvPicPr>
        <p:blipFill>
          <a:blip r:embed="rId4"/>
          <a:stretch>
            <a:fillRect/>
          </a:stretch>
        </p:blipFill>
        <p:spPr>
          <a:xfrm>
            <a:off x="4321969" y="1000125"/>
            <a:ext cx="500063" cy="500063"/>
          </a:xfrm>
          <a:prstGeom prst="rect">
            <a:avLst/>
          </a:prstGeom>
        </p:spPr>
      </p:pic>
      <p:sp>
        <p:nvSpPr>
          <p:cNvPr id="5" name="Text 1"/>
          <p:cNvSpPr/>
          <p:nvPr/>
        </p:nvSpPr>
        <p:spPr>
          <a:xfrm>
            <a:off x="1177642" y="1821232"/>
            <a:ext cx="6788718" cy="161583"/>
          </a:xfrm>
          <a:prstGeom prst="rect">
            <a:avLst/>
          </a:prstGeom>
          <a:noFill/>
          <a:ln/>
        </p:spPr>
        <p:txBody>
          <a:bodyPr wrap="none" lIns="0" tIns="0" rIns="0" bIns="0" rtlCol="0" anchor="ctr">
            <a:spAutoFit/>
          </a:bodyPr>
          <a:lstStyle/>
          <a:p>
            <a:pPr marL="0" indent="0" algn="ctr">
              <a:buNone/>
            </a:pPr>
            <a:r>
              <a:rPr lang="en-US" sz="1050" b="1" dirty="0">
                <a:solidFill>
                  <a:srgbClr val="1565C0"/>
                </a:solidFill>
                <a:latin typeface="Verdana" panose="020B0604030504040204" pitchFamily="34" charset="0"/>
                <a:ea typeface="Verdana" panose="020B0604030504040204" pitchFamily="34" charset="0"/>
                <a:cs typeface="Noto Sans" pitchFamily="34" charset="-120"/>
              </a:rPr>
              <a:t> Bireysel görev: Bir AI aracını seçin ve kendi iş sürecinize nasıl entegre edeceğinizi yazın </a:t>
            </a:r>
            <a:endParaRPr lang="en-US" sz="1050" dirty="0">
              <a:latin typeface="Verdana" panose="020B0604030504040204" pitchFamily="34" charset="0"/>
              <a:ea typeface="Verdana" panose="020B0604030504040204" pitchFamily="34" charset="0"/>
            </a:endParaRPr>
          </a:p>
        </p:txBody>
      </p:sp>
      <p:sp>
        <p:nvSpPr>
          <p:cNvPr id="6" name="Shape 2"/>
          <p:cNvSpPr/>
          <p:nvPr/>
        </p:nvSpPr>
        <p:spPr>
          <a:xfrm>
            <a:off x="1178719" y="2218134"/>
            <a:ext cx="6786563" cy="742950"/>
          </a:xfrm>
          <a:prstGeom prst="rect">
            <a:avLst/>
          </a:prstGeom>
          <a:solidFill>
            <a:srgbClr val="FFFFFF">
              <a:alpha val="60000"/>
            </a:srgbClr>
          </a:solidFill>
          <a:ln/>
        </p:spPr>
      </p:sp>
      <p:sp>
        <p:nvSpPr>
          <p:cNvPr id="7" name="Shape 3"/>
          <p:cNvSpPr/>
          <p:nvPr/>
        </p:nvSpPr>
        <p:spPr>
          <a:xfrm>
            <a:off x="1357313" y="2346722"/>
            <a:ext cx="357188" cy="357188"/>
          </a:xfrm>
          <a:prstGeom prst="rect">
            <a:avLst/>
          </a:prstGeom>
          <a:solidFill>
            <a:srgbClr val="FF6F00"/>
          </a:solidFill>
          <a:ln/>
        </p:spPr>
      </p:sp>
      <p:sp>
        <p:nvSpPr>
          <p:cNvPr id="8" name="Text 4"/>
          <p:cNvSpPr/>
          <p:nvPr/>
        </p:nvSpPr>
        <p:spPr>
          <a:xfrm>
            <a:off x="1357313" y="2346722"/>
            <a:ext cx="357188" cy="357188"/>
          </a:xfrm>
          <a:prstGeom prst="rect">
            <a:avLst/>
          </a:prstGeom>
          <a:noFill/>
          <a:ln/>
        </p:spPr>
        <p:txBody>
          <a:bodyPr wrap="none" lIns="0" tIns="0" rIns="0" bIns="0" rtlCol="0" anchor="ctr">
            <a:spAutoFit/>
          </a:bodyPr>
          <a:lstStyle/>
          <a:p>
            <a:pPr marL="0" indent="0" algn="ctr">
              <a:buNone/>
            </a:pPr>
            <a:r>
              <a:rPr lang="en-US" sz="1463" b="1" dirty="0">
                <a:solidFill>
                  <a:srgbClr val="FFFFFF"/>
                </a:solidFill>
                <a:latin typeface="Noto Sans" pitchFamily="34" charset="0"/>
                <a:ea typeface="Noto Sans" pitchFamily="34" charset="-122"/>
                <a:cs typeface="Noto Sans" pitchFamily="34" charset="-120"/>
              </a:rPr>
              <a:t>1</a:t>
            </a:r>
            <a:endParaRPr lang="en-US" sz="1463" dirty="0"/>
          </a:p>
        </p:txBody>
      </p:sp>
      <p:sp>
        <p:nvSpPr>
          <p:cNvPr id="9" name="Text 5"/>
          <p:cNvSpPr/>
          <p:nvPr/>
        </p:nvSpPr>
        <p:spPr>
          <a:xfrm>
            <a:off x="1893094" y="2346722"/>
            <a:ext cx="5893594" cy="235744"/>
          </a:xfrm>
          <a:prstGeom prst="rect">
            <a:avLst/>
          </a:prstGeom>
          <a:noFill/>
          <a:ln/>
        </p:spPr>
        <p:txBody>
          <a:bodyPr wrap="none" lIns="0" tIns="0" rIns="0" bIns="0" rtlCol="0" anchor="ctr">
            <a:spAutoFit/>
          </a:bodyPr>
          <a:lstStyle/>
          <a:p>
            <a:pPr marL="0" indent="0">
              <a:buNone/>
            </a:pPr>
            <a:r>
              <a:rPr lang="en-US" sz="1238" b="1" dirty="0">
                <a:solidFill>
                  <a:srgbClr val="1565C0"/>
                </a:solidFill>
                <a:latin typeface="Noto Sans" pitchFamily="34" charset="0"/>
                <a:ea typeface="Noto Sans" pitchFamily="34" charset="-122"/>
                <a:cs typeface="Noto Sans" pitchFamily="34" charset="-120"/>
              </a:rPr>
              <a:t>Bir AI Aracı Seçin</a:t>
            </a:r>
            <a:endParaRPr lang="en-US" sz="1238" dirty="0"/>
          </a:p>
        </p:txBody>
      </p:sp>
      <p:sp>
        <p:nvSpPr>
          <p:cNvPr id="10" name="Text 6"/>
          <p:cNvSpPr/>
          <p:nvPr/>
        </p:nvSpPr>
        <p:spPr>
          <a:xfrm>
            <a:off x="1893094" y="2639616"/>
            <a:ext cx="5893594" cy="192881"/>
          </a:xfrm>
          <a:prstGeom prst="rect">
            <a:avLst/>
          </a:prstGeom>
          <a:noFill/>
          <a:ln/>
        </p:spPr>
        <p:txBody>
          <a:bodyPr wrap="none" lIns="0" tIns="0" rIns="0" bIns="0" rtlCol="0" anchor="ctr">
            <a:spAutoFit/>
          </a:bodyPr>
          <a:lstStyle/>
          <a:p>
            <a:pPr marL="0" indent="0">
              <a:buNone/>
            </a:pPr>
            <a:r>
              <a:rPr lang="en-US" sz="942" dirty="0">
                <a:solidFill>
                  <a:srgbClr val="212121"/>
                </a:solidFill>
                <a:latin typeface="Noto Sans" pitchFamily="34" charset="0"/>
                <a:ea typeface="Noto Sans" pitchFamily="34" charset="-122"/>
                <a:cs typeface="Noto Sans" pitchFamily="34" charset="-120"/>
              </a:rPr>
              <a:t>ChatGPT, Gemini, Canva AI, Notion AI gibi araçlardan birini seçin</a:t>
            </a:r>
            <a:endParaRPr lang="en-US" sz="942" dirty="0"/>
          </a:p>
        </p:txBody>
      </p:sp>
      <p:sp>
        <p:nvSpPr>
          <p:cNvPr id="11" name="Shape 7"/>
          <p:cNvSpPr/>
          <p:nvPr/>
        </p:nvSpPr>
        <p:spPr>
          <a:xfrm>
            <a:off x="1178719" y="3089672"/>
            <a:ext cx="6786563" cy="742950"/>
          </a:xfrm>
          <a:prstGeom prst="rect">
            <a:avLst/>
          </a:prstGeom>
          <a:solidFill>
            <a:srgbClr val="FFFFFF">
              <a:alpha val="60000"/>
            </a:srgbClr>
          </a:solidFill>
          <a:ln/>
        </p:spPr>
      </p:sp>
      <p:sp>
        <p:nvSpPr>
          <p:cNvPr id="12" name="Shape 8"/>
          <p:cNvSpPr/>
          <p:nvPr/>
        </p:nvSpPr>
        <p:spPr>
          <a:xfrm>
            <a:off x="1357313" y="3218259"/>
            <a:ext cx="357188" cy="357188"/>
          </a:xfrm>
          <a:prstGeom prst="rect">
            <a:avLst/>
          </a:prstGeom>
          <a:solidFill>
            <a:srgbClr val="FF6F00"/>
          </a:solidFill>
          <a:ln/>
        </p:spPr>
      </p:sp>
      <p:sp>
        <p:nvSpPr>
          <p:cNvPr id="13" name="Text 9"/>
          <p:cNvSpPr/>
          <p:nvPr/>
        </p:nvSpPr>
        <p:spPr>
          <a:xfrm>
            <a:off x="1357313" y="3218259"/>
            <a:ext cx="357188" cy="357188"/>
          </a:xfrm>
          <a:prstGeom prst="rect">
            <a:avLst/>
          </a:prstGeom>
          <a:noFill/>
          <a:ln/>
        </p:spPr>
        <p:txBody>
          <a:bodyPr wrap="none" lIns="0" tIns="0" rIns="0" bIns="0" rtlCol="0" anchor="ctr">
            <a:spAutoFit/>
          </a:bodyPr>
          <a:lstStyle/>
          <a:p>
            <a:pPr marL="0" indent="0" algn="ctr">
              <a:buNone/>
            </a:pPr>
            <a:r>
              <a:rPr lang="en-US" sz="1463" b="1" dirty="0">
                <a:solidFill>
                  <a:srgbClr val="FFFFFF"/>
                </a:solidFill>
                <a:latin typeface="Noto Sans" pitchFamily="34" charset="0"/>
                <a:ea typeface="Noto Sans" pitchFamily="34" charset="-122"/>
                <a:cs typeface="Noto Sans" pitchFamily="34" charset="-120"/>
              </a:rPr>
              <a:t>2</a:t>
            </a:r>
            <a:endParaRPr lang="en-US" sz="1463" dirty="0"/>
          </a:p>
        </p:txBody>
      </p:sp>
      <p:sp>
        <p:nvSpPr>
          <p:cNvPr id="14" name="Text 10"/>
          <p:cNvSpPr/>
          <p:nvPr/>
        </p:nvSpPr>
        <p:spPr>
          <a:xfrm>
            <a:off x="1893094" y="3218259"/>
            <a:ext cx="5893594" cy="235744"/>
          </a:xfrm>
          <a:prstGeom prst="rect">
            <a:avLst/>
          </a:prstGeom>
          <a:noFill/>
          <a:ln/>
        </p:spPr>
        <p:txBody>
          <a:bodyPr wrap="none" lIns="0" tIns="0" rIns="0" bIns="0" rtlCol="0" anchor="ctr">
            <a:spAutoFit/>
          </a:bodyPr>
          <a:lstStyle/>
          <a:p>
            <a:pPr marL="0" indent="0">
              <a:buNone/>
            </a:pPr>
            <a:r>
              <a:rPr lang="en-US" sz="1238" b="1" dirty="0">
                <a:solidFill>
                  <a:srgbClr val="1565C0"/>
                </a:solidFill>
                <a:latin typeface="Noto Sans" pitchFamily="34" charset="0"/>
                <a:ea typeface="Noto Sans" pitchFamily="34" charset="-122"/>
                <a:cs typeface="Noto Sans" pitchFamily="34" charset="-120"/>
              </a:rPr>
              <a:t>İş Sürecinizi Tanımlayın</a:t>
            </a:r>
            <a:endParaRPr lang="en-US" sz="1238" dirty="0"/>
          </a:p>
        </p:txBody>
      </p:sp>
      <p:sp>
        <p:nvSpPr>
          <p:cNvPr id="15" name="Text 11"/>
          <p:cNvSpPr/>
          <p:nvPr/>
        </p:nvSpPr>
        <p:spPr>
          <a:xfrm>
            <a:off x="1893094" y="3535105"/>
            <a:ext cx="4122924" cy="144976"/>
          </a:xfrm>
          <a:prstGeom prst="rect">
            <a:avLst/>
          </a:prstGeom>
          <a:noFill/>
          <a:ln/>
        </p:spPr>
        <p:txBody>
          <a:bodyPr wrap="none" lIns="0" tIns="0" rIns="0" bIns="0" rtlCol="0" anchor="ctr">
            <a:spAutoFit/>
          </a:bodyPr>
          <a:lstStyle/>
          <a:p>
            <a:pPr marL="0" indent="0">
              <a:buNone/>
            </a:pPr>
            <a:r>
              <a:rPr lang="en-US" sz="942" dirty="0">
                <a:solidFill>
                  <a:srgbClr val="212121"/>
                </a:solidFill>
                <a:latin typeface="Verdana" panose="020B0604030504040204" pitchFamily="34" charset="0"/>
                <a:ea typeface="Verdana" panose="020B0604030504040204" pitchFamily="34" charset="0"/>
                <a:cs typeface="Noto Sans" pitchFamily="34" charset="-120"/>
              </a:rPr>
              <a:t>Hangi iş sürecinde bu aracı kullanacaksınız? Mevcut zorluklar neler?</a:t>
            </a:r>
            <a:endParaRPr lang="en-US" sz="942" dirty="0">
              <a:latin typeface="Verdana" panose="020B0604030504040204" pitchFamily="34" charset="0"/>
              <a:ea typeface="Verdana" panose="020B0604030504040204" pitchFamily="34" charset="0"/>
            </a:endParaRPr>
          </a:p>
        </p:txBody>
      </p:sp>
      <p:sp>
        <p:nvSpPr>
          <p:cNvPr id="16" name="Shape 12"/>
          <p:cNvSpPr/>
          <p:nvPr/>
        </p:nvSpPr>
        <p:spPr>
          <a:xfrm>
            <a:off x="1178719" y="3961209"/>
            <a:ext cx="6786563" cy="742950"/>
          </a:xfrm>
          <a:prstGeom prst="rect">
            <a:avLst/>
          </a:prstGeom>
          <a:solidFill>
            <a:srgbClr val="FFFFFF">
              <a:alpha val="60000"/>
            </a:srgbClr>
          </a:solidFill>
          <a:ln/>
        </p:spPr>
      </p:sp>
      <p:sp>
        <p:nvSpPr>
          <p:cNvPr id="17" name="Shape 13"/>
          <p:cNvSpPr/>
          <p:nvPr/>
        </p:nvSpPr>
        <p:spPr>
          <a:xfrm>
            <a:off x="1357313" y="4089797"/>
            <a:ext cx="357188" cy="357188"/>
          </a:xfrm>
          <a:prstGeom prst="rect">
            <a:avLst/>
          </a:prstGeom>
          <a:solidFill>
            <a:srgbClr val="FF6F00"/>
          </a:solidFill>
          <a:ln/>
        </p:spPr>
      </p:sp>
      <p:sp>
        <p:nvSpPr>
          <p:cNvPr id="18" name="Text 14"/>
          <p:cNvSpPr/>
          <p:nvPr/>
        </p:nvSpPr>
        <p:spPr>
          <a:xfrm>
            <a:off x="1357313" y="4089797"/>
            <a:ext cx="357188" cy="357188"/>
          </a:xfrm>
          <a:prstGeom prst="rect">
            <a:avLst/>
          </a:prstGeom>
          <a:noFill/>
          <a:ln/>
        </p:spPr>
        <p:txBody>
          <a:bodyPr wrap="none" lIns="0" tIns="0" rIns="0" bIns="0" rtlCol="0" anchor="ctr">
            <a:spAutoFit/>
          </a:bodyPr>
          <a:lstStyle/>
          <a:p>
            <a:pPr marL="0" indent="0" algn="ctr">
              <a:buNone/>
            </a:pPr>
            <a:r>
              <a:rPr lang="en-US" sz="1463" b="1" dirty="0">
                <a:solidFill>
                  <a:srgbClr val="FFFFFF"/>
                </a:solidFill>
                <a:latin typeface="Noto Sans" pitchFamily="34" charset="0"/>
                <a:ea typeface="Noto Sans" pitchFamily="34" charset="-122"/>
                <a:cs typeface="Noto Sans" pitchFamily="34" charset="-120"/>
              </a:rPr>
              <a:t>3</a:t>
            </a:r>
            <a:endParaRPr lang="en-US" sz="1463" dirty="0"/>
          </a:p>
        </p:txBody>
      </p:sp>
      <p:sp>
        <p:nvSpPr>
          <p:cNvPr id="19" name="Text 15"/>
          <p:cNvSpPr/>
          <p:nvPr/>
        </p:nvSpPr>
        <p:spPr>
          <a:xfrm>
            <a:off x="1893094" y="4089797"/>
            <a:ext cx="5893594" cy="235744"/>
          </a:xfrm>
          <a:prstGeom prst="rect">
            <a:avLst/>
          </a:prstGeom>
          <a:noFill/>
          <a:ln/>
        </p:spPr>
        <p:txBody>
          <a:bodyPr wrap="none" lIns="0" tIns="0" rIns="0" bIns="0" rtlCol="0" anchor="ctr">
            <a:spAutoFit/>
          </a:bodyPr>
          <a:lstStyle/>
          <a:p>
            <a:pPr marL="0" indent="0">
              <a:buNone/>
            </a:pPr>
            <a:r>
              <a:rPr lang="en-US" sz="1238" b="1" dirty="0">
                <a:solidFill>
                  <a:srgbClr val="1565C0"/>
                </a:solidFill>
                <a:latin typeface="Noto Sans" pitchFamily="34" charset="0"/>
                <a:ea typeface="Noto Sans" pitchFamily="34" charset="-122"/>
                <a:cs typeface="Noto Sans" pitchFamily="34" charset="-120"/>
              </a:rPr>
              <a:t>Entegrasyon Planını Yazın</a:t>
            </a:r>
            <a:endParaRPr lang="en-US" sz="1238" dirty="0"/>
          </a:p>
        </p:txBody>
      </p:sp>
      <p:sp>
        <p:nvSpPr>
          <p:cNvPr id="20" name="Text 16"/>
          <p:cNvSpPr/>
          <p:nvPr/>
        </p:nvSpPr>
        <p:spPr>
          <a:xfrm>
            <a:off x="1893094" y="4382691"/>
            <a:ext cx="5893594" cy="192881"/>
          </a:xfrm>
          <a:prstGeom prst="rect">
            <a:avLst/>
          </a:prstGeom>
          <a:noFill/>
          <a:ln/>
        </p:spPr>
        <p:txBody>
          <a:bodyPr wrap="none" lIns="0" tIns="0" rIns="0" bIns="0" rtlCol="0" anchor="ctr">
            <a:spAutoFit/>
          </a:bodyPr>
          <a:lstStyle/>
          <a:p>
            <a:pPr marL="0" indent="0">
              <a:buNone/>
            </a:pPr>
            <a:r>
              <a:rPr lang="en-US" sz="942" dirty="0">
                <a:solidFill>
                  <a:srgbClr val="212121"/>
                </a:solidFill>
                <a:latin typeface="Noto Sans" pitchFamily="34" charset="0"/>
                <a:ea typeface="Noto Sans" pitchFamily="34" charset="-122"/>
                <a:cs typeface="Noto Sans" pitchFamily="34" charset="-120"/>
              </a:rPr>
              <a:t>AI aracını nasıl kullanacaksınız? Beklenen faydalar neler?</a:t>
            </a:r>
            <a:endParaRPr lang="en-US" sz="942" dirty="0"/>
          </a:p>
        </p:txBody>
      </p:sp>
      <p:sp>
        <p:nvSpPr>
          <p:cNvPr id="21" name="Shape 17"/>
          <p:cNvSpPr/>
          <p:nvPr/>
        </p:nvSpPr>
        <p:spPr>
          <a:xfrm>
            <a:off x="3674790" y="4882753"/>
            <a:ext cx="1794393" cy="428625"/>
          </a:xfrm>
          <a:prstGeom prst="rect">
            <a:avLst/>
          </a:prstGeom>
          <a:solidFill>
            <a:srgbClr val="FF6F00">
              <a:alpha val="15000"/>
            </a:srgbClr>
          </a:solidFill>
          <a:ln/>
        </p:spPr>
      </p:sp>
      <p:pic>
        <p:nvPicPr>
          <p:cNvPr id="22" name="Image 2" descr="preencoded.png"/>
          <p:cNvPicPr>
            <a:picLocks noChangeAspect="1"/>
          </p:cNvPicPr>
          <p:nvPr/>
        </p:nvPicPr>
        <p:blipFill>
          <a:blip r:embed="rId5"/>
          <a:stretch>
            <a:fillRect/>
          </a:stretch>
        </p:blipFill>
        <p:spPr>
          <a:xfrm>
            <a:off x="3960540" y="5020270"/>
            <a:ext cx="142875" cy="142875"/>
          </a:xfrm>
          <a:prstGeom prst="rect">
            <a:avLst/>
          </a:prstGeom>
        </p:spPr>
      </p:pic>
      <p:sp>
        <p:nvSpPr>
          <p:cNvPr id="23" name="Text 18"/>
          <p:cNvSpPr/>
          <p:nvPr/>
        </p:nvSpPr>
        <p:spPr>
          <a:xfrm>
            <a:off x="4174852" y="5016698"/>
            <a:ext cx="1008580" cy="158948"/>
          </a:xfrm>
          <a:prstGeom prst="rect">
            <a:avLst/>
          </a:prstGeom>
          <a:noFill/>
          <a:ln/>
        </p:spPr>
        <p:txBody>
          <a:bodyPr wrap="none" lIns="0" tIns="0" rIns="0" bIns="0" rtlCol="0" anchor="ctr">
            <a:spAutoFit/>
          </a:bodyPr>
          <a:lstStyle/>
          <a:p>
            <a:pPr marL="0" indent="0" algn="ctr">
              <a:buNone/>
            </a:pPr>
            <a:r>
              <a:rPr lang="en-US" sz="1046" b="1" dirty="0">
                <a:solidFill>
                  <a:srgbClr val="212121"/>
                </a:solidFill>
                <a:latin typeface="Verdana" pitchFamily="34" charset="0"/>
                <a:ea typeface="Verdana" pitchFamily="34" charset="-122"/>
                <a:cs typeface="Verdana" pitchFamily="34" charset="-120"/>
              </a:rPr>
              <a:t> Süre: 5 dakika </a:t>
            </a:r>
            <a:endParaRPr lang="en-US" sz="1046"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Slide 3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622131"/>
          </a:xfrm>
          <a:prstGeom prst="rect">
            <a:avLst/>
          </a:prstGeom>
        </p:spPr>
      </p:pic>
      <p:sp>
        <p:nvSpPr>
          <p:cNvPr id="3" name="Text 0"/>
          <p:cNvSpPr/>
          <p:nvPr/>
        </p:nvSpPr>
        <p:spPr>
          <a:xfrm>
            <a:off x="500063" y="321469"/>
            <a:ext cx="8143875" cy="407194"/>
          </a:xfrm>
          <a:prstGeom prst="rect">
            <a:avLst/>
          </a:prstGeom>
          <a:noFill/>
          <a:ln/>
        </p:spPr>
        <p:txBody>
          <a:bodyPr wrap="none" lIns="0" tIns="0" rIns="0" bIns="0" rtlCol="0" anchor="ctr">
            <a:spAutoFit/>
          </a:bodyPr>
          <a:lstStyle/>
          <a:p>
            <a:pPr marL="0" indent="0" algn="ctr">
              <a:buNone/>
            </a:pPr>
            <a:r>
              <a:rPr lang="en-US" sz="2138" b="1" dirty="0">
                <a:solidFill>
                  <a:srgbClr val="C62828"/>
                </a:solidFill>
                <a:latin typeface="Verdana" pitchFamily="34" charset="0"/>
                <a:ea typeface="Verdana" pitchFamily="34" charset="-122"/>
                <a:cs typeface="Verdana" pitchFamily="34" charset="-120"/>
              </a:rPr>
              <a:t>Prompt Ustalığı: İyi Prompt Nedir?</a:t>
            </a:r>
            <a:endParaRPr lang="en-US" sz="2138" dirty="0"/>
          </a:p>
        </p:txBody>
      </p:sp>
      <p:sp>
        <p:nvSpPr>
          <p:cNvPr id="4" name="Text 1"/>
          <p:cNvSpPr/>
          <p:nvPr/>
        </p:nvSpPr>
        <p:spPr>
          <a:xfrm>
            <a:off x="500063" y="1014413"/>
            <a:ext cx="3929063" cy="235744"/>
          </a:xfrm>
          <a:prstGeom prst="rect">
            <a:avLst/>
          </a:prstGeom>
          <a:noFill/>
          <a:ln/>
        </p:spPr>
        <p:txBody>
          <a:bodyPr wrap="none" lIns="0" tIns="0" rIns="0" bIns="0" rtlCol="0" anchor="ctr">
            <a:spAutoFit/>
          </a:bodyPr>
          <a:lstStyle/>
          <a:p>
            <a:pPr marL="0" indent="0">
              <a:buNone/>
            </a:pPr>
            <a:r>
              <a:rPr lang="en-US" sz="1238" b="1" dirty="0">
                <a:solidFill>
                  <a:srgbClr val="1565C0"/>
                </a:solidFill>
                <a:latin typeface="Noto Sans" pitchFamily="34" charset="0"/>
                <a:ea typeface="Noto Sans" pitchFamily="34" charset="-122"/>
                <a:cs typeface="Noto Sans" pitchFamily="34" charset="-120"/>
              </a:rPr>
              <a:t>İyi Prompt Formülü</a:t>
            </a:r>
            <a:endParaRPr lang="en-US" sz="1238" dirty="0"/>
          </a:p>
        </p:txBody>
      </p:sp>
      <p:sp>
        <p:nvSpPr>
          <p:cNvPr id="5" name="Shape 2"/>
          <p:cNvSpPr/>
          <p:nvPr/>
        </p:nvSpPr>
        <p:spPr>
          <a:xfrm>
            <a:off x="500063" y="1443038"/>
            <a:ext cx="3929063" cy="571500"/>
          </a:xfrm>
          <a:prstGeom prst="rect">
            <a:avLst/>
          </a:prstGeom>
          <a:solidFill>
            <a:srgbClr val="FFFFFF">
              <a:alpha val="60000"/>
            </a:srgbClr>
          </a:solidFill>
          <a:ln/>
        </p:spPr>
      </p:sp>
      <p:pic>
        <p:nvPicPr>
          <p:cNvPr id="6" name="Image 1" descr="preencoded.png"/>
          <p:cNvPicPr>
            <a:picLocks noChangeAspect="1"/>
          </p:cNvPicPr>
          <p:nvPr/>
        </p:nvPicPr>
        <p:blipFill>
          <a:blip r:embed="rId4"/>
          <a:stretch>
            <a:fillRect/>
          </a:stretch>
        </p:blipFill>
        <p:spPr>
          <a:xfrm>
            <a:off x="642938" y="1578769"/>
            <a:ext cx="178594" cy="142875"/>
          </a:xfrm>
          <a:prstGeom prst="rect">
            <a:avLst/>
          </a:prstGeom>
        </p:spPr>
      </p:pic>
      <p:sp>
        <p:nvSpPr>
          <p:cNvPr id="7" name="Text 3"/>
          <p:cNvSpPr/>
          <p:nvPr/>
        </p:nvSpPr>
        <p:spPr>
          <a:xfrm>
            <a:off x="928688" y="1528763"/>
            <a:ext cx="3357563" cy="192881"/>
          </a:xfrm>
          <a:prstGeom prst="rect">
            <a:avLst/>
          </a:prstGeom>
          <a:noFill/>
          <a:ln/>
        </p:spPr>
        <p:txBody>
          <a:bodyPr wrap="none" lIns="0" tIns="0" rIns="0" bIns="0" rtlCol="0" anchor="ctr">
            <a:spAutoFit/>
          </a:bodyPr>
          <a:lstStyle/>
          <a:p>
            <a:pPr marL="0" indent="0">
              <a:buNone/>
            </a:pPr>
            <a:r>
              <a:rPr lang="en-US" sz="942" b="1" dirty="0">
                <a:solidFill>
                  <a:srgbClr val="1565C0"/>
                </a:solidFill>
                <a:latin typeface="Noto Sans" pitchFamily="34" charset="0"/>
                <a:ea typeface="Noto Sans" pitchFamily="34" charset="-122"/>
                <a:cs typeface="Noto Sans" pitchFamily="34" charset="-120"/>
              </a:rPr>
              <a:t>ROL</a:t>
            </a:r>
            <a:endParaRPr lang="en-US" sz="942" dirty="0"/>
          </a:p>
        </p:txBody>
      </p:sp>
      <p:sp>
        <p:nvSpPr>
          <p:cNvPr id="8" name="Text 4"/>
          <p:cNvSpPr/>
          <p:nvPr/>
        </p:nvSpPr>
        <p:spPr>
          <a:xfrm>
            <a:off x="928688" y="1757363"/>
            <a:ext cx="3357563" cy="171450"/>
          </a:xfrm>
          <a:prstGeom prst="rect">
            <a:avLst/>
          </a:prstGeom>
          <a:noFill/>
          <a:ln/>
        </p:spPr>
        <p:txBody>
          <a:bodyPr wrap="none" lIns="0" tIns="0" rIns="0" bIns="0" rtlCol="0" anchor="ctr">
            <a:spAutoFit/>
          </a:bodyPr>
          <a:lstStyle/>
          <a:p>
            <a:pPr marL="0" indent="0">
              <a:buNone/>
            </a:pPr>
            <a:r>
              <a:rPr lang="en-US" sz="837" dirty="0">
                <a:solidFill>
                  <a:srgbClr val="212121"/>
                </a:solidFill>
                <a:latin typeface="Noto Sans" pitchFamily="34" charset="0"/>
                <a:ea typeface="Noto Sans" pitchFamily="34" charset="-122"/>
                <a:cs typeface="Noto Sans" pitchFamily="34" charset="-120"/>
              </a:rPr>
              <a:t>AI'ye hangi rolü üstleneceğini söyleyin</a:t>
            </a:r>
            <a:endParaRPr lang="en-US" sz="837" dirty="0"/>
          </a:p>
        </p:txBody>
      </p:sp>
      <p:sp>
        <p:nvSpPr>
          <p:cNvPr id="9" name="Shape 5"/>
          <p:cNvSpPr/>
          <p:nvPr/>
        </p:nvSpPr>
        <p:spPr>
          <a:xfrm>
            <a:off x="500063" y="2100263"/>
            <a:ext cx="3929063" cy="571500"/>
          </a:xfrm>
          <a:prstGeom prst="rect">
            <a:avLst/>
          </a:prstGeom>
          <a:solidFill>
            <a:srgbClr val="FFFFFF">
              <a:alpha val="60000"/>
            </a:srgbClr>
          </a:solidFill>
          <a:ln/>
        </p:spPr>
      </p:sp>
      <p:pic>
        <p:nvPicPr>
          <p:cNvPr id="10" name="Image 2" descr="preencoded.png"/>
          <p:cNvPicPr>
            <a:picLocks noChangeAspect="1"/>
          </p:cNvPicPr>
          <p:nvPr/>
        </p:nvPicPr>
        <p:blipFill>
          <a:blip r:embed="rId5"/>
          <a:stretch>
            <a:fillRect/>
          </a:stretch>
        </p:blipFill>
        <p:spPr>
          <a:xfrm>
            <a:off x="660797" y="2235994"/>
            <a:ext cx="142875" cy="142875"/>
          </a:xfrm>
          <a:prstGeom prst="rect">
            <a:avLst/>
          </a:prstGeom>
        </p:spPr>
      </p:pic>
      <p:sp>
        <p:nvSpPr>
          <p:cNvPr id="11" name="Text 6"/>
          <p:cNvSpPr/>
          <p:nvPr/>
        </p:nvSpPr>
        <p:spPr>
          <a:xfrm>
            <a:off x="928688" y="2185988"/>
            <a:ext cx="3357563" cy="192881"/>
          </a:xfrm>
          <a:prstGeom prst="rect">
            <a:avLst/>
          </a:prstGeom>
          <a:noFill/>
          <a:ln/>
        </p:spPr>
        <p:txBody>
          <a:bodyPr wrap="none" lIns="0" tIns="0" rIns="0" bIns="0" rtlCol="0" anchor="ctr">
            <a:spAutoFit/>
          </a:bodyPr>
          <a:lstStyle/>
          <a:p>
            <a:pPr marL="0" indent="0">
              <a:buNone/>
            </a:pPr>
            <a:r>
              <a:rPr lang="en-US" sz="942" b="1" dirty="0">
                <a:solidFill>
                  <a:srgbClr val="1565C0"/>
                </a:solidFill>
                <a:latin typeface="Noto Sans" pitchFamily="34" charset="0"/>
                <a:ea typeface="Noto Sans" pitchFamily="34" charset="-122"/>
                <a:cs typeface="Noto Sans" pitchFamily="34" charset="-120"/>
              </a:rPr>
              <a:t>AMAÇ</a:t>
            </a:r>
            <a:endParaRPr lang="en-US" sz="942" dirty="0"/>
          </a:p>
        </p:txBody>
      </p:sp>
      <p:sp>
        <p:nvSpPr>
          <p:cNvPr id="12" name="Text 7"/>
          <p:cNvSpPr/>
          <p:nvPr/>
        </p:nvSpPr>
        <p:spPr>
          <a:xfrm>
            <a:off x="928688" y="2414588"/>
            <a:ext cx="3357563" cy="171450"/>
          </a:xfrm>
          <a:prstGeom prst="rect">
            <a:avLst/>
          </a:prstGeom>
          <a:noFill/>
          <a:ln/>
        </p:spPr>
        <p:txBody>
          <a:bodyPr wrap="none" lIns="0" tIns="0" rIns="0" bIns="0" rtlCol="0" anchor="ctr">
            <a:spAutoFit/>
          </a:bodyPr>
          <a:lstStyle/>
          <a:p>
            <a:pPr marL="0" indent="0">
              <a:buNone/>
            </a:pPr>
            <a:r>
              <a:rPr lang="en-US" sz="837" dirty="0">
                <a:solidFill>
                  <a:srgbClr val="212121"/>
                </a:solidFill>
                <a:latin typeface="Noto Sans" pitchFamily="34" charset="0"/>
                <a:ea typeface="Noto Sans" pitchFamily="34" charset="-122"/>
                <a:cs typeface="Noto Sans" pitchFamily="34" charset="-120"/>
              </a:rPr>
              <a:t>Ne yapmak istediğinizi net belirtin</a:t>
            </a:r>
            <a:endParaRPr lang="en-US" sz="837" dirty="0"/>
          </a:p>
        </p:txBody>
      </p:sp>
      <p:sp>
        <p:nvSpPr>
          <p:cNvPr id="13" name="Shape 8"/>
          <p:cNvSpPr/>
          <p:nvPr/>
        </p:nvSpPr>
        <p:spPr>
          <a:xfrm>
            <a:off x="500063" y="2757488"/>
            <a:ext cx="3929063" cy="571500"/>
          </a:xfrm>
          <a:prstGeom prst="rect">
            <a:avLst/>
          </a:prstGeom>
          <a:solidFill>
            <a:srgbClr val="FFFFFF">
              <a:alpha val="60000"/>
            </a:srgbClr>
          </a:solidFill>
          <a:ln/>
        </p:spPr>
      </p:sp>
      <p:pic>
        <p:nvPicPr>
          <p:cNvPr id="14" name="Image 3" descr="preencoded.png"/>
          <p:cNvPicPr>
            <a:picLocks noChangeAspect="1"/>
          </p:cNvPicPr>
          <p:nvPr/>
        </p:nvPicPr>
        <p:blipFill>
          <a:blip r:embed="rId6"/>
          <a:stretch>
            <a:fillRect/>
          </a:stretch>
        </p:blipFill>
        <p:spPr>
          <a:xfrm>
            <a:off x="660797" y="2893219"/>
            <a:ext cx="142875" cy="142875"/>
          </a:xfrm>
          <a:prstGeom prst="rect">
            <a:avLst/>
          </a:prstGeom>
        </p:spPr>
      </p:pic>
      <p:sp>
        <p:nvSpPr>
          <p:cNvPr id="15" name="Text 9"/>
          <p:cNvSpPr/>
          <p:nvPr/>
        </p:nvSpPr>
        <p:spPr>
          <a:xfrm>
            <a:off x="928688" y="2843213"/>
            <a:ext cx="3357563" cy="192881"/>
          </a:xfrm>
          <a:prstGeom prst="rect">
            <a:avLst/>
          </a:prstGeom>
          <a:noFill/>
          <a:ln/>
        </p:spPr>
        <p:txBody>
          <a:bodyPr wrap="none" lIns="0" tIns="0" rIns="0" bIns="0" rtlCol="0" anchor="ctr">
            <a:spAutoFit/>
          </a:bodyPr>
          <a:lstStyle/>
          <a:p>
            <a:pPr marL="0" indent="0">
              <a:buNone/>
            </a:pPr>
            <a:r>
              <a:rPr lang="en-US" sz="942" b="1" dirty="0">
                <a:solidFill>
                  <a:srgbClr val="1565C0"/>
                </a:solidFill>
                <a:latin typeface="Noto Sans" pitchFamily="34" charset="0"/>
                <a:ea typeface="Noto Sans" pitchFamily="34" charset="-122"/>
                <a:cs typeface="Noto Sans" pitchFamily="34" charset="-120"/>
              </a:rPr>
              <a:t>BAĞLAM</a:t>
            </a:r>
            <a:endParaRPr lang="en-US" sz="942" dirty="0"/>
          </a:p>
        </p:txBody>
      </p:sp>
      <p:sp>
        <p:nvSpPr>
          <p:cNvPr id="16" name="Text 10"/>
          <p:cNvSpPr/>
          <p:nvPr/>
        </p:nvSpPr>
        <p:spPr>
          <a:xfrm>
            <a:off x="928688" y="3071813"/>
            <a:ext cx="3357563" cy="171450"/>
          </a:xfrm>
          <a:prstGeom prst="rect">
            <a:avLst/>
          </a:prstGeom>
          <a:noFill/>
          <a:ln/>
        </p:spPr>
        <p:txBody>
          <a:bodyPr wrap="none" lIns="0" tIns="0" rIns="0" bIns="0" rtlCol="0" anchor="ctr">
            <a:spAutoFit/>
          </a:bodyPr>
          <a:lstStyle/>
          <a:p>
            <a:pPr marL="0" indent="0">
              <a:buNone/>
            </a:pPr>
            <a:r>
              <a:rPr lang="en-US" sz="837" dirty="0">
                <a:solidFill>
                  <a:srgbClr val="212121"/>
                </a:solidFill>
                <a:latin typeface="Noto Sans" pitchFamily="34" charset="0"/>
                <a:ea typeface="Noto Sans" pitchFamily="34" charset="-122"/>
                <a:cs typeface="Noto Sans" pitchFamily="34" charset="-120"/>
              </a:rPr>
              <a:t>Arka plan bilgisi ve detaylar verin</a:t>
            </a:r>
            <a:endParaRPr lang="en-US" sz="837" dirty="0"/>
          </a:p>
        </p:txBody>
      </p:sp>
      <p:sp>
        <p:nvSpPr>
          <p:cNvPr id="17" name="Shape 11"/>
          <p:cNvSpPr/>
          <p:nvPr/>
        </p:nvSpPr>
        <p:spPr>
          <a:xfrm>
            <a:off x="500063" y="3414713"/>
            <a:ext cx="3929063" cy="571500"/>
          </a:xfrm>
          <a:prstGeom prst="rect">
            <a:avLst/>
          </a:prstGeom>
          <a:solidFill>
            <a:srgbClr val="FFFFFF">
              <a:alpha val="60000"/>
            </a:srgbClr>
          </a:solidFill>
          <a:ln/>
        </p:spPr>
      </p:sp>
      <p:pic>
        <p:nvPicPr>
          <p:cNvPr id="18" name="Image 4" descr="preencoded.png"/>
          <p:cNvPicPr>
            <a:picLocks noChangeAspect="1"/>
          </p:cNvPicPr>
          <p:nvPr/>
        </p:nvPicPr>
        <p:blipFill>
          <a:blip r:embed="rId7"/>
          <a:stretch>
            <a:fillRect/>
          </a:stretch>
        </p:blipFill>
        <p:spPr>
          <a:xfrm>
            <a:off x="678656" y="3550444"/>
            <a:ext cx="107156" cy="142875"/>
          </a:xfrm>
          <a:prstGeom prst="rect">
            <a:avLst/>
          </a:prstGeom>
        </p:spPr>
      </p:pic>
      <p:sp>
        <p:nvSpPr>
          <p:cNvPr id="19" name="Text 12"/>
          <p:cNvSpPr/>
          <p:nvPr/>
        </p:nvSpPr>
        <p:spPr>
          <a:xfrm>
            <a:off x="928688" y="3500438"/>
            <a:ext cx="3357563" cy="192881"/>
          </a:xfrm>
          <a:prstGeom prst="rect">
            <a:avLst/>
          </a:prstGeom>
          <a:noFill/>
          <a:ln/>
        </p:spPr>
        <p:txBody>
          <a:bodyPr wrap="none" lIns="0" tIns="0" rIns="0" bIns="0" rtlCol="0" anchor="ctr">
            <a:spAutoFit/>
          </a:bodyPr>
          <a:lstStyle/>
          <a:p>
            <a:pPr marL="0" indent="0">
              <a:buNone/>
            </a:pPr>
            <a:r>
              <a:rPr lang="en-US" sz="942" b="1" dirty="0">
                <a:solidFill>
                  <a:srgbClr val="1565C0"/>
                </a:solidFill>
                <a:latin typeface="Noto Sans" pitchFamily="34" charset="0"/>
                <a:ea typeface="Noto Sans" pitchFamily="34" charset="-122"/>
                <a:cs typeface="Noto Sans" pitchFamily="34" charset="-120"/>
              </a:rPr>
              <a:t>FORMAT</a:t>
            </a:r>
            <a:endParaRPr lang="en-US" sz="942" dirty="0"/>
          </a:p>
        </p:txBody>
      </p:sp>
      <p:sp>
        <p:nvSpPr>
          <p:cNvPr id="20" name="Text 13"/>
          <p:cNvSpPr/>
          <p:nvPr/>
        </p:nvSpPr>
        <p:spPr>
          <a:xfrm>
            <a:off x="928688" y="3729038"/>
            <a:ext cx="3357563" cy="171450"/>
          </a:xfrm>
          <a:prstGeom prst="rect">
            <a:avLst/>
          </a:prstGeom>
          <a:noFill/>
          <a:ln/>
        </p:spPr>
        <p:txBody>
          <a:bodyPr wrap="none" lIns="0" tIns="0" rIns="0" bIns="0" rtlCol="0" anchor="ctr">
            <a:spAutoFit/>
          </a:bodyPr>
          <a:lstStyle/>
          <a:p>
            <a:pPr marL="0" indent="0">
              <a:buNone/>
            </a:pPr>
            <a:r>
              <a:rPr lang="en-US" sz="837" dirty="0">
                <a:solidFill>
                  <a:srgbClr val="212121"/>
                </a:solidFill>
                <a:latin typeface="Noto Sans" pitchFamily="34" charset="0"/>
                <a:ea typeface="Noto Sans" pitchFamily="34" charset="-122"/>
                <a:cs typeface="Noto Sans" pitchFamily="34" charset="-120"/>
              </a:rPr>
              <a:t>Çıktının formatını belirleyin</a:t>
            </a:r>
            <a:endParaRPr lang="en-US" sz="837" dirty="0"/>
          </a:p>
        </p:txBody>
      </p:sp>
      <p:sp>
        <p:nvSpPr>
          <p:cNvPr id="21" name="Shape 14"/>
          <p:cNvSpPr/>
          <p:nvPr/>
        </p:nvSpPr>
        <p:spPr>
          <a:xfrm>
            <a:off x="500063" y="4071938"/>
            <a:ext cx="3929063" cy="571500"/>
          </a:xfrm>
          <a:prstGeom prst="rect">
            <a:avLst/>
          </a:prstGeom>
          <a:solidFill>
            <a:srgbClr val="FFFFFF">
              <a:alpha val="60000"/>
            </a:srgbClr>
          </a:solidFill>
          <a:ln/>
        </p:spPr>
      </p:sp>
      <p:pic>
        <p:nvPicPr>
          <p:cNvPr id="22" name="Image 5" descr="preencoded.png"/>
          <p:cNvPicPr>
            <a:picLocks noChangeAspect="1"/>
          </p:cNvPicPr>
          <p:nvPr/>
        </p:nvPicPr>
        <p:blipFill>
          <a:blip r:embed="rId8"/>
          <a:stretch>
            <a:fillRect/>
          </a:stretch>
        </p:blipFill>
        <p:spPr>
          <a:xfrm>
            <a:off x="660797" y="4207669"/>
            <a:ext cx="142875" cy="142875"/>
          </a:xfrm>
          <a:prstGeom prst="rect">
            <a:avLst/>
          </a:prstGeom>
        </p:spPr>
      </p:pic>
      <p:sp>
        <p:nvSpPr>
          <p:cNvPr id="23" name="Text 15"/>
          <p:cNvSpPr/>
          <p:nvPr/>
        </p:nvSpPr>
        <p:spPr>
          <a:xfrm>
            <a:off x="928688" y="4157663"/>
            <a:ext cx="3357563" cy="192881"/>
          </a:xfrm>
          <a:prstGeom prst="rect">
            <a:avLst/>
          </a:prstGeom>
          <a:noFill/>
          <a:ln/>
        </p:spPr>
        <p:txBody>
          <a:bodyPr wrap="none" lIns="0" tIns="0" rIns="0" bIns="0" rtlCol="0" anchor="ctr">
            <a:spAutoFit/>
          </a:bodyPr>
          <a:lstStyle/>
          <a:p>
            <a:pPr marL="0" indent="0">
              <a:buNone/>
            </a:pPr>
            <a:r>
              <a:rPr lang="en-US" sz="942" b="1" dirty="0">
                <a:solidFill>
                  <a:srgbClr val="1565C0"/>
                </a:solidFill>
                <a:latin typeface="Noto Sans" pitchFamily="34" charset="0"/>
                <a:ea typeface="Noto Sans" pitchFamily="34" charset="-122"/>
                <a:cs typeface="Noto Sans" pitchFamily="34" charset="-120"/>
              </a:rPr>
              <a:t>TON</a:t>
            </a:r>
            <a:endParaRPr lang="en-US" sz="942" dirty="0"/>
          </a:p>
        </p:txBody>
      </p:sp>
      <p:sp>
        <p:nvSpPr>
          <p:cNvPr id="24" name="Text 16"/>
          <p:cNvSpPr/>
          <p:nvPr/>
        </p:nvSpPr>
        <p:spPr>
          <a:xfrm>
            <a:off x="928688" y="4386263"/>
            <a:ext cx="3357563" cy="171450"/>
          </a:xfrm>
          <a:prstGeom prst="rect">
            <a:avLst/>
          </a:prstGeom>
          <a:noFill/>
          <a:ln/>
        </p:spPr>
        <p:txBody>
          <a:bodyPr wrap="none" lIns="0" tIns="0" rIns="0" bIns="0" rtlCol="0" anchor="ctr">
            <a:spAutoFit/>
          </a:bodyPr>
          <a:lstStyle/>
          <a:p>
            <a:pPr marL="0" indent="0">
              <a:buNone/>
            </a:pPr>
            <a:r>
              <a:rPr lang="en-US" sz="837" dirty="0">
                <a:solidFill>
                  <a:srgbClr val="212121"/>
                </a:solidFill>
                <a:latin typeface="Noto Sans" pitchFamily="34" charset="0"/>
                <a:ea typeface="Noto Sans" pitchFamily="34" charset="-122"/>
                <a:cs typeface="Noto Sans" pitchFamily="34" charset="-120"/>
              </a:rPr>
              <a:t>İletişim tarzını tanımlayın</a:t>
            </a:r>
            <a:endParaRPr lang="en-US" sz="837" dirty="0"/>
          </a:p>
        </p:txBody>
      </p:sp>
      <p:sp>
        <p:nvSpPr>
          <p:cNvPr id="25" name="Shape 17"/>
          <p:cNvSpPr/>
          <p:nvPr/>
        </p:nvSpPr>
        <p:spPr>
          <a:xfrm>
            <a:off x="500063" y="4729163"/>
            <a:ext cx="3929063" cy="571500"/>
          </a:xfrm>
          <a:prstGeom prst="rect">
            <a:avLst/>
          </a:prstGeom>
          <a:solidFill>
            <a:srgbClr val="FFFFFF">
              <a:alpha val="60000"/>
            </a:srgbClr>
          </a:solidFill>
          <a:ln/>
        </p:spPr>
      </p:sp>
      <p:pic>
        <p:nvPicPr>
          <p:cNvPr id="26" name="Image 6" descr="preencoded.png"/>
          <p:cNvPicPr>
            <a:picLocks noChangeAspect="1"/>
          </p:cNvPicPr>
          <p:nvPr/>
        </p:nvPicPr>
        <p:blipFill>
          <a:blip r:embed="rId9"/>
          <a:stretch>
            <a:fillRect/>
          </a:stretch>
        </p:blipFill>
        <p:spPr>
          <a:xfrm>
            <a:off x="660797" y="4864894"/>
            <a:ext cx="142875" cy="142875"/>
          </a:xfrm>
          <a:prstGeom prst="rect">
            <a:avLst/>
          </a:prstGeom>
        </p:spPr>
      </p:pic>
      <p:sp>
        <p:nvSpPr>
          <p:cNvPr id="27" name="Text 18"/>
          <p:cNvSpPr/>
          <p:nvPr/>
        </p:nvSpPr>
        <p:spPr>
          <a:xfrm>
            <a:off x="928688" y="4814888"/>
            <a:ext cx="3357563" cy="192881"/>
          </a:xfrm>
          <a:prstGeom prst="rect">
            <a:avLst/>
          </a:prstGeom>
          <a:noFill/>
          <a:ln/>
        </p:spPr>
        <p:txBody>
          <a:bodyPr wrap="none" lIns="0" tIns="0" rIns="0" bIns="0" rtlCol="0" anchor="ctr">
            <a:spAutoFit/>
          </a:bodyPr>
          <a:lstStyle/>
          <a:p>
            <a:pPr marL="0" indent="0">
              <a:buNone/>
            </a:pPr>
            <a:r>
              <a:rPr lang="en-US" sz="942" b="1" dirty="0">
                <a:solidFill>
                  <a:srgbClr val="1565C0"/>
                </a:solidFill>
                <a:latin typeface="Noto Sans" pitchFamily="34" charset="0"/>
                <a:ea typeface="Noto Sans" pitchFamily="34" charset="-122"/>
                <a:cs typeface="Noto Sans" pitchFamily="34" charset="-120"/>
              </a:rPr>
              <a:t>KISITLAR</a:t>
            </a:r>
            <a:endParaRPr lang="en-US" sz="942" dirty="0"/>
          </a:p>
        </p:txBody>
      </p:sp>
      <p:sp>
        <p:nvSpPr>
          <p:cNvPr id="28" name="Text 19"/>
          <p:cNvSpPr/>
          <p:nvPr/>
        </p:nvSpPr>
        <p:spPr>
          <a:xfrm>
            <a:off x="928688" y="5043488"/>
            <a:ext cx="3357563" cy="171450"/>
          </a:xfrm>
          <a:prstGeom prst="rect">
            <a:avLst/>
          </a:prstGeom>
          <a:noFill/>
          <a:ln/>
        </p:spPr>
        <p:txBody>
          <a:bodyPr wrap="none" lIns="0" tIns="0" rIns="0" bIns="0" rtlCol="0" anchor="ctr">
            <a:spAutoFit/>
          </a:bodyPr>
          <a:lstStyle/>
          <a:p>
            <a:pPr marL="0" indent="0">
              <a:buNone/>
            </a:pPr>
            <a:r>
              <a:rPr lang="en-US" sz="837" dirty="0">
                <a:solidFill>
                  <a:srgbClr val="212121"/>
                </a:solidFill>
                <a:latin typeface="Noto Sans" pitchFamily="34" charset="0"/>
                <a:ea typeface="Noto Sans" pitchFamily="34" charset="-122"/>
                <a:cs typeface="Noto Sans" pitchFamily="34" charset="-120"/>
              </a:rPr>
              <a:t>Sınırlamalar ve kısıtlar ekleyin</a:t>
            </a:r>
            <a:endParaRPr lang="en-US" sz="837" dirty="0"/>
          </a:p>
        </p:txBody>
      </p:sp>
      <p:sp>
        <p:nvSpPr>
          <p:cNvPr id="29" name="Text 20"/>
          <p:cNvSpPr/>
          <p:nvPr/>
        </p:nvSpPr>
        <p:spPr>
          <a:xfrm>
            <a:off x="4714875" y="1014413"/>
            <a:ext cx="3929063" cy="235744"/>
          </a:xfrm>
          <a:prstGeom prst="rect">
            <a:avLst/>
          </a:prstGeom>
          <a:noFill/>
          <a:ln/>
        </p:spPr>
        <p:txBody>
          <a:bodyPr wrap="none" lIns="0" tIns="0" rIns="0" bIns="0" rtlCol="0" anchor="ctr">
            <a:spAutoFit/>
          </a:bodyPr>
          <a:lstStyle/>
          <a:p>
            <a:pPr marL="0" indent="0">
              <a:buNone/>
            </a:pPr>
            <a:r>
              <a:rPr lang="en-US" sz="1238" b="1" dirty="0">
                <a:solidFill>
                  <a:srgbClr val="1565C0"/>
                </a:solidFill>
                <a:latin typeface="Noto Sans" pitchFamily="34" charset="0"/>
                <a:ea typeface="Noto Sans" pitchFamily="34" charset="-122"/>
                <a:cs typeface="Noto Sans" pitchFamily="34" charset="-120"/>
              </a:rPr>
              <a:t>İnsan Kaynakları Örneği</a:t>
            </a:r>
            <a:endParaRPr lang="en-US" sz="1238" dirty="0"/>
          </a:p>
        </p:txBody>
      </p:sp>
      <p:sp>
        <p:nvSpPr>
          <p:cNvPr id="30" name="Shape 21"/>
          <p:cNvSpPr/>
          <p:nvPr/>
        </p:nvSpPr>
        <p:spPr>
          <a:xfrm>
            <a:off x="4714875" y="1357313"/>
            <a:ext cx="3929063" cy="3943350"/>
          </a:xfrm>
          <a:prstGeom prst="rect">
            <a:avLst/>
          </a:prstGeom>
          <a:solidFill>
            <a:srgbClr val="FF6F00">
              <a:alpha val="10000"/>
            </a:srgbClr>
          </a:solidFill>
          <a:ln/>
        </p:spPr>
      </p:sp>
      <p:sp>
        <p:nvSpPr>
          <p:cNvPr id="31" name="Text 22"/>
          <p:cNvSpPr/>
          <p:nvPr/>
        </p:nvSpPr>
        <p:spPr>
          <a:xfrm>
            <a:off x="4893469" y="1535906"/>
            <a:ext cx="3571875" cy="182166"/>
          </a:xfrm>
          <a:prstGeom prst="rect">
            <a:avLst/>
          </a:prstGeom>
          <a:noFill/>
          <a:ln/>
        </p:spPr>
        <p:txBody>
          <a:bodyPr wrap="none" lIns="0" tIns="0" rIns="0" bIns="0" rtlCol="0" anchor="ctr">
            <a:spAutoFit/>
          </a:bodyPr>
          <a:lstStyle/>
          <a:p>
            <a:pPr marL="0" indent="0">
              <a:buNone/>
            </a:pPr>
            <a:r>
              <a:rPr lang="en-US" sz="889" b="1" dirty="0">
                <a:solidFill>
                  <a:srgbClr val="C62828"/>
                </a:solidFill>
                <a:latin typeface="Noto Sans" pitchFamily="34" charset="0"/>
                <a:ea typeface="Noto Sans" pitchFamily="34" charset="-122"/>
                <a:cs typeface="Noto Sans" pitchFamily="34" charset="-120"/>
              </a:rPr>
              <a:t>Örnek Prompt:</a:t>
            </a:r>
            <a:endParaRPr lang="en-US" sz="889" dirty="0"/>
          </a:p>
        </p:txBody>
      </p:sp>
      <p:sp>
        <p:nvSpPr>
          <p:cNvPr id="32" name="Shape 23"/>
          <p:cNvSpPr/>
          <p:nvPr/>
        </p:nvSpPr>
        <p:spPr>
          <a:xfrm>
            <a:off x="4893469" y="1825228"/>
            <a:ext cx="3571875" cy="1524409"/>
          </a:xfrm>
          <a:prstGeom prst="rect">
            <a:avLst/>
          </a:prstGeom>
          <a:solidFill>
            <a:srgbClr val="FFFFFF">
              <a:alpha val="70000"/>
            </a:srgbClr>
          </a:solidFill>
          <a:ln/>
        </p:spPr>
      </p:sp>
      <p:sp>
        <p:nvSpPr>
          <p:cNvPr id="33" name="Text 24"/>
          <p:cNvSpPr/>
          <p:nvPr/>
        </p:nvSpPr>
        <p:spPr>
          <a:xfrm>
            <a:off x="4893469" y="1825228"/>
            <a:ext cx="3571875" cy="1524409"/>
          </a:xfrm>
          <a:prstGeom prst="rect">
            <a:avLst/>
          </a:prstGeom>
          <a:noFill/>
          <a:ln/>
        </p:spPr>
        <p:txBody>
          <a:bodyPr wrap="square" lIns="170053" tIns="170053" rIns="170053" bIns="170053"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 Sen bir İnsan Kaynakları uzmanısın. Yazılım geliştirici pozisyonu için iş ilanı hazırlamam gerekiyor. Şirketimiz 50 kişilik bir teknoloji startup'ı ve 3 yıl deneyimli, React ve Node.js bilen birini arıyoruz. İş ilanını profesyonel ama samimi bir dille, madde işaretli format olarak yaz. Maksimum 300 kelime olsun. </a:t>
            </a:r>
            <a:endParaRPr lang="en-US" sz="889"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Slide 3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203441"/>
          </a:xfrm>
          <a:prstGeom prst="rect">
            <a:avLst/>
          </a:prstGeom>
        </p:spPr>
      </p:pic>
      <p:sp>
        <p:nvSpPr>
          <p:cNvPr id="3" name="Text 0"/>
          <p:cNvSpPr/>
          <p:nvPr/>
        </p:nvSpPr>
        <p:spPr>
          <a:xfrm>
            <a:off x="500063" y="321469"/>
            <a:ext cx="8143875" cy="407194"/>
          </a:xfrm>
          <a:prstGeom prst="rect">
            <a:avLst/>
          </a:prstGeom>
          <a:noFill/>
          <a:ln/>
        </p:spPr>
        <p:txBody>
          <a:bodyPr wrap="none" lIns="0" tIns="0" rIns="0" bIns="0" rtlCol="0" anchor="ctr">
            <a:spAutoFit/>
          </a:bodyPr>
          <a:lstStyle/>
          <a:p>
            <a:pPr marL="0" indent="0" algn="ctr">
              <a:buNone/>
            </a:pPr>
            <a:r>
              <a:rPr lang="en-US" sz="2138" b="1" dirty="0">
                <a:solidFill>
                  <a:srgbClr val="C62828"/>
                </a:solidFill>
                <a:latin typeface="Verdana" pitchFamily="34" charset="0"/>
                <a:ea typeface="Verdana" pitchFamily="34" charset="-122"/>
                <a:cs typeface="Verdana" pitchFamily="34" charset="-120"/>
              </a:rPr>
              <a:t>Prompt Şablonu: Kod Bloğu Örneği</a:t>
            </a:r>
            <a:endParaRPr lang="en-US" sz="2138" dirty="0"/>
          </a:p>
        </p:txBody>
      </p:sp>
      <p:sp>
        <p:nvSpPr>
          <p:cNvPr id="4" name="Text 1"/>
          <p:cNvSpPr/>
          <p:nvPr/>
        </p:nvSpPr>
        <p:spPr>
          <a:xfrm>
            <a:off x="500063" y="978694"/>
            <a:ext cx="8143875" cy="214313"/>
          </a:xfrm>
          <a:prstGeom prst="rect">
            <a:avLst/>
          </a:prstGeom>
          <a:noFill/>
          <a:ln/>
        </p:spPr>
        <p:txBody>
          <a:bodyPr wrap="none" lIns="0" tIns="0" rIns="0" bIns="0" rtlCol="0" anchor="ctr">
            <a:spAutoFit/>
          </a:bodyPr>
          <a:lstStyle/>
          <a:p>
            <a:pPr marL="0" indent="0">
              <a:buNone/>
            </a:pPr>
            <a:r>
              <a:rPr lang="en-US" sz="1046" b="1" dirty="0">
                <a:solidFill>
                  <a:srgbClr val="1565C0"/>
                </a:solidFill>
                <a:latin typeface="Noto Sans" pitchFamily="34" charset="0"/>
                <a:ea typeface="Noto Sans" pitchFamily="34" charset="-122"/>
                <a:cs typeface="Noto Sans" pitchFamily="34" charset="-120"/>
              </a:rPr>
              <a:t>Genel Prompt Şablonu</a:t>
            </a:r>
            <a:endParaRPr lang="en-US" sz="1046" dirty="0"/>
          </a:p>
        </p:txBody>
      </p:sp>
      <p:sp>
        <p:nvSpPr>
          <p:cNvPr id="5" name="Shape 2"/>
          <p:cNvSpPr/>
          <p:nvPr/>
        </p:nvSpPr>
        <p:spPr>
          <a:xfrm>
            <a:off x="500063" y="1278731"/>
            <a:ext cx="8143875" cy="1473008"/>
          </a:xfrm>
          <a:prstGeom prst="rect">
            <a:avLst/>
          </a:prstGeom>
          <a:solidFill>
            <a:srgbClr val="212121">
              <a:alpha val="85000"/>
            </a:srgbClr>
          </a:solidFill>
          <a:ln/>
        </p:spPr>
      </p:sp>
      <p:sp>
        <p:nvSpPr>
          <p:cNvPr id="6" name="Text 3"/>
          <p:cNvSpPr/>
          <p:nvPr/>
        </p:nvSpPr>
        <p:spPr>
          <a:xfrm>
            <a:off x="678656" y="1457325"/>
            <a:ext cx="393911" cy="128588"/>
          </a:xfrm>
          <a:prstGeom prst="rect">
            <a:avLst/>
          </a:prstGeom>
          <a:noFill/>
          <a:ln/>
        </p:spPr>
        <p:txBody>
          <a:bodyPr wrap="none" lIns="0" tIns="0" rIns="0" bIns="0" rtlCol="0" anchor="ctr">
            <a:spAutoFit/>
          </a:bodyPr>
          <a:lstStyle/>
          <a:p>
            <a:pPr marL="0" indent="0">
              <a:buNone/>
            </a:pPr>
            <a:r>
              <a:rPr lang="en-US" sz="837" dirty="0">
                <a:solidFill>
                  <a:srgbClr val="E0E0E0"/>
                </a:solidFill>
                <a:latin typeface="Verdana" pitchFamily="34" charset="0"/>
                <a:ea typeface="Verdana" pitchFamily="34" charset="-122"/>
                <a:cs typeface="Verdana" pitchFamily="34" charset="-120"/>
              </a:rPr>
              <a:t> Sen bir </a:t>
            </a:r>
            <a:endParaRPr lang="en-US" sz="837" dirty="0"/>
          </a:p>
        </p:txBody>
      </p:sp>
      <p:sp>
        <p:nvSpPr>
          <p:cNvPr id="7" name="Text 4"/>
          <p:cNvSpPr/>
          <p:nvPr/>
        </p:nvSpPr>
        <p:spPr>
          <a:xfrm>
            <a:off x="1072567" y="1457325"/>
            <a:ext cx="317395" cy="128588"/>
          </a:xfrm>
          <a:prstGeom prst="rect">
            <a:avLst/>
          </a:prstGeom>
          <a:noFill/>
          <a:ln/>
        </p:spPr>
        <p:txBody>
          <a:bodyPr wrap="none" lIns="0" tIns="0" rIns="0" bIns="0" rtlCol="0" anchor="ctr">
            <a:spAutoFit/>
          </a:bodyPr>
          <a:lstStyle/>
          <a:p>
            <a:pPr marL="0" indent="0">
              <a:buNone/>
            </a:pPr>
            <a:r>
              <a:rPr lang="en-US" sz="837" b="1" dirty="0">
                <a:solidFill>
                  <a:srgbClr val="FF6F00"/>
                </a:solidFill>
                <a:latin typeface="Verdana" pitchFamily="34" charset="0"/>
                <a:ea typeface="Verdana" pitchFamily="34" charset="-122"/>
                <a:cs typeface="Verdana" pitchFamily="34" charset="-120"/>
              </a:rPr>
              <a:t>[ROL]</a:t>
            </a:r>
            <a:endParaRPr lang="en-US" sz="837" dirty="0"/>
          </a:p>
        </p:txBody>
      </p:sp>
      <p:sp>
        <p:nvSpPr>
          <p:cNvPr id="8" name="Text 5"/>
          <p:cNvSpPr/>
          <p:nvPr/>
        </p:nvSpPr>
        <p:spPr>
          <a:xfrm>
            <a:off x="1389962" y="1457325"/>
            <a:ext cx="590810" cy="128588"/>
          </a:xfrm>
          <a:prstGeom prst="rect">
            <a:avLst/>
          </a:prstGeom>
          <a:noFill/>
          <a:ln/>
        </p:spPr>
        <p:txBody>
          <a:bodyPr wrap="none" lIns="0" tIns="0" rIns="0" bIns="0" rtlCol="0" anchor="ctr">
            <a:spAutoFit/>
          </a:bodyPr>
          <a:lstStyle/>
          <a:p>
            <a:pPr marL="0" indent="0">
              <a:buNone/>
            </a:pPr>
            <a:r>
              <a:rPr lang="en-US" sz="837" dirty="0">
                <a:solidFill>
                  <a:srgbClr val="E0E0E0"/>
                </a:solidFill>
                <a:latin typeface="Verdana" pitchFamily="34" charset="0"/>
                <a:ea typeface="Verdana" pitchFamily="34" charset="-122"/>
                <a:cs typeface="Verdana" pitchFamily="34" charset="-120"/>
              </a:rPr>
              <a:t> uzmanısın.</a:t>
            </a:r>
            <a:endParaRPr lang="en-US" sz="837" dirty="0"/>
          </a:p>
        </p:txBody>
      </p:sp>
      <p:sp>
        <p:nvSpPr>
          <p:cNvPr id="9" name="Text 6"/>
          <p:cNvSpPr/>
          <p:nvPr/>
        </p:nvSpPr>
        <p:spPr>
          <a:xfrm>
            <a:off x="678656" y="1655201"/>
            <a:ext cx="418970" cy="128588"/>
          </a:xfrm>
          <a:prstGeom prst="rect">
            <a:avLst/>
          </a:prstGeom>
          <a:noFill/>
          <a:ln/>
        </p:spPr>
        <p:txBody>
          <a:bodyPr wrap="none" lIns="0" tIns="0" rIns="0" bIns="0" rtlCol="0" anchor="ctr">
            <a:spAutoFit/>
          </a:bodyPr>
          <a:lstStyle/>
          <a:p>
            <a:pPr marL="0" indent="0">
              <a:buNone/>
            </a:pPr>
            <a:r>
              <a:rPr lang="en-US" sz="837" b="1" dirty="0">
                <a:solidFill>
                  <a:srgbClr val="FF6F00"/>
                </a:solidFill>
                <a:latin typeface="Verdana" pitchFamily="34" charset="0"/>
                <a:ea typeface="Verdana" pitchFamily="34" charset="-122"/>
                <a:cs typeface="Verdana" pitchFamily="34" charset="-120"/>
              </a:rPr>
              <a:t>[AMAÇ]</a:t>
            </a:r>
            <a:endParaRPr lang="en-US" sz="837" dirty="0"/>
          </a:p>
        </p:txBody>
      </p:sp>
      <p:sp>
        <p:nvSpPr>
          <p:cNvPr id="10" name="Text 7"/>
          <p:cNvSpPr/>
          <p:nvPr/>
        </p:nvSpPr>
        <p:spPr>
          <a:xfrm>
            <a:off x="1097626" y="1655201"/>
            <a:ext cx="997334" cy="128588"/>
          </a:xfrm>
          <a:prstGeom prst="rect">
            <a:avLst/>
          </a:prstGeom>
          <a:noFill/>
          <a:ln/>
        </p:spPr>
        <p:txBody>
          <a:bodyPr wrap="none" lIns="0" tIns="0" rIns="0" bIns="0" rtlCol="0" anchor="ctr">
            <a:spAutoFit/>
          </a:bodyPr>
          <a:lstStyle/>
          <a:p>
            <a:pPr marL="0" indent="0">
              <a:buNone/>
            </a:pPr>
            <a:r>
              <a:rPr lang="en-US" sz="837" dirty="0">
                <a:solidFill>
                  <a:srgbClr val="E0E0E0"/>
                </a:solidFill>
                <a:latin typeface="Verdana" pitchFamily="34" charset="0"/>
                <a:ea typeface="Verdana" pitchFamily="34" charset="-122"/>
                <a:cs typeface="Verdana" pitchFamily="34" charset="-120"/>
              </a:rPr>
              <a:t> yapmam gerekiyor.</a:t>
            </a:r>
            <a:endParaRPr lang="en-US" sz="837" dirty="0"/>
          </a:p>
        </p:txBody>
      </p:sp>
      <p:sp>
        <p:nvSpPr>
          <p:cNvPr id="11" name="Text 8"/>
          <p:cNvSpPr/>
          <p:nvPr/>
        </p:nvSpPr>
        <p:spPr>
          <a:xfrm>
            <a:off x="678656" y="1853078"/>
            <a:ext cx="577695" cy="128588"/>
          </a:xfrm>
          <a:prstGeom prst="rect">
            <a:avLst/>
          </a:prstGeom>
          <a:noFill/>
          <a:ln/>
        </p:spPr>
        <p:txBody>
          <a:bodyPr wrap="none" lIns="0" tIns="0" rIns="0" bIns="0" rtlCol="0" anchor="ctr">
            <a:spAutoFit/>
          </a:bodyPr>
          <a:lstStyle/>
          <a:p>
            <a:pPr marL="0" indent="0">
              <a:buNone/>
            </a:pPr>
            <a:r>
              <a:rPr lang="en-US" sz="837" b="1" dirty="0">
                <a:solidFill>
                  <a:srgbClr val="FF6F00"/>
                </a:solidFill>
                <a:latin typeface="Verdana" pitchFamily="34" charset="0"/>
                <a:ea typeface="Verdana" pitchFamily="34" charset="-122"/>
                <a:cs typeface="Verdana" pitchFamily="34" charset="-120"/>
              </a:rPr>
              <a:t>[BAĞLAM]</a:t>
            </a:r>
            <a:endParaRPr lang="en-US" sz="837" dirty="0"/>
          </a:p>
        </p:txBody>
      </p:sp>
      <p:sp>
        <p:nvSpPr>
          <p:cNvPr id="12" name="Text 9"/>
          <p:cNvSpPr/>
          <p:nvPr/>
        </p:nvSpPr>
        <p:spPr>
          <a:xfrm>
            <a:off x="678656" y="2050954"/>
            <a:ext cx="556487" cy="128588"/>
          </a:xfrm>
          <a:prstGeom prst="rect">
            <a:avLst/>
          </a:prstGeom>
          <a:noFill/>
          <a:ln/>
        </p:spPr>
        <p:txBody>
          <a:bodyPr wrap="none" lIns="0" tIns="0" rIns="0" bIns="0" rtlCol="0" anchor="ctr">
            <a:spAutoFit/>
          </a:bodyPr>
          <a:lstStyle/>
          <a:p>
            <a:pPr marL="0" indent="0">
              <a:buNone/>
            </a:pPr>
            <a:r>
              <a:rPr lang="en-US" sz="837" b="1" dirty="0">
                <a:solidFill>
                  <a:srgbClr val="FF6F00"/>
                </a:solidFill>
                <a:latin typeface="Verdana" pitchFamily="34" charset="0"/>
                <a:ea typeface="Verdana" pitchFamily="34" charset="-122"/>
                <a:cs typeface="Verdana" pitchFamily="34" charset="-120"/>
              </a:rPr>
              <a:t>[FORMAT]</a:t>
            </a:r>
            <a:endParaRPr lang="en-US" sz="837" dirty="0"/>
          </a:p>
        </p:txBody>
      </p:sp>
      <p:sp>
        <p:nvSpPr>
          <p:cNvPr id="13" name="Text 10"/>
          <p:cNvSpPr/>
          <p:nvPr/>
        </p:nvSpPr>
        <p:spPr>
          <a:xfrm>
            <a:off x="1235143" y="2050954"/>
            <a:ext cx="819522" cy="128588"/>
          </a:xfrm>
          <a:prstGeom prst="rect">
            <a:avLst/>
          </a:prstGeom>
          <a:noFill/>
          <a:ln/>
        </p:spPr>
        <p:txBody>
          <a:bodyPr wrap="none" lIns="0" tIns="0" rIns="0" bIns="0" rtlCol="0" anchor="ctr">
            <a:spAutoFit/>
          </a:bodyPr>
          <a:lstStyle/>
          <a:p>
            <a:pPr marL="0" indent="0">
              <a:buNone/>
            </a:pPr>
            <a:r>
              <a:rPr lang="en-US" sz="837" dirty="0">
                <a:solidFill>
                  <a:srgbClr val="E0E0E0"/>
                </a:solidFill>
                <a:latin typeface="Verdana" pitchFamily="34" charset="0"/>
                <a:ea typeface="Verdana" pitchFamily="34" charset="-122"/>
                <a:cs typeface="Verdana" pitchFamily="34" charset="-120"/>
              </a:rPr>
              <a:t> formatında yaz.</a:t>
            </a:r>
            <a:endParaRPr lang="en-US" sz="837" dirty="0"/>
          </a:p>
        </p:txBody>
      </p:sp>
      <p:sp>
        <p:nvSpPr>
          <p:cNvPr id="14" name="Text 11"/>
          <p:cNvSpPr/>
          <p:nvPr/>
        </p:nvSpPr>
        <p:spPr>
          <a:xfrm>
            <a:off x="678656" y="2248830"/>
            <a:ext cx="315330" cy="128588"/>
          </a:xfrm>
          <a:prstGeom prst="rect">
            <a:avLst/>
          </a:prstGeom>
          <a:noFill/>
          <a:ln/>
        </p:spPr>
        <p:txBody>
          <a:bodyPr wrap="none" lIns="0" tIns="0" rIns="0" bIns="0" rtlCol="0" anchor="ctr">
            <a:spAutoFit/>
          </a:bodyPr>
          <a:lstStyle/>
          <a:p>
            <a:pPr marL="0" indent="0">
              <a:buNone/>
            </a:pPr>
            <a:r>
              <a:rPr lang="en-US" sz="837" b="1" dirty="0">
                <a:solidFill>
                  <a:srgbClr val="FF6F00"/>
                </a:solidFill>
                <a:latin typeface="Verdana" pitchFamily="34" charset="0"/>
                <a:ea typeface="Verdana" pitchFamily="34" charset="-122"/>
                <a:cs typeface="Verdana" pitchFamily="34" charset="-120"/>
              </a:rPr>
              <a:t>[TON]</a:t>
            </a:r>
            <a:endParaRPr lang="en-US" sz="837" dirty="0"/>
          </a:p>
        </p:txBody>
      </p:sp>
      <p:sp>
        <p:nvSpPr>
          <p:cNvPr id="15" name="Text 12"/>
          <p:cNvSpPr/>
          <p:nvPr/>
        </p:nvSpPr>
        <p:spPr>
          <a:xfrm>
            <a:off x="993986" y="2248830"/>
            <a:ext cx="667048" cy="128588"/>
          </a:xfrm>
          <a:prstGeom prst="rect">
            <a:avLst/>
          </a:prstGeom>
          <a:noFill/>
          <a:ln/>
        </p:spPr>
        <p:txBody>
          <a:bodyPr wrap="none" lIns="0" tIns="0" rIns="0" bIns="0" rtlCol="0" anchor="ctr">
            <a:spAutoFit/>
          </a:bodyPr>
          <a:lstStyle/>
          <a:p>
            <a:pPr marL="0" indent="0">
              <a:buNone/>
            </a:pPr>
            <a:r>
              <a:rPr lang="en-US" sz="837" dirty="0">
                <a:solidFill>
                  <a:srgbClr val="E0E0E0"/>
                </a:solidFill>
                <a:latin typeface="Verdana" pitchFamily="34" charset="0"/>
                <a:ea typeface="Verdana" pitchFamily="34" charset="-122"/>
                <a:cs typeface="Verdana" pitchFamily="34" charset="-120"/>
              </a:rPr>
              <a:t> bir dil kullan.</a:t>
            </a:r>
            <a:endParaRPr lang="en-US" sz="837" dirty="0"/>
          </a:p>
        </p:txBody>
      </p:sp>
      <p:sp>
        <p:nvSpPr>
          <p:cNvPr id="16" name="Text 13"/>
          <p:cNvSpPr/>
          <p:nvPr/>
        </p:nvSpPr>
        <p:spPr>
          <a:xfrm>
            <a:off x="678656" y="2446706"/>
            <a:ext cx="603145" cy="128588"/>
          </a:xfrm>
          <a:prstGeom prst="rect">
            <a:avLst/>
          </a:prstGeom>
          <a:noFill/>
          <a:ln/>
        </p:spPr>
        <p:txBody>
          <a:bodyPr wrap="none" lIns="0" tIns="0" rIns="0" bIns="0" rtlCol="0" anchor="ctr">
            <a:spAutoFit/>
          </a:bodyPr>
          <a:lstStyle/>
          <a:p>
            <a:pPr marL="0" indent="0">
              <a:buNone/>
            </a:pPr>
            <a:r>
              <a:rPr lang="en-US" sz="837" b="1" dirty="0">
                <a:solidFill>
                  <a:srgbClr val="FF6F00"/>
                </a:solidFill>
                <a:latin typeface="Verdana" pitchFamily="34" charset="0"/>
                <a:ea typeface="Verdana" pitchFamily="34" charset="-122"/>
                <a:cs typeface="Verdana" pitchFamily="34" charset="-120"/>
              </a:rPr>
              <a:t>[KISITLAR]</a:t>
            </a:r>
            <a:endParaRPr lang="en-US" sz="837" dirty="0"/>
          </a:p>
        </p:txBody>
      </p:sp>
      <p:sp>
        <p:nvSpPr>
          <p:cNvPr id="17" name="Text 14"/>
          <p:cNvSpPr/>
          <p:nvPr/>
        </p:nvSpPr>
        <p:spPr>
          <a:xfrm>
            <a:off x="500063" y="2966052"/>
            <a:ext cx="8143875" cy="214313"/>
          </a:xfrm>
          <a:prstGeom prst="rect">
            <a:avLst/>
          </a:prstGeom>
          <a:noFill/>
          <a:ln/>
        </p:spPr>
        <p:txBody>
          <a:bodyPr wrap="none" lIns="0" tIns="0" rIns="0" bIns="0" rtlCol="0" anchor="ctr">
            <a:spAutoFit/>
          </a:bodyPr>
          <a:lstStyle/>
          <a:p>
            <a:pPr marL="0" indent="0">
              <a:buNone/>
            </a:pPr>
            <a:r>
              <a:rPr lang="en-US" sz="1046" b="1" dirty="0">
                <a:solidFill>
                  <a:srgbClr val="1565C0"/>
                </a:solidFill>
                <a:latin typeface="Noto Sans" pitchFamily="34" charset="0"/>
                <a:ea typeface="Noto Sans" pitchFamily="34" charset="-122"/>
                <a:cs typeface="Noto Sans" pitchFamily="34" charset="-120"/>
              </a:rPr>
              <a:t>Pazarlama Uzmanı Senaryosu - Doldurulmuş Örnek</a:t>
            </a:r>
            <a:endParaRPr lang="en-US" sz="1046" dirty="0"/>
          </a:p>
        </p:txBody>
      </p:sp>
      <p:sp>
        <p:nvSpPr>
          <p:cNvPr id="18" name="Shape 15"/>
          <p:cNvSpPr/>
          <p:nvPr/>
        </p:nvSpPr>
        <p:spPr>
          <a:xfrm>
            <a:off x="500063" y="3266089"/>
            <a:ext cx="8143875" cy="1473008"/>
          </a:xfrm>
          <a:prstGeom prst="rect">
            <a:avLst/>
          </a:prstGeom>
          <a:solidFill>
            <a:srgbClr val="1565C0">
              <a:alpha val="15000"/>
            </a:srgbClr>
          </a:solidFill>
          <a:ln/>
        </p:spPr>
      </p:sp>
      <p:sp>
        <p:nvSpPr>
          <p:cNvPr id="19" name="Text 16"/>
          <p:cNvSpPr/>
          <p:nvPr/>
        </p:nvSpPr>
        <p:spPr>
          <a:xfrm>
            <a:off x="678656" y="3444683"/>
            <a:ext cx="393911" cy="128588"/>
          </a:xfrm>
          <a:prstGeom prst="rect">
            <a:avLst/>
          </a:prstGeom>
          <a:noFill/>
          <a:ln/>
        </p:spPr>
        <p:txBody>
          <a:bodyPr wrap="none" lIns="0" tIns="0" rIns="0" bIns="0" rtlCol="0" anchor="ctr">
            <a:spAutoFit/>
          </a:bodyPr>
          <a:lstStyle/>
          <a:p>
            <a:pPr marL="0" indent="0">
              <a:buNone/>
            </a:pPr>
            <a:r>
              <a:rPr lang="en-US" sz="837" dirty="0">
                <a:solidFill>
                  <a:srgbClr val="212121"/>
                </a:solidFill>
                <a:latin typeface="Verdana" pitchFamily="34" charset="0"/>
                <a:ea typeface="Verdana" pitchFamily="34" charset="-122"/>
                <a:cs typeface="Verdana" pitchFamily="34" charset="-120"/>
              </a:rPr>
              <a:t> Sen bir </a:t>
            </a:r>
            <a:endParaRPr lang="en-US" sz="837" dirty="0"/>
          </a:p>
        </p:txBody>
      </p:sp>
      <p:sp>
        <p:nvSpPr>
          <p:cNvPr id="20" name="Text 17"/>
          <p:cNvSpPr/>
          <p:nvPr/>
        </p:nvSpPr>
        <p:spPr>
          <a:xfrm>
            <a:off x="1072567" y="3444683"/>
            <a:ext cx="1314841" cy="128588"/>
          </a:xfrm>
          <a:prstGeom prst="rect">
            <a:avLst/>
          </a:prstGeom>
          <a:noFill/>
          <a:ln/>
        </p:spPr>
        <p:txBody>
          <a:bodyPr wrap="none" lIns="0" tIns="0" rIns="0" bIns="0" rtlCol="0" anchor="ctr">
            <a:spAutoFit/>
          </a:bodyPr>
          <a:lstStyle/>
          <a:p>
            <a:pPr marL="0" indent="0">
              <a:buNone/>
            </a:pPr>
            <a:r>
              <a:rPr lang="en-US" sz="837" b="1" dirty="0">
                <a:solidFill>
                  <a:srgbClr val="1565C0"/>
                </a:solidFill>
                <a:latin typeface="Verdana" pitchFamily="34" charset="0"/>
                <a:ea typeface="Verdana" pitchFamily="34" charset="-122"/>
                <a:cs typeface="Verdana" pitchFamily="34" charset="-120"/>
              </a:rPr>
              <a:t>dijital pazarlama uzmanı</a:t>
            </a:r>
            <a:endParaRPr lang="en-US" sz="837" dirty="0"/>
          </a:p>
        </p:txBody>
      </p:sp>
      <p:sp>
        <p:nvSpPr>
          <p:cNvPr id="21" name="Text 18"/>
          <p:cNvSpPr/>
          <p:nvPr/>
        </p:nvSpPr>
        <p:spPr>
          <a:xfrm>
            <a:off x="2387408" y="3444683"/>
            <a:ext cx="184231" cy="128588"/>
          </a:xfrm>
          <a:prstGeom prst="rect">
            <a:avLst/>
          </a:prstGeom>
          <a:noFill/>
          <a:ln/>
        </p:spPr>
        <p:txBody>
          <a:bodyPr wrap="none" lIns="0" tIns="0" rIns="0" bIns="0" rtlCol="0" anchor="ctr">
            <a:spAutoFit/>
          </a:bodyPr>
          <a:lstStyle/>
          <a:p>
            <a:pPr marL="0" indent="0">
              <a:buNone/>
            </a:pPr>
            <a:r>
              <a:rPr lang="en-US" sz="837" dirty="0">
                <a:solidFill>
                  <a:srgbClr val="212121"/>
                </a:solidFill>
                <a:latin typeface="Verdana" pitchFamily="34" charset="0"/>
                <a:ea typeface="Verdana" pitchFamily="34" charset="-122"/>
                <a:cs typeface="Verdana" pitchFamily="34" charset="-120"/>
              </a:rPr>
              <a:t>sın.</a:t>
            </a:r>
            <a:endParaRPr lang="en-US" sz="837" dirty="0"/>
          </a:p>
        </p:txBody>
      </p:sp>
      <p:sp>
        <p:nvSpPr>
          <p:cNvPr id="22" name="Text 19"/>
          <p:cNvSpPr/>
          <p:nvPr/>
        </p:nvSpPr>
        <p:spPr>
          <a:xfrm>
            <a:off x="678656" y="3642559"/>
            <a:ext cx="3678138" cy="128588"/>
          </a:xfrm>
          <a:prstGeom prst="rect">
            <a:avLst/>
          </a:prstGeom>
          <a:noFill/>
          <a:ln/>
        </p:spPr>
        <p:txBody>
          <a:bodyPr wrap="none" lIns="0" tIns="0" rIns="0" bIns="0" rtlCol="0" anchor="ctr">
            <a:spAutoFit/>
          </a:bodyPr>
          <a:lstStyle/>
          <a:p>
            <a:pPr marL="0" indent="0">
              <a:buNone/>
            </a:pPr>
            <a:r>
              <a:rPr lang="en-US" sz="837" b="1" dirty="0">
                <a:solidFill>
                  <a:srgbClr val="1565C0"/>
                </a:solidFill>
                <a:latin typeface="Verdana" pitchFamily="34" charset="0"/>
                <a:ea typeface="Verdana" pitchFamily="34" charset="-122"/>
                <a:cs typeface="Verdana" pitchFamily="34" charset="-120"/>
              </a:rPr>
              <a:t>Yeni ürünümüz için sosyal medya kampanyası stratejisi hazırlamam</a:t>
            </a:r>
            <a:endParaRPr lang="en-US" sz="837" dirty="0"/>
          </a:p>
        </p:txBody>
      </p:sp>
      <p:sp>
        <p:nvSpPr>
          <p:cNvPr id="23" name="Text 20"/>
          <p:cNvSpPr/>
          <p:nvPr/>
        </p:nvSpPr>
        <p:spPr>
          <a:xfrm>
            <a:off x="4356795" y="3642559"/>
            <a:ext cx="527298" cy="128588"/>
          </a:xfrm>
          <a:prstGeom prst="rect">
            <a:avLst/>
          </a:prstGeom>
          <a:noFill/>
          <a:ln/>
        </p:spPr>
        <p:txBody>
          <a:bodyPr wrap="none" lIns="0" tIns="0" rIns="0" bIns="0" rtlCol="0" anchor="ctr">
            <a:spAutoFit/>
          </a:bodyPr>
          <a:lstStyle/>
          <a:p>
            <a:pPr marL="0" indent="0">
              <a:buNone/>
            </a:pPr>
            <a:r>
              <a:rPr lang="en-US" sz="837" dirty="0">
                <a:solidFill>
                  <a:srgbClr val="212121"/>
                </a:solidFill>
                <a:latin typeface="Verdana" pitchFamily="34" charset="0"/>
                <a:ea typeface="Verdana" pitchFamily="34" charset="-122"/>
                <a:cs typeface="Verdana" pitchFamily="34" charset="-120"/>
              </a:rPr>
              <a:t> gerekiyor.</a:t>
            </a:r>
            <a:endParaRPr lang="en-US" sz="837" dirty="0"/>
          </a:p>
        </p:txBody>
      </p:sp>
      <p:sp>
        <p:nvSpPr>
          <p:cNvPr id="24" name="Text 21"/>
          <p:cNvSpPr/>
          <p:nvPr/>
        </p:nvSpPr>
        <p:spPr>
          <a:xfrm>
            <a:off x="678656" y="3840435"/>
            <a:ext cx="7451378" cy="128588"/>
          </a:xfrm>
          <a:prstGeom prst="rect">
            <a:avLst/>
          </a:prstGeom>
          <a:noFill/>
          <a:ln/>
        </p:spPr>
        <p:txBody>
          <a:bodyPr wrap="none" lIns="0" tIns="0" rIns="0" bIns="0" rtlCol="0" anchor="ctr">
            <a:spAutoFit/>
          </a:bodyPr>
          <a:lstStyle/>
          <a:p>
            <a:pPr marL="0" indent="0">
              <a:buNone/>
            </a:pPr>
            <a:r>
              <a:rPr lang="en-US" sz="837" b="1" dirty="0">
                <a:solidFill>
                  <a:srgbClr val="1565C0"/>
                </a:solidFill>
                <a:latin typeface="Verdana" pitchFamily="34" charset="0"/>
                <a:ea typeface="Verdana" pitchFamily="34" charset="-122"/>
                <a:cs typeface="Verdana" pitchFamily="34" charset="-120"/>
              </a:rPr>
              <a:t>Ürünümüz genç profesyonellere yönelik bir üretkenlik uygulaması. Hedef kitlemiz 25-35 yaş arası, teknolojiye ilgili, kariyer odaklı bireyler.</a:t>
            </a:r>
            <a:endParaRPr lang="en-US" sz="837" dirty="0"/>
          </a:p>
        </p:txBody>
      </p:sp>
      <p:sp>
        <p:nvSpPr>
          <p:cNvPr id="25" name="Text 22"/>
          <p:cNvSpPr/>
          <p:nvPr/>
        </p:nvSpPr>
        <p:spPr>
          <a:xfrm>
            <a:off x="678656" y="4038312"/>
            <a:ext cx="1022728" cy="128588"/>
          </a:xfrm>
          <a:prstGeom prst="rect">
            <a:avLst/>
          </a:prstGeom>
          <a:noFill/>
          <a:ln/>
        </p:spPr>
        <p:txBody>
          <a:bodyPr wrap="none" lIns="0" tIns="0" rIns="0" bIns="0" rtlCol="0" anchor="ctr">
            <a:spAutoFit/>
          </a:bodyPr>
          <a:lstStyle/>
          <a:p>
            <a:pPr marL="0" indent="0">
              <a:buNone/>
            </a:pPr>
            <a:r>
              <a:rPr lang="en-US" sz="837" b="1" dirty="0">
                <a:solidFill>
                  <a:srgbClr val="1565C0"/>
                </a:solidFill>
                <a:latin typeface="Verdana" pitchFamily="34" charset="0"/>
                <a:ea typeface="Verdana" pitchFamily="34" charset="-122"/>
                <a:cs typeface="Verdana" pitchFamily="34" charset="-120"/>
              </a:rPr>
              <a:t>Madde işaretli liste</a:t>
            </a:r>
            <a:endParaRPr lang="en-US" sz="837" dirty="0"/>
          </a:p>
        </p:txBody>
      </p:sp>
      <p:sp>
        <p:nvSpPr>
          <p:cNvPr id="26" name="Text 23"/>
          <p:cNvSpPr/>
          <p:nvPr/>
        </p:nvSpPr>
        <p:spPr>
          <a:xfrm>
            <a:off x="1701385" y="4038312"/>
            <a:ext cx="819522" cy="128588"/>
          </a:xfrm>
          <a:prstGeom prst="rect">
            <a:avLst/>
          </a:prstGeom>
          <a:noFill/>
          <a:ln/>
        </p:spPr>
        <p:txBody>
          <a:bodyPr wrap="none" lIns="0" tIns="0" rIns="0" bIns="0" rtlCol="0" anchor="ctr">
            <a:spAutoFit/>
          </a:bodyPr>
          <a:lstStyle/>
          <a:p>
            <a:pPr marL="0" indent="0">
              <a:buNone/>
            </a:pPr>
            <a:r>
              <a:rPr lang="en-US" sz="837" dirty="0">
                <a:solidFill>
                  <a:srgbClr val="212121"/>
                </a:solidFill>
                <a:latin typeface="Verdana" pitchFamily="34" charset="0"/>
                <a:ea typeface="Verdana" pitchFamily="34" charset="-122"/>
                <a:cs typeface="Verdana" pitchFamily="34" charset="-120"/>
              </a:rPr>
              <a:t> formatında yaz.</a:t>
            </a:r>
            <a:endParaRPr lang="en-US" sz="837" dirty="0"/>
          </a:p>
        </p:txBody>
      </p:sp>
      <p:sp>
        <p:nvSpPr>
          <p:cNvPr id="27" name="Text 24"/>
          <p:cNvSpPr/>
          <p:nvPr/>
        </p:nvSpPr>
        <p:spPr>
          <a:xfrm>
            <a:off x="678656" y="4236188"/>
            <a:ext cx="1340458" cy="128588"/>
          </a:xfrm>
          <a:prstGeom prst="rect">
            <a:avLst/>
          </a:prstGeom>
          <a:noFill/>
          <a:ln/>
        </p:spPr>
        <p:txBody>
          <a:bodyPr wrap="none" lIns="0" tIns="0" rIns="0" bIns="0" rtlCol="0" anchor="ctr">
            <a:spAutoFit/>
          </a:bodyPr>
          <a:lstStyle/>
          <a:p>
            <a:pPr marL="0" indent="0">
              <a:buNone/>
            </a:pPr>
            <a:r>
              <a:rPr lang="en-US" sz="837" b="1" dirty="0">
                <a:solidFill>
                  <a:srgbClr val="1565C0"/>
                </a:solidFill>
                <a:latin typeface="Verdana" pitchFamily="34" charset="0"/>
                <a:ea typeface="Verdana" pitchFamily="34" charset="-122"/>
                <a:cs typeface="Verdana" pitchFamily="34" charset="-120"/>
              </a:rPr>
              <a:t>Profesyonel ama samimi</a:t>
            </a:r>
            <a:endParaRPr lang="en-US" sz="837" dirty="0"/>
          </a:p>
        </p:txBody>
      </p:sp>
      <p:sp>
        <p:nvSpPr>
          <p:cNvPr id="28" name="Text 25"/>
          <p:cNvSpPr/>
          <p:nvPr/>
        </p:nvSpPr>
        <p:spPr>
          <a:xfrm>
            <a:off x="2019114" y="4236188"/>
            <a:ext cx="667048" cy="128588"/>
          </a:xfrm>
          <a:prstGeom prst="rect">
            <a:avLst/>
          </a:prstGeom>
          <a:noFill/>
          <a:ln/>
        </p:spPr>
        <p:txBody>
          <a:bodyPr wrap="none" lIns="0" tIns="0" rIns="0" bIns="0" rtlCol="0" anchor="ctr">
            <a:spAutoFit/>
          </a:bodyPr>
          <a:lstStyle/>
          <a:p>
            <a:pPr marL="0" indent="0">
              <a:buNone/>
            </a:pPr>
            <a:r>
              <a:rPr lang="en-US" sz="837" dirty="0">
                <a:solidFill>
                  <a:srgbClr val="212121"/>
                </a:solidFill>
                <a:latin typeface="Verdana" pitchFamily="34" charset="0"/>
                <a:ea typeface="Verdana" pitchFamily="34" charset="-122"/>
                <a:cs typeface="Verdana" pitchFamily="34" charset="-120"/>
              </a:rPr>
              <a:t> bir dil kullan.</a:t>
            </a:r>
            <a:endParaRPr lang="en-US" sz="837" dirty="0"/>
          </a:p>
        </p:txBody>
      </p:sp>
      <p:sp>
        <p:nvSpPr>
          <p:cNvPr id="29" name="Text 26"/>
          <p:cNvSpPr/>
          <p:nvPr/>
        </p:nvSpPr>
        <p:spPr>
          <a:xfrm>
            <a:off x="678656" y="4434064"/>
            <a:ext cx="4583888" cy="128588"/>
          </a:xfrm>
          <a:prstGeom prst="rect">
            <a:avLst/>
          </a:prstGeom>
          <a:noFill/>
          <a:ln/>
        </p:spPr>
        <p:txBody>
          <a:bodyPr wrap="none" lIns="0" tIns="0" rIns="0" bIns="0" rtlCol="0" anchor="ctr">
            <a:spAutoFit/>
          </a:bodyPr>
          <a:lstStyle/>
          <a:p>
            <a:pPr marL="0" indent="0">
              <a:buNone/>
            </a:pPr>
            <a:r>
              <a:rPr lang="en-US" sz="837" b="1" dirty="0">
                <a:solidFill>
                  <a:srgbClr val="1565C0"/>
                </a:solidFill>
                <a:latin typeface="Verdana" pitchFamily="34" charset="0"/>
                <a:ea typeface="Verdana" pitchFamily="34" charset="-122"/>
                <a:cs typeface="Verdana" pitchFamily="34" charset="-120"/>
              </a:rPr>
              <a:t>Instagram, LinkedIn ve Twitter platformlarına odaklan. Maksimum 5 ana strateji öner.</a:t>
            </a:r>
            <a:endParaRPr lang="en-US" sz="837"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63535"/>
            <a:ext cx="9144000" cy="5779294"/>
          </a:xfrm>
          <a:prstGeom prst="rect">
            <a:avLst/>
          </a:prstGeom>
        </p:spPr>
      </p:pic>
      <p:sp>
        <p:nvSpPr>
          <p:cNvPr id="3" name="Text 0"/>
          <p:cNvSpPr/>
          <p:nvPr/>
        </p:nvSpPr>
        <p:spPr>
          <a:xfrm>
            <a:off x="344873" y="469813"/>
            <a:ext cx="8454238" cy="346249"/>
          </a:xfrm>
          <a:prstGeom prst="rect">
            <a:avLst/>
          </a:prstGeom>
          <a:noFill/>
          <a:ln/>
        </p:spPr>
        <p:txBody>
          <a:bodyPr wrap="none" lIns="0" tIns="0" rIns="0" bIns="0" rtlCol="0" anchor="ctr">
            <a:spAutoFit/>
          </a:bodyPr>
          <a:lstStyle/>
          <a:p>
            <a:pPr marL="0" indent="0" algn="ctr">
              <a:buNone/>
            </a:pPr>
            <a:r>
              <a:rPr lang="tr-TR" sz="2250" b="1" dirty="0" smtClean="0">
                <a:solidFill>
                  <a:srgbClr val="C62828"/>
                </a:solidFill>
                <a:latin typeface="Verdana" pitchFamily="34" charset="0"/>
                <a:ea typeface="Verdana" pitchFamily="34" charset="-122"/>
                <a:cs typeface="Verdana" pitchFamily="34" charset="-120"/>
              </a:rPr>
              <a:t> Yapay Zeka Modellerine Toplu Bakış: </a:t>
            </a:r>
            <a:r>
              <a:rPr lang="tr-TR" sz="2250" b="1" dirty="0" err="1" smtClean="0">
                <a:solidFill>
                  <a:srgbClr val="C62828"/>
                </a:solidFill>
                <a:latin typeface="Verdana" pitchFamily="34" charset="0"/>
                <a:ea typeface="Verdana" pitchFamily="34" charset="-122"/>
                <a:cs typeface="Verdana" pitchFamily="34" charset="-120"/>
              </a:rPr>
              <a:t>Hugging</a:t>
            </a:r>
            <a:r>
              <a:rPr lang="tr-TR" sz="2250" b="1" dirty="0" smtClean="0">
                <a:solidFill>
                  <a:srgbClr val="C62828"/>
                </a:solidFill>
                <a:latin typeface="Verdana" pitchFamily="34" charset="0"/>
                <a:ea typeface="Verdana" pitchFamily="34" charset="-122"/>
                <a:cs typeface="Verdana" pitchFamily="34" charset="-120"/>
              </a:rPr>
              <a:t> </a:t>
            </a:r>
            <a:r>
              <a:rPr lang="tr-TR" sz="2250" b="1" dirty="0" err="1" smtClean="0">
                <a:solidFill>
                  <a:srgbClr val="C62828"/>
                </a:solidFill>
                <a:latin typeface="Verdana" pitchFamily="34" charset="0"/>
                <a:ea typeface="Verdana" pitchFamily="34" charset="-122"/>
                <a:cs typeface="Verdana" pitchFamily="34" charset="-120"/>
              </a:rPr>
              <a:t>Face</a:t>
            </a:r>
            <a:r>
              <a:rPr lang="tr-TR" sz="2250" b="1" dirty="0" smtClean="0">
                <a:solidFill>
                  <a:srgbClr val="C62828"/>
                </a:solidFill>
                <a:latin typeface="Verdana" pitchFamily="34" charset="0"/>
                <a:ea typeface="Verdana" pitchFamily="34" charset="-122"/>
                <a:cs typeface="Verdana" pitchFamily="34" charset="-120"/>
              </a:rPr>
              <a:t> </a:t>
            </a:r>
            <a:endParaRPr lang="en-US" sz="2250" dirty="0"/>
          </a:p>
        </p:txBody>
      </p:sp>
      <p:pic>
        <p:nvPicPr>
          <p:cNvPr id="22" name="Resim 21"/>
          <p:cNvPicPr>
            <a:picLocks noChangeAspect="1"/>
          </p:cNvPicPr>
          <p:nvPr/>
        </p:nvPicPr>
        <p:blipFill>
          <a:blip r:embed="rId4"/>
          <a:stretch>
            <a:fillRect/>
          </a:stretch>
        </p:blipFill>
        <p:spPr>
          <a:xfrm>
            <a:off x="546891" y="1138531"/>
            <a:ext cx="8050195" cy="4577228"/>
          </a:xfrm>
          <a:prstGeom prst="rect">
            <a:avLst/>
          </a:prstGeom>
        </p:spPr>
      </p:pic>
    </p:spTree>
    <p:extLst>
      <p:ext uri="{BB962C8B-B14F-4D97-AF65-F5344CB8AC3E}">
        <p14:creationId xmlns:p14="http://schemas.microsoft.com/office/powerpoint/2010/main" val="29438984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lide 35">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143500"/>
          </a:xfrm>
          <a:prstGeom prst="rect">
            <a:avLst/>
          </a:prstGeom>
        </p:spPr>
      </p:pic>
      <p:sp>
        <p:nvSpPr>
          <p:cNvPr id="3" name="Text 0"/>
          <p:cNvSpPr/>
          <p:nvPr/>
        </p:nvSpPr>
        <p:spPr>
          <a:xfrm>
            <a:off x="500063" y="321469"/>
            <a:ext cx="8143875" cy="407194"/>
          </a:xfrm>
          <a:prstGeom prst="rect">
            <a:avLst/>
          </a:prstGeom>
          <a:noFill/>
          <a:ln/>
        </p:spPr>
        <p:txBody>
          <a:bodyPr wrap="none" lIns="0" tIns="0" rIns="0" bIns="0" rtlCol="0" anchor="ctr">
            <a:spAutoFit/>
          </a:bodyPr>
          <a:lstStyle/>
          <a:p>
            <a:pPr marL="0" indent="0" algn="ctr">
              <a:buNone/>
            </a:pPr>
            <a:r>
              <a:rPr lang="en-US" sz="2138" b="1" dirty="0">
                <a:solidFill>
                  <a:srgbClr val="C62828"/>
                </a:solidFill>
                <a:latin typeface="Verdana" pitchFamily="34" charset="0"/>
                <a:ea typeface="Verdana" pitchFamily="34" charset="-122"/>
                <a:cs typeface="Verdana" pitchFamily="34" charset="-120"/>
              </a:rPr>
              <a:t>İş Hayatında Prompt Örnekleri</a:t>
            </a:r>
            <a:endParaRPr lang="en-US" sz="2138" dirty="0"/>
          </a:p>
        </p:txBody>
      </p:sp>
      <p:sp>
        <p:nvSpPr>
          <p:cNvPr id="4" name="Shape 1"/>
          <p:cNvSpPr/>
          <p:nvPr/>
        </p:nvSpPr>
        <p:spPr>
          <a:xfrm>
            <a:off x="500063" y="1014413"/>
            <a:ext cx="3964781" cy="1796653"/>
          </a:xfrm>
          <a:prstGeom prst="rect">
            <a:avLst/>
          </a:prstGeom>
          <a:solidFill>
            <a:srgbClr val="FFFFFF">
              <a:alpha val="60000"/>
            </a:srgbClr>
          </a:solidFill>
          <a:ln/>
        </p:spPr>
      </p:sp>
      <p:pic>
        <p:nvPicPr>
          <p:cNvPr id="5" name="Image 1" descr="preencoded.png"/>
          <p:cNvPicPr>
            <a:picLocks noChangeAspect="1"/>
          </p:cNvPicPr>
          <p:nvPr/>
        </p:nvPicPr>
        <p:blipFill>
          <a:blip r:embed="rId4"/>
          <a:stretch>
            <a:fillRect/>
          </a:stretch>
        </p:blipFill>
        <p:spPr>
          <a:xfrm>
            <a:off x="714375" y="1268016"/>
            <a:ext cx="285750" cy="285750"/>
          </a:xfrm>
          <a:prstGeom prst="rect">
            <a:avLst/>
          </a:prstGeom>
        </p:spPr>
      </p:pic>
      <p:sp>
        <p:nvSpPr>
          <p:cNvPr id="6" name="Text 2"/>
          <p:cNvSpPr/>
          <p:nvPr/>
        </p:nvSpPr>
        <p:spPr>
          <a:xfrm>
            <a:off x="1143000" y="1289447"/>
            <a:ext cx="1128601" cy="235744"/>
          </a:xfrm>
          <a:prstGeom prst="rect">
            <a:avLst/>
          </a:prstGeom>
          <a:noFill/>
          <a:ln/>
        </p:spPr>
        <p:txBody>
          <a:bodyPr wrap="none" lIns="0" tIns="0" rIns="0" bIns="0" rtlCol="0" anchor="ctr">
            <a:spAutoFit/>
          </a:bodyPr>
          <a:lstStyle/>
          <a:p>
            <a:pPr marL="0" indent="0">
              <a:buNone/>
            </a:pPr>
            <a:r>
              <a:rPr lang="en-US" sz="1238" b="1" dirty="0">
                <a:solidFill>
                  <a:srgbClr val="1565C0"/>
                </a:solidFill>
                <a:latin typeface="Noto Sans" pitchFamily="34" charset="0"/>
                <a:ea typeface="Noto Sans" pitchFamily="34" charset="-122"/>
                <a:cs typeface="Noto Sans" pitchFamily="34" charset="-120"/>
              </a:rPr>
              <a:t>E-posta Yazma</a:t>
            </a:r>
            <a:endParaRPr lang="en-US" sz="1238" dirty="0"/>
          </a:p>
        </p:txBody>
      </p:sp>
      <p:sp>
        <p:nvSpPr>
          <p:cNvPr id="7" name="Shape 3"/>
          <p:cNvSpPr/>
          <p:nvPr/>
        </p:nvSpPr>
        <p:spPr>
          <a:xfrm>
            <a:off x="678656" y="1750219"/>
            <a:ext cx="3607594" cy="840088"/>
          </a:xfrm>
          <a:prstGeom prst="rect">
            <a:avLst/>
          </a:prstGeom>
          <a:solidFill>
            <a:srgbClr val="FF6F00">
              <a:alpha val="8000"/>
            </a:srgbClr>
          </a:solidFill>
          <a:ln/>
        </p:spPr>
      </p:sp>
      <p:sp>
        <p:nvSpPr>
          <p:cNvPr id="8" name="Text 4"/>
          <p:cNvSpPr/>
          <p:nvPr/>
        </p:nvSpPr>
        <p:spPr>
          <a:xfrm>
            <a:off x="678656" y="1810485"/>
            <a:ext cx="3607594" cy="719556"/>
          </a:xfrm>
          <a:prstGeom prst="rect">
            <a:avLst/>
          </a:prstGeom>
          <a:noFill/>
          <a:ln/>
        </p:spPr>
        <p:txBody>
          <a:bodyPr wrap="square" lIns="153035" tIns="153035" rIns="153035" bIns="153035" rtlCol="0" anchor="ctr">
            <a:spAutoFit/>
          </a:bodyPr>
          <a:lstStyle/>
          <a:p>
            <a:pPr marL="0" indent="0">
              <a:buNone/>
            </a:pPr>
            <a:r>
              <a:rPr lang="en-US" sz="889" dirty="0">
                <a:solidFill>
                  <a:srgbClr val="212121"/>
                </a:solidFill>
                <a:latin typeface="Verdana" panose="020B0604030504040204" pitchFamily="34" charset="0"/>
                <a:ea typeface="Verdana" panose="020B0604030504040204" pitchFamily="34" charset="0"/>
                <a:cs typeface="Noto Sans" pitchFamily="34" charset="-120"/>
              </a:rPr>
              <a:t> "Müşteriye proje gecikmesi hakkında özür e-postası yaz. Profesyonel ve empatik bir ton kullan. Gecikme nedenini açıkla ve yeni teslim tarihini belirt." </a:t>
            </a:r>
            <a:endParaRPr lang="en-US" sz="889" dirty="0">
              <a:latin typeface="Verdana" panose="020B0604030504040204" pitchFamily="34" charset="0"/>
              <a:ea typeface="Verdana" panose="020B0604030504040204" pitchFamily="34" charset="0"/>
            </a:endParaRPr>
          </a:p>
        </p:txBody>
      </p:sp>
      <p:sp>
        <p:nvSpPr>
          <p:cNvPr id="9" name="Shape 5"/>
          <p:cNvSpPr/>
          <p:nvPr/>
        </p:nvSpPr>
        <p:spPr>
          <a:xfrm>
            <a:off x="4679156" y="1014413"/>
            <a:ext cx="3964781" cy="1796653"/>
          </a:xfrm>
          <a:prstGeom prst="rect">
            <a:avLst/>
          </a:prstGeom>
          <a:solidFill>
            <a:srgbClr val="FFFFFF">
              <a:alpha val="60000"/>
            </a:srgbClr>
          </a:solidFill>
          <a:ln/>
        </p:spPr>
      </p:sp>
      <p:pic>
        <p:nvPicPr>
          <p:cNvPr id="10" name="Image 2" descr="preencoded.png"/>
          <p:cNvPicPr>
            <a:picLocks noChangeAspect="1"/>
          </p:cNvPicPr>
          <p:nvPr/>
        </p:nvPicPr>
        <p:blipFill>
          <a:blip r:embed="rId5"/>
          <a:stretch>
            <a:fillRect/>
          </a:stretch>
        </p:blipFill>
        <p:spPr>
          <a:xfrm>
            <a:off x="4893469" y="1268016"/>
            <a:ext cx="285750" cy="285750"/>
          </a:xfrm>
          <a:prstGeom prst="rect">
            <a:avLst/>
          </a:prstGeom>
        </p:spPr>
      </p:pic>
      <p:sp>
        <p:nvSpPr>
          <p:cNvPr id="11" name="Text 6"/>
          <p:cNvSpPr/>
          <p:nvPr/>
        </p:nvSpPr>
        <p:spPr>
          <a:xfrm>
            <a:off x="5322094" y="1289447"/>
            <a:ext cx="879184" cy="235744"/>
          </a:xfrm>
          <a:prstGeom prst="rect">
            <a:avLst/>
          </a:prstGeom>
          <a:noFill/>
          <a:ln/>
        </p:spPr>
        <p:txBody>
          <a:bodyPr wrap="none" lIns="0" tIns="0" rIns="0" bIns="0" rtlCol="0" anchor="ctr">
            <a:spAutoFit/>
          </a:bodyPr>
          <a:lstStyle/>
          <a:p>
            <a:pPr marL="0" indent="0">
              <a:buNone/>
            </a:pPr>
            <a:r>
              <a:rPr lang="en-US" sz="1238" b="1" dirty="0">
                <a:solidFill>
                  <a:srgbClr val="1565C0"/>
                </a:solidFill>
                <a:latin typeface="Noto Sans" pitchFamily="34" charset="0"/>
                <a:ea typeface="Noto Sans" pitchFamily="34" charset="-122"/>
                <a:cs typeface="Noto Sans" pitchFamily="34" charset="-120"/>
              </a:rPr>
              <a:t>Veri Analizi</a:t>
            </a:r>
            <a:endParaRPr lang="en-US" sz="1238" dirty="0"/>
          </a:p>
        </p:txBody>
      </p:sp>
      <p:sp>
        <p:nvSpPr>
          <p:cNvPr id="12" name="Shape 7"/>
          <p:cNvSpPr/>
          <p:nvPr/>
        </p:nvSpPr>
        <p:spPr>
          <a:xfrm>
            <a:off x="4857750" y="1750219"/>
            <a:ext cx="3607594" cy="840088"/>
          </a:xfrm>
          <a:prstGeom prst="rect">
            <a:avLst/>
          </a:prstGeom>
          <a:solidFill>
            <a:srgbClr val="FF6F00">
              <a:alpha val="8000"/>
            </a:srgbClr>
          </a:solidFill>
          <a:ln/>
        </p:spPr>
      </p:sp>
      <p:sp>
        <p:nvSpPr>
          <p:cNvPr id="13" name="Text 8"/>
          <p:cNvSpPr/>
          <p:nvPr/>
        </p:nvSpPr>
        <p:spPr>
          <a:xfrm>
            <a:off x="4857750" y="1810485"/>
            <a:ext cx="3607594" cy="719556"/>
          </a:xfrm>
          <a:prstGeom prst="rect">
            <a:avLst/>
          </a:prstGeom>
          <a:noFill/>
          <a:ln/>
        </p:spPr>
        <p:txBody>
          <a:bodyPr wrap="square" lIns="153035" tIns="153035" rIns="153035" bIns="153035" rtlCol="0" anchor="ctr">
            <a:spAutoFit/>
          </a:bodyPr>
          <a:lstStyle/>
          <a:p>
            <a:pPr marL="0" indent="0">
              <a:buNone/>
            </a:pPr>
            <a:r>
              <a:rPr lang="en-US" sz="889" dirty="0">
                <a:solidFill>
                  <a:srgbClr val="212121"/>
                </a:solidFill>
                <a:latin typeface="Verdana" panose="020B0604030504040204" pitchFamily="34" charset="0"/>
                <a:ea typeface="Verdana" panose="020B0604030504040204" pitchFamily="34" charset="0"/>
                <a:cs typeface="Noto Sans" pitchFamily="34" charset="-120"/>
              </a:rPr>
              <a:t> "Son 3 aylık satış verilerini analiz et. Trendleri, en çok satan ürünleri ve düşüş gösteren kategorileri belirle. Sonuçları madde işaretli liste olarak sun." </a:t>
            </a:r>
            <a:endParaRPr lang="en-US" sz="889" dirty="0">
              <a:latin typeface="Verdana" panose="020B0604030504040204" pitchFamily="34" charset="0"/>
              <a:ea typeface="Verdana" panose="020B0604030504040204" pitchFamily="34" charset="0"/>
            </a:endParaRPr>
          </a:p>
        </p:txBody>
      </p:sp>
      <p:sp>
        <p:nvSpPr>
          <p:cNvPr id="14" name="Shape 9"/>
          <p:cNvSpPr/>
          <p:nvPr/>
        </p:nvSpPr>
        <p:spPr>
          <a:xfrm>
            <a:off x="500063" y="3025378"/>
            <a:ext cx="3964781" cy="1796653"/>
          </a:xfrm>
          <a:prstGeom prst="rect">
            <a:avLst/>
          </a:prstGeom>
          <a:solidFill>
            <a:srgbClr val="FFFFFF">
              <a:alpha val="60000"/>
            </a:srgbClr>
          </a:solidFill>
          <a:ln/>
        </p:spPr>
      </p:sp>
      <p:pic>
        <p:nvPicPr>
          <p:cNvPr id="15" name="Image 3" descr="preencoded.png"/>
          <p:cNvPicPr>
            <a:picLocks noChangeAspect="1"/>
          </p:cNvPicPr>
          <p:nvPr/>
        </p:nvPicPr>
        <p:blipFill>
          <a:blip r:embed="rId6"/>
          <a:stretch>
            <a:fillRect/>
          </a:stretch>
        </p:blipFill>
        <p:spPr>
          <a:xfrm>
            <a:off x="750094" y="3278981"/>
            <a:ext cx="214313" cy="285750"/>
          </a:xfrm>
          <a:prstGeom prst="rect">
            <a:avLst/>
          </a:prstGeom>
        </p:spPr>
      </p:pic>
      <p:sp>
        <p:nvSpPr>
          <p:cNvPr id="16" name="Text 10"/>
          <p:cNvSpPr/>
          <p:nvPr/>
        </p:nvSpPr>
        <p:spPr>
          <a:xfrm>
            <a:off x="1143000" y="3300413"/>
            <a:ext cx="1058028" cy="235744"/>
          </a:xfrm>
          <a:prstGeom prst="rect">
            <a:avLst/>
          </a:prstGeom>
          <a:noFill/>
          <a:ln/>
        </p:spPr>
        <p:txBody>
          <a:bodyPr wrap="none" lIns="0" tIns="0" rIns="0" bIns="0" rtlCol="0" anchor="ctr">
            <a:spAutoFit/>
          </a:bodyPr>
          <a:lstStyle/>
          <a:p>
            <a:pPr marL="0" indent="0">
              <a:buNone/>
            </a:pPr>
            <a:r>
              <a:rPr lang="en-US" sz="1238" b="1" dirty="0">
                <a:solidFill>
                  <a:srgbClr val="1565C0"/>
                </a:solidFill>
                <a:latin typeface="Noto Sans" pitchFamily="34" charset="0"/>
                <a:ea typeface="Noto Sans" pitchFamily="34" charset="-122"/>
                <a:cs typeface="Noto Sans" pitchFamily="34" charset="-120"/>
              </a:rPr>
              <a:t>Stratejik Plan</a:t>
            </a:r>
            <a:endParaRPr lang="en-US" sz="1238" dirty="0"/>
          </a:p>
        </p:txBody>
      </p:sp>
      <p:sp>
        <p:nvSpPr>
          <p:cNvPr id="17" name="Shape 11"/>
          <p:cNvSpPr/>
          <p:nvPr/>
        </p:nvSpPr>
        <p:spPr>
          <a:xfrm>
            <a:off x="678656" y="3761184"/>
            <a:ext cx="3607594" cy="840088"/>
          </a:xfrm>
          <a:prstGeom prst="rect">
            <a:avLst/>
          </a:prstGeom>
          <a:solidFill>
            <a:srgbClr val="FF6F00">
              <a:alpha val="8000"/>
            </a:srgbClr>
          </a:solidFill>
          <a:ln/>
        </p:spPr>
      </p:sp>
      <p:sp>
        <p:nvSpPr>
          <p:cNvPr id="18" name="Text 12"/>
          <p:cNvSpPr/>
          <p:nvPr/>
        </p:nvSpPr>
        <p:spPr>
          <a:xfrm>
            <a:off x="678656" y="3821450"/>
            <a:ext cx="3607594" cy="719556"/>
          </a:xfrm>
          <a:prstGeom prst="rect">
            <a:avLst/>
          </a:prstGeom>
          <a:noFill/>
          <a:ln/>
        </p:spPr>
        <p:txBody>
          <a:bodyPr wrap="square" lIns="153035" tIns="153035" rIns="153035" bIns="153035" rtlCol="0" anchor="ctr">
            <a:spAutoFit/>
          </a:bodyPr>
          <a:lstStyle/>
          <a:p>
            <a:pPr marL="0" indent="0">
              <a:buNone/>
            </a:pPr>
            <a:r>
              <a:rPr lang="en-US" sz="889" dirty="0">
                <a:solidFill>
                  <a:srgbClr val="212121"/>
                </a:solidFill>
                <a:latin typeface="Verdana" panose="020B0604030504040204" pitchFamily="34" charset="0"/>
                <a:ea typeface="Verdana" panose="020B0604030504040204" pitchFamily="34" charset="0"/>
                <a:cs typeface="Noto Sans" pitchFamily="34" charset="-120"/>
              </a:rPr>
              <a:t> "E-ticaret işimiz için 6 aylık dijital pazarlama stratejisi oluştur. Hedef kitle 25-40 yaş arası kentli profesyoneller. Bütçe, kanal seçimi ve KPI'ları içersin." </a:t>
            </a:r>
            <a:endParaRPr lang="en-US" sz="889" dirty="0">
              <a:latin typeface="Verdana" panose="020B0604030504040204" pitchFamily="34" charset="0"/>
              <a:ea typeface="Verdana" panose="020B0604030504040204" pitchFamily="34" charset="0"/>
            </a:endParaRPr>
          </a:p>
        </p:txBody>
      </p:sp>
      <p:sp>
        <p:nvSpPr>
          <p:cNvPr id="19" name="Shape 13"/>
          <p:cNvSpPr/>
          <p:nvPr/>
        </p:nvSpPr>
        <p:spPr>
          <a:xfrm>
            <a:off x="4679156" y="3025378"/>
            <a:ext cx="3964781" cy="1796653"/>
          </a:xfrm>
          <a:prstGeom prst="rect">
            <a:avLst/>
          </a:prstGeom>
          <a:solidFill>
            <a:srgbClr val="FFFFFF">
              <a:alpha val="60000"/>
            </a:srgbClr>
          </a:solidFill>
          <a:ln/>
        </p:spPr>
      </p:sp>
      <p:pic>
        <p:nvPicPr>
          <p:cNvPr id="20" name="Image 4" descr="preencoded.png"/>
          <p:cNvPicPr>
            <a:picLocks noChangeAspect="1"/>
          </p:cNvPicPr>
          <p:nvPr/>
        </p:nvPicPr>
        <p:blipFill>
          <a:blip r:embed="rId7"/>
          <a:stretch>
            <a:fillRect/>
          </a:stretch>
        </p:blipFill>
        <p:spPr>
          <a:xfrm>
            <a:off x="4893469" y="3278981"/>
            <a:ext cx="285750" cy="285750"/>
          </a:xfrm>
          <a:prstGeom prst="rect">
            <a:avLst/>
          </a:prstGeom>
        </p:spPr>
      </p:pic>
      <p:sp>
        <p:nvSpPr>
          <p:cNvPr id="21" name="Text 14"/>
          <p:cNvSpPr/>
          <p:nvPr/>
        </p:nvSpPr>
        <p:spPr>
          <a:xfrm>
            <a:off x="5322094" y="3300413"/>
            <a:ext cx="1090733" cy="235744"/>
          </a:xfrm>
          <a:prstGeom prst="rect">
            <a:avLst/>
          </a:prstGeom>
          <a:noFill/>
          <a:ln/>
        </p:spPr>
        <p:txBody>
          <a:bodyPr wrap="none" lIns="0" tIns="0" rIns="0" bIns="0" rtlCol="0" anchor="ctr">
            <a:spAutoFit/>
          </a:bodyPr>
          <a:lstStyle/>
          <a:p>
            <a:pPr marL="0" indent="0">
              <a:buNone/>
            </a:pPr>
            <a:r>
              <a:rPr lang="en-US" sz="1238" b="1" dirty="0">
                <a:solidFill>
                  <a:srgbClr val="1565C0"/>
                </a:solidFill>
                <a:latin typeface="Noto Sans" pitchFamily="34" charset="0"/>
                <a:ea typeface="Noto Sans" pitchFamily="34" charset="-122"/>
                <a:cs typeface="Noto Sans" pitchFamily="34" charset="-120"/>
              </a:rPr>
              <a:t>İçerik Üretimi</a:t>
            </a:r>
            <a:endParaRPr lang="en-US" sz="1238" dirty="0"/>
          </a:p>
        </p:txBody>
      </p:sp>
      <p:sp>
        <p:nvSpPr>
          <p:cNvPr id="22" name="Shape 15"/>
          <p:cNvSpPr/>
          <p:nvPr/>
        </p:nvSpPr>
        <p:spPr>
          <a:xfrm>
            <a:off x="4857750" y="3761184"/>
            <a:ext cx="3607594" cy="840088"/>
          </a:xfrm>
          <a:prstGeom prst="rect">
            <a:avLst/>
          </a:prstGeom>
          <a:solidFill>
            <a:srgbClr val="FF6F00">
              <a:alpha val="8000"/>
            </a:srgbClr>
          </a:solidFill>
          <a:ln/>
        </p:spPr>
      </p:sp>
      <p:sp>
        <p:nvSpPr>
          <p:cNvPr id="23" name="Text 16"/>
          <p:cNvSpPr/>
          <p:nvPr/>
        </p:nvSpPr>
        <p:spPr>
          <a:xfrm>
            <a:off x="4857750" y="3821450"/>
            <a:ext cx="3607594" cy="719556"/>
          </a:xfrm>
          <a:prstGeom prst="rect">
            <a:avLst/>
          </a:prstGeom>
          <a:noFill/>
          <a:ln/>
        </p:spPr>
        <p:txBody>
          <a:bodyPr wrap="square" lIns="153035" tIns="153035" rIns="153035" bIns="153035" rtlCol="0" anchor="ctr">
            <a:spAutoFit/>
          </a:bodyPr>
          <a:lstStyle/>
          <a:p>
            <a:pPr marL="0" indent="0">
              <a:buNone/>
            </a:pPr>
            <a:r>
              <a:rPr lang="en-US" sz="889" dirty="0">
                <a:solidFill>
                  <a:srgbClr val="212121"/>
                </a:solidFill>
                <a:latin typeface="Verdana" panose="020B0604030504040204" pitchFamily="34" charset="0"/>
                <a:ea typeface="Verdana" panose="020B0604030504040204" pitchFamily="34" charset="0"/>
                <a:cs typeface="Noto Sans" pitchFamily="34" charset="-120"/>
              </a:rPr>
              <a:t> "Yapay zekanın iş dünyasındaki etkisi hakkında 500 kelimelik blog yazısı yaz. Bilgilendirici ve ilham verici bir ton kullan. Gerçek örnekler ekle." </a:t>
            </a:r>
            <a:endParaRPr lang="en-US" sz="889" dirty="0">
              <a:latin typeface="Verdana" panose="020B0604030504040204" pitchFamily="34" charset="0"/>
              <a:ea typeface="Verdana" panose="020B060403050404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Slide 3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400675"/>
          </a:xfrm>
          <a:prstGeom prst="rect">
            <a:avLst/>
          </a:prstGeom>
        </p:spPr>
      </p:pic>
      <p:sp>
        <p:nvSpPr>
          <p:cNvPr id="3" name="Text 0"/>
          <p:cNvSpPr/>
          <p:nvPr/>
        </p:nvSpPr>
        <p:spPr>
          <a:xfrm>
            <a:off x="500063" y="250031"/>
            <a:ext cx="8143875" cy="407194"/>
          </a:xfrm>
          <a:prstGeom prst="rect">
            <a:avLst/>
          </a:prstGeom>
          <a:noFill/>
          <a:ln/>
        </p:spPr>
        <p:txBody>
          <a:bodyPr wrap="none" lIns="0" tIns="0" rIns="0" bIns="0" rtlCol="0" anchor="ctr">
            <a:spAutoFit/>
          </a:bodyPr>
          <a:lstStyle/>
          <a:p>
            <a:pPr marL="0" indent="0" algn="ctr">
              <a:buNone/>
            </a:pPr>
            <a:r>
              <a:rPr lang="en-US" sz="2138" b="1" dirty="0">
                <a:solidFill>
                  <a:srgbClr val="C62828"/>
                </a:solidFill>
                <a:latin typeface="Verdana" pitchFamily="34" charset="0"/>
                <a:ea typeface="Verdana" pitchFamily="34" charset="-122"/>
                <a:cs typeface="Verdana" pitchFamily="34" charset="-120"/>
              </a:rPr>
              <a:t>Zayıf Prompt vs. Güçlü Prompt</a:t>
            </a:r>
            <a:endParaRPr lang="en-US" sz="2138" dirty="0"/>
          </a:p>
        </p:txBody>
      </p:sp>
      <p:sp>
        <p:nvSpPr>
          <p:cNvPr id="4" name="Shape 1"/>
          <p:cNvSpPr/>
          <p:nvPr/>
        </p:nvSpPr>
        <p:spPr>
          <a:xfrm>
            <a:off x="500063" y="857250"/>
            <a:ext cx="3971925" cy="492919"/>
          </a:xfrm>
          <a:prstGeom prst="rect">
            <a:avLst/>
          </a:prstGeom>
          <a:solidFill>
            <a:srgbClr val="F44336">
              <a:alpha val="15000"/>
            </a:srgbClr>
          </a:solidFill>
          <a:ln/>
        </p:spPr>
      </p:sp>
      <p:sp>
        <p:nvSpPr>
          <p:cNvPr id="5" name="Shape 2"/>
          <p:cNvSpPr/>
          <p:nvPr/>
        </p:nvSpPr>
        <p:spPr>
          <a:xfrm>
            <a:off x="500063" y="1328738"/>
            <a:ext cx="3971925" cy="21431"/>
          </a:xfrm>
          <a:prstGeom prst="rect">
            <a:avLst/>
          </a:prstGeom>
          <a:solidFill>
            <a:srgbClr val="C62828"/>
          </a:solidFill>
          <a:ln/>
        </p:spPr>
      </p:sp>
      <p:pic>
        <p:nvPicPr>
          <p:cNvPr id="6" name="Image 1" descr="preencoded.png"/>
          <p:cNvPicPr>
            <a:picLocks noChangeAspect="1"/>
          </p:cNvPicPr>
          <p:nvPr/>
        </p:nvPicPr>
        <p:blipFill>
          <a:blip r:embed="rId4"/>
          <a:stretch>
            <a:fillRect/>
          </a:stretch>
        </p:blipFill>
        <p:spPr>
          <a:xfrm>
            <a:off x="1780859" y="994767"/>
            <a:ext cx="200025" cy="200025"/>
          </a:xfrm>
          <a:prstGeom prst="rect">
            <a:avLst/>
          </a:prstGeom>
        </p:spPr>
      </p:pic>
      <p:sp>
        <p:nvSpPr>
          <p:cNvPr id="7" name="Text 3"/>
          <p:cNvSpPr/>
          <p:nvPr/>
        </p:nvSpPr>
        <p:spPr>
          <a:xfrm>
            <a:off x="2088040" y="964406"/>
            <a:ext cx="1103123" cy="257175"/>
          </a:xfrm>
          <a:prstGeom prst="rect">
            <a:avLst/>
          </a:prstGeom>
          <a:noFill/>
          <a:ln/>
        </p:spPr>
        <p:txBody>
          <a:bodyPr wrap="none" lIns="0" tIns="0" rIns="0" bIns="0" rtlCol="0" anchor="ctr">
            <a:spAutoFit/>
          </a:bodyPr>
          <a:lstStyle/>
          <a:p>
            <a:pPr marL="0" indent="0">
              <a:buNone/>
            </a:pPr>
            <a:r>
              <a:rPr lang="en-US" sz="1350" b="1" dirty="0">
                <a:solidFill>
                  <a:srgbClr val="C62828"/>
                </a:solidFill>
                <a:latin typeface="Noto Sans" pitchFamily="34" charset="0"/>
                <a:ea typeface="Noto Sans" pitchFamily="34" charset="-122"/>
                <a:cs typeface="Noto Sans" pitchFamily="34" charset="-120"/>
              </a:rPr>
              <a:t>Zayıf Prompt</a:t>
            </a:r>
            <a:endParaRPr lang="en-US" sz="1350" dirty="0"/>
          </a:p>
        </p:txBody>
      </p:sp>
      <p:sp>
        <p:nvSpPr>
          <p:cNvPr id="8" name="Shape 4"/>
          <p:cNvSpPr/>
          <p:nvPr/>
        </p:nvSpPr>
        <p:spPr>
          <a:xfrm>
            <a:off x="500063" y="1443038"/>
            <a:ext cx="3971925" cy="835819"/>
          </a:xfrm>
          <a:prstGeom prst="rect">
            <a:avLst/>
          </a:prstGeom>
          <a:solidFill>
            <a:srgbClr val="FFFFFF">
              <a:alpha val="60000"/>
            </a:srgbClr>
          </a:solidFill>
          <a:ln/>
        </p:spPr>
      </p:sp>
      <p:sp>
        <p:nvSpPr>
          <p:cNvPr id="9" name="Text 5"/>
          <p:cNvSpPr/>
          <p:nvPr/>
        </p:nvSpPr>
        <p:spPr>
          <a:xfrm>
            <a:off x="614363" y="1557338"/>
            <a:ext cx="3743325" cy="192881"/>
          </a:xfrm>
          <a:prstGeom prst="rect">
            <a:avLst/>
          </a:prstGeom>
          <a:noFill/>
          <a:ln/>
        </p:spPr>
        <p:txBody>
          <a:bodyPr wrap="none" lIns="0" tIns="0" rIns="0" bIns="0" rtlCol="0" anchor="ctr">
            <a:spAutoFit/>
          </a:bodyPr>
          <a:lstStyle/>
          <a:p>
            <a:pPr marL="0" indent="0">
              <a:buNone/>
            </a:pPr>
            <a:r>
              <a:rPr lang="en-US" sz="942" b="1" dirty="0">
                <a:solidFill>
                  <a:srgbClr val="1565C0"/>
                </a:solidFill>
                <a:latin typeface="Noto Sans" pitchFamily="34" charset="0"/>
                <a:ea typeface="Noto Sans" pitchFamily="34" charset="-122"/>
                <a:cs typeface="Noto Sans" pitchFamily="34" charset="-120"/>
              </a:rPr>
              <a:t>Örnek 1: Rapor Yazma</a:t>
            </a:r>
            <a:endParaRPr lang="en-US" sz="942" dirty="0"/>
          </a:p>
        </p:txBody>
      </p:sp>
      <p:sp>
        <p:nvSpPr>
          <p:cNvPr id="10" name="Shape 6"/>
          <p:cNvSpPr/>
          <p:nvPr/>
        </p:nvSpPr>
        <p:spPr>
          <a:xfrm>
            <a:off x="614363" y="1821656"/>
            <a:ext cx="3743325" cy="342900"/>
          </a:xfrm>
          <a:prstGeom prst="rect">
            <a:avLst/>
          </a:prstGeom>
          <a:solidFill>
            <a:srgbClr val="FFFFFF">
              <a:alpha val="80000"/>
            </a:srgbClr>
          </a:solidFill>
          <a:ln/>
        </p:spPr>
      </p:sp>
      <p:sp>
        <p:nvSpPr>
          <p:cNvPr id="11" name="Text 7"/>
          <p:cNvSpPr/>
          <p:nvPr/>
        </p:nvSpPr>
        <p:spPr>
          <a:xfrm>
            <a:off x="614363" y="1821656"/>
            <a:ext cx="3743325" cy="342900"/>
          </a:xfrm>
          <a:prstGeom prst="rect">
            <a:avLst/>
          </a:prstGeom>
          <a:noFill/>
          <a:ln/>
        </p:spPr>
        <p:txBody>
          <a:bodyPr wrap="square" lIns="102108" tIns="102108" rIns="102108" bIns="102108" rtlCol="0" anchor="ctr">
            <a:spAutoFit/>
          </a:bodyPr>
          <a:lstStyle/>
          <a:p>
            <a:pPr marL="0" indent="0">
              <a:buNone/>
            </a:pPr>
            <a:r>
              <a:rPr lang="en-US" sz="837" dirty="0">
                <a:solidFill>
                  <a:srgbClr val="212121"/>
                </a:solidFill>
                <a:latin typeface="Noto Sans" pitchFamily="34" charset="0"/>
                <a:ea typeface="Noto Sans" pitchFamily="34" charset="-122"/>
                <a:cs typeface="Noto Sans" pitchFamily="34" charset="-120"/>
              </a:rPr>
              <a:t> "Rapor yaz" </a:t>
            </a:r>
            <a:endParaRPr lang="en-US" sz="837" dirty="0"/>
          </a:p>
        </p:txBody>
      </p:sp>
      <p:sp>
        <p:nvSpPr>
          <p:cNvPr id="12" name="Shape 8"/>
          <p:cNvSpPr/>
          <p:nvPr/>
        </p:nvSpPr>
        <p:spPr>
          <a:xfrm>
            <a:off x="500063" y="2393156"/>
            <a:ext cx="3971925" cy="835819"/>
          </a:xfrm>
          <a:prstGeom prst="rect">
            <a:avLst/>
          </a:prstGeom>
          <a:solidFill>
            <a:srgbClr val="FFFFFF">
              <a:alpha val="60000"/>
            </a:srgbClr>
          </a:solidFill>
          <a:ln/>
        </p:spPr>
      </p:sp>
      <p:sp>
        <p:nvSpPr>
          <p:cNvPr id="13" name="Text 9"/>
          <p:cNvSpPr/>
          <p:nvPr/>
        </p:nvSpPr>
        <p:spPr>
          <a:xfrm>
            <a:off x="614363" y="2507456"/>
            <a:ext cx="3743325" cy="192881"/>
          </a:xfrm>
          <a:prstGeom prst="rect">
            <a:avLst/>
          </a:prstGeom>
          <a:noFill/>
          <a:ln/>
        </p:spPr>
        <p:txBody>
          <a:bodyPr wrap="none" lIns="0" tIns="0" rIns="0" bIns="0" rtlCol="0" anchor="ctr">
            <a:spAutoFit/>
          </a:bodyPr>
          <a:lstStyle/>
          <a:p>
            <a:pPr marL="0" indent="0">
              <a:buNone/>
            </a:pPr>
            <a:r>
              <a:rPr lang="en-US" sz="942" b="1" dirty="0">
                <a:solidFill>
                  <a:srgbClr val="1565C0"/>
                </a:solidFill>
                <a:latin typeface="Noto Sans" pitchFamily="34" charset="0"/>
                <a:ea typeface="Noto Sans" pitchFamily="34" charset="-122"/>
                <a:cs typeface="Noto Sans" pitchFamily="34" charset="-120"/>
              </a:rPr>
              <a:t>Örnek 2: Logo Tasarlama</a:t>
            </a:r>
            <a:endParaRPr lang="en-US" sz="942" dirty="0"/>
          </a:p>
        </p:txBody>
      </p:sp>
      <p:sp>
        <p:nvSpPr>
          <p:cNvPr id="14" name="Shape 10"/>
          <p:cNvSpPr/>
          <p:nvPr/>
        </p:nvSpPr>
        <p:spPr>
          <a:xfrm>
            <a:off x="614363" y="2771775"/>
            <a:ext cx="3743325" cy="342900"/>
          </a:xfrm>
          <a:prstGeom prst="rect">
            <a:avLst/>
          </a:prstGeom>
          <a:solidFill>
            <a:srgbClr val="FFFFFF">
              <a:alpha val="80000"/>
            </a:srgbClr>
          </a:solidFill>
          <a:ln/>
        </p:spPr>
      </p:sp>
      <p:sp>
        <p:nvSpPr>
          <p:cNvPr id="15" name="Text 11"/>
          <p:cNvSpPr/>
          <p:nvPr/>
        </p:nvSpPr>
        <p:spPr>
          <a:xfrm>
            <a:off x="614363" y="2771775"/>
            <a:ext cx="3743325" cy="342900"/>
          </a:xfrm>
          <a:prstGeom prst="rect">
            <a:avLst/>
          </a:prstGeom>
          <a:noFill/>
          <a:ln/>
        </p:spPr>
        <p:txBody>
          <a:bodyPr wrap="square" lIns="102108" tIns="102108" rIns="102108" bIns="102108" rtlCol="0" anchor="ctr">
            <a:spAutoFit/>
          </a:bodyPr>
          <a:lstStyle/>
          <a:p>
            <a:pPr marL="0" indent="0">
              <a:buNone/>
            </a:pPr>
            <a:r>
              <a:rPr lang="en-US" sz="837" dirty="0">
                <a:solidFill>
                  <a:srgbClr val="212121"/>
                </a:solidFill>
                <a:latin typeface="Noto Sans" pitchFamily="34" charset="0"/>
                <a:ea typeface="Noto Sans" pitchFamily="34" charset="-122"/>
                <a:cs typeface="Noto Sans" pitchFamily="34" charset="-120"/>
              </a:rPr>
              <a:t> "Logo tasarla" </a:t>
            </a:r>
            <a:endParaRPr lang="en-US" sz="837" dirty="0"/>
          </a:p>
        </p:txBody>
      </p:sp>
      <p:sp>
        <p:nvSpPr>
          <p:cNvPr id="16" name="Shape 12"/>
          <p:cNvSpPr/>
          <p:nvPr/>
        </p:nvSpPr>
        <p:spPr>
          <a:xfrm>
            <a:off x="4672013" y="857250"/>
            <a:ext cx="3971925" cy="492919"/>
          </a:xfrm>
          <a:prstGeom prst="rect">
            <a:avLst/>
          </a:prstGeom>
          <a:solidFill>
            <a:srgbClr val="4CAF50">
              <a:alpha val="15000"/>
            </a:srgbClr>
          </a:solidFill>
          <a:ln/>
        </p:spPr>
      </p:sp>
      <p:sp>
        <p:nvSpPr>
          <p:cNvPr id="17" name="Shape 13"/>
          <p:cNvSpPr/>
          <p:nvPr/>
        </p:nvSpPr>
        <p:spPr>
          <a:xfrm>
            <a:off x="4672013" y="1328738"/>
            <a:ext cx="3971925" cy="21431"/>
          </a:xfrm>
          <a:prstGeom prst="rect">
            <a:avLst/>
          </a:prstGeom>
          <a:solidFill>
            <a:srgbClr val="2E7D32"/>
          </a:solidFill>
          <a:ln/>
        </p:spPr>
      </p:sp>
      <p:pic>
        <p:nvPicPr>
          <p:cNvPr id="18" name="Image 2" descr="preencoded.png"/>
          <p:cNvPicPr>
            <a:picLocks noChangeAspect="1"/>
          </p:cNvPicPr>
          <p:nvPr/>
        </p:nvPicPr>
        <p:blipFill>
          <a:blip r:embed="rId5"/>
          <a:stretch>
            <a:fillRect/>
          </a:stretch>
        </p:blipFill>
        <p:spPr>
          <a:xfrm>
            <a:off x="5917425" y="994767"/>
            <a:ext cx="200025" cy="200025"/>
          </a:xfrm>
          <a:prstGeom prst="rect">
            <a:avLst/>
          </a:prstGeom>
        </p:spPr>
      </p:pic>
      <p:sp>
        <p:nvSpPr>
          <p:cNvPr id="19" name="Text 14"/>
          <p:cNvSpPr/>
          <p:nvPr/>
        </p:nvSpPr>
        <p:spPr>
          <a:xfrm>
            <a:off x="6224606" y="964406"/>
            <a:ext cx="1173919" cy="257175"/>
          </a:xfrm>
          <a:prstGeom prst="rect">
            <a:avLst/>
          </a:prstGeom>
          <a:noFill/>
          <a:ln/>
        </p:spPr>
        <p:txBody>
          <a:bodyPr wrap="none" lIns="0" tIns="0" rIns="0" bIns="0" rtlCol="0" anchor="ctr">
            <a:spAutoFit/>
          </a:bodyPr>
          <a:lstStyle/>
          <a:p>
            <a:pPr marL="0" indent="0">
              <a:buNone/>
            </a:pPr>
            <a:r>
              <a:rPr lang="en-US" sz="1350" b="1" dirty="0">
                <a:solidFill>
                  <a:srgbClr val="2E7D32"/>
                </a:solidFill>
                <a:latin typeface="Noto Sans" pitchFamily="34" charset="0"/>
                <a:ea typeface="Noto Sans" pitchFamily="34" charset="-122"/>
                <a:cs typeface="Noto Sans" pitchFamily="34" charset="-120"/>
              </a:rPr>
              <a:t>Güçlü Prompt</a:t>
            </a:r>
            <a:endParaRPr lang="en-US" sz="1350" dirty="0"/>
          </a:p>
        </p:txBody>
      </p:sp>
      <p:sp>
        <p:nvSpPr>
          <p:cNvPr id="20" name="Shape 15"/>
          <p:cNvSpPr/>
          <p:nvPr/>
        </p:nvSpPr>
        <p:spPr>
          <a:xfrm>
            <a:off x="4672013" y="1443038"/>
            <a:ext cx="3971925" cy="1350169"/>
          </a:xfrm>
          <a:prstGeom prst="rect">
            <a:avLst/>
          </a:prstGeom>
          <a:solidFill>
            <a:srgbClr val="FFFFFF">
              <a:alpha val="60000"/>
            </a:srgbClr>
          </a:solidFill>
          <a:ln/>
        </p:spPr>
      </p:sp>
      <p:sp>
        <p:nvSpPr>
          <p:cNvPr id="21" name="Text 16"/>
          <p:cNvSpPr/>
          <p:nvPr/>
        </p:nvSpPr>
        <p:spPr>
          <a:xfrm>
            <a:off x="4786313" y="1557338"/>
            <a:ext cx="3743325" cy="192881"/>
          </a:xfrm>
          <a:prstGeom prst="rect">
            <a:avLst/>
          </a:prstGeom>
          <a:noFill/>
          <a:ln/>
        </p:spPr>
        <p:txBody>
          <a:bodyPr wrap="none" lIns="0" tIns="0" rIns="0" bIns="0" rtlCol="0" anchor="ctr">
            <a:spAutoFit/>
          </a:bodyPr>
          <a:lstStyle/>
          <a:p>
            <a:pPr marL="0" indent="0">
              <a:buNone/>
            </a:pPr>
            <a:r>
              <a:rPr lang="en-US" sz="942" b="1" dirty="0">
                <a:solidFill>
                  <a:srgbClr val="1565C0"/>
                </a:solidFill>
                <a:latin typeface="Noto Sans" pitchFamily="34" charset="0"/>
                <a:ea typeface="Noto Sans" pitchFamily="34" charset="-122"/>
                <a:cs typeface="Noto Sans" pitchFamily="34" charset="-120"/>
              </a:rPr>
              <a:t>Örnek 1: Rapor Yazma</a:t>
            </a:r>
            <a:endParaRPr lang="en-US" sz="942" dirty="0"/>
          </a:p>
        </p:txBody>
      </p:sp>
      <p:sp>
        <p:nvSpPr>
          <p:cNvPr id="22" name="Shape 17"/>
          <p:cNvSpPr/>
          <p:nvPr/>
        </p:nvSpPr>
        <p:spPr>
          <a:xfrm>
            <a:off x="4786313" y="1821656"/>
            <a:ext cx="3743325" cy="857250"/>
          </a:xfrm>
          <a:prstGeom prst="rect">
            <a:avLst/>
          </a:prstGeom>
          <a:solidFill>
            <a:srgbClr val="FFFFFF">
              <a:alpha val="80000"/>
            </a:srgbClr>
          </a:solidFill>
          <a:ln/>
        </p:spPr>
      </p:sp>
      <p:sp>
        <p:nvSpPr>
          <p:cNvPr id="23" name="Text 18"/>
          <p:cNvSpPr/>
          <p:nvPr/>
        </p:nvSpPr>
        <p:spPr>
          <a:xfrm>
            <a:off x="4786313" y="1889541"/>
            <a:ext cx="3743325" cy="721480"/>
          </a:xfrm>
          <a:prstGeom prst="rect">
            <a:avLst/>
          </a:prstGeom>
          <a:noFill/>
          <a:ln/>
        </p:spPr>
        <p:txBody>
          <a:bodyPr wrap="square" lIns="102108" tIns="102108" rIns="102108" bIns="102108" rtlCol="0" anchor="ctr">
            <a:spAutoFit/>
          </a:bodyPr>
          <a:lstStyle/>
          <a:p>
            <a:pPr marL="0" indent="0">
              <a:buNone/>
            </a:pPr>
            <a:r>
              <a:rPr lang="en-US" sz="837" dirty="0">
                <a:solidFill>
                  <a:srgbClr val="212121"/>
                </a:solidFill>
                <a:latin typeface="Verdana" panose="020B0604030504040204" pitchFamily="34" charset="0"/>
                <a:ea typeface="Verdana" panose="020B0604030504040204" pitchFamily="34" charset="0"/>
                <a:cs typeface="Noto Sans" pitchFamily="34" charset="-120"/>
              </a:rPr>
              <a:t> "Sen bir iş analisti olarak, 2024 yılı satış performansı hakkında yönetim kuruluna sunulacak bir rapor hazırla. Rapor 3 bölüm içersin: Özet, Ana Bulgular, Öneriler. Profesyonel ve net bir dil kullan. Maksimum 500 kelime." </a:t>
            </a:r>
            <a:endParaRPr lang="en-US" sz="837" dirty="0">
              <a:latin typeface="Verdana" panose="020B0604030504040204" pitchFamily="34" charset="0"/>
              <a:ea typeface="Verdana" panose="020B0604030504040204" pitchFamily="34" charset="0"/>
            </a:endParaRPr>
          </a:p>
        </p:txBody>
      </p:sp>
      <p:sp>
        <p:nvSpPr>
          <p:cNvPr id="24" name="Shape 19"/>
          <p:cNvSpPr/>
          <p:nvPr/>
        </p:nvSpPr>
        <p:spPr>
          <a:xfrm>
            <a:off x="4672013" y="2907506"/>
            <a:ext cx="3971925" cy="1350169"/>
          </a:xfrm>
          <a:prstGeom prst="rect">
            <a:avLst/>
          </a:prstGeom>
          <a:solidFill>
            <a:srgbClr val="FFFFFF">
              <a:alpha val="60000"/>
            </a:srgbClr>
          </a:solidFill>
          <a:ln/>
        </p:spPr>
      </p:sp>
      <p:sp>
        <p:nvSpPr>
          <p:cNvPr id="25" name="Text 20"/>
          <p:cNvSpPr/>
          <p:nvPr/>
        </p:nvSpPr>
        <p:spPr>
          <a:xfrm>
            <a:off x="4786313" y="3021806"/>
            <a:ext cx="3743325" cy="192881"/>
          </a:xfrm>
          <a:prstGeom prst="rect">
            <a:avLst/>
          </a:prstGeom>
          <a:noFill/>
          <a:ln/>
        </p:spPr>
        <p:txBody>
          <a:bodyPr wrap="none" lIns="0" tIns="0" rIns="0" bIns="0" rtlCol="0" anchor="ctr">
            <a:spAutoFit/>
          </a:bodyPr>
          <a:lstStyle/>
          <a:p>
            <a:pPr marL="0" indent="0">
              <a:buNone/>
            </a:pPr>
            <a:r>
              <a:rPr lang="en-US" sz="942" b="1" dirty="0">
                <a:solidFill>
                  <a:srgbClr val="1565C0"/>
                </a:solidFill>
                <a:latin typeface="Noto Sans" pitchFamily="34" charset="0"/>
                <a:ea typeface="Noto Sans" pitchFamily="34" charset="-122"/>
                <a:cs typeface="Noto Sans" pitchFamily="34" charset="-120"/>
              </a:rPr>
              <a:t>Örnek 2: Logo Tasarlama</a:t>
            </a:r>
            <a:endParaRPr lang="en-US" sz="942" dirty="0"/>
          </a:p>
        </p:txBody>
      </p:sp>
      <p:sp>
        <p:nvSpPr>
          <p:cNvPr id="26" name="Shape 21"/>
          <p:cNvSpPr/>
          <p:nvPr/>
        </p:nvSpPr>
        <p:spPr>
          <a:xfrm>
            <a:off x="4786313" y="3286125"/>
            <a:ext cx="3743325" cy="857250"/>
          </a:xfrm>
          <a:prstGeom prst="rect">
            <a:avLst/>
          </a:prstGeom>
          <a:solidFill>
            <a:srgbClr val="FFFFFF">
              <a:alpha val="80000"/>
            </a:srgbClr>
          </a:solidFill>
          <a:ln/>
        </p:spPr>
      </p:sp>
      <p:sp>
        <p:nvSpPr>
          <p:cNvPr id="27" name="Text 22"/>
          <p:cNvSpPr/>
          <p:nvPr/>
        </p:nvSpPr>
        <p:spPr>
          <a:xfrm>
            <a:off x="4786313" y="3354010"/>
            <a:ext cx="3743325" cy="721480"/>
          </a:xfrm>
          <a:prstGeom prst="rect">
            <a:avLst/>
          </a:prstGeom>
          <a:noFill/>
          <a:ln/>
        </p:spPr>
        <p:txBody>
          <a:bodyPr wrap="square" lIns="102108" tIns="102108" rIns="102108" bIns="102108" rtlCol="0" anchor="ctr">
            <a:spAutoFit/>
          </a:bodyPr>
          <a:lstStyle/>
          <a:p>
            <a:pPr marL="0" indent="0">
              <a:buNone/>
            </a:pPr>
            <a:r>
              <a:rPr lang="en-US" sz="837" dirty="0">
                <a:solidFill>
                  <a:srgbClr val="212121"/>
                </a:solidFill>
                <a:latin typeface="Verdana" panose="020B0604030504040204" pitchFamily="34" charset="0"/>
                <a:ea typeface="Verdana" panose="020B0604030504040204" pitchFamily="34" charset="0"/>
                <a:cs typeface="Noto Sans" pitchFamily="34" charset="-120"/>
              </a:rPr>
              <a:t> "Teknoloji startup'ı için modern ve minimalist bir logo tasarla. Mavi ve gri tonları kullan. Logo, bulut bilişim ve yapay zeka temalarını yansıtsın. Vektör format, düz tasarım stili, beyaz arka planda kullanılabilir olsun." </a:t>
            </a:r>
            <a:endParaRPr lang="en-US" sz="837" dirty="0">
              <a:latin typeface="Verdana" panose="020B0604030504040204" pitchFamily="34" charset="0"/>
              <a:ea typeface="Verdana" panose="020B0604030504040204" pitchFamily="34" charset="0"/>
            </a:endParaRPr>
          </a:p>
        </p:txBody>
      </p:sp>
      <p:sp>
        <p:nvSpPr>
          <p:cNvPr id="28" name="Shape 23"/>
          <p:cNvSpPr/>
          <p:nvPr/>
        </p:nvSpPr>
        <p:spPr>
          <a:xfrm>
            <a:off x="500063" y="4386263"/>
            <a:ext cx="8143875" cy="742950"/>
          </a:xfrm>
          <a:prstGeom prst="rect">
            <a:avLst/>
          </a:prstGeom>
          <a:solidFill>
            <a:srgbClr val="FFFFFF">
              <a:alpha val="50000"/>
            </a:srgbClr>
          </a:solidFill>
          <a:ln/>
        </p:spPr>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Slide 37">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507831"/>
          </a:xfrm>
          <a:prstGeom prst="rect">
            <a:avLst/>
          </a:prstGeom>
        </p:spPr>
      </p:pic>
      <p:sp>
        <p:nvSpPr>
          <p:cNvPr id="3" name="Text 0"/>
          <p:cNvSpPr/>
          <p:nvPr/>
        </p:nvSpPr>
        <p:spPr>
          <a:xfrm>
            <a:off x="2756483" y="214313"/>
            <a:ext cx="3631034" cy="428625"/>
          </a:xfrm>
          <a:prstGeom prst="rect">
            <a:avLst/>
          </a:prstGeom>
          <a:noFill/>
          <a:ln/>
        </p:spPr>
        <p:txBody>
          <a:bodyPr wrap="none" lIns="0" tIns="0" rIns="0" bIns="0" rtlCol="0" anchor="ctr">
            <a:spAutoFit/>
          </a:bodyPr>
          <a:lstStyle/>
          <a:p>
            <a:pPr marL="0" indent="0" algn="ctr">
              <a:buNone/>
            </a:pPr>
            <a:r>
              <a:rPr lang="en-US" sz="2250" b="1" dirty="0">
                <a:solidFill>
                  <a:srgbClr val="C62828"/>
                </a:solidFill>
                <a:latin typeface="Verdana" pitchFamily="34" charset="0"/>
                <a:ea typeface="Verdana" pitchFamily="34" charset="-122"/>
                <a:cs typeface="Verdana" pitchFamily="34" charset="-120"/>
              </a:rPr>
              <a:t>En İyi Promptu Kim Yazar?</a:t>
            </a:r>
            <a:endParaRPr lang="en-US" sz="2250" dirty="0"/>
          </a:p>
        </p:txBody>
      </p:sp>
      <p:pic>
        <p:nvPicPr>
          <p:cNvPr id="4" name="Image 1" descr="preencoded.png"/>
          <p:cNvPicPr>
            <a:picLocks noChangeAspect="1"/>
          </p:cNvPicPr>
          <p:nvPr/>
        </p:nvPicPr>
        <p:blipFill>
          <a:blip r:embed="rId4"/>
          <a:stretch>
            <a:fillRect/>
          </a:stretch>
        </p:blipFill>
        <p:spPr>
          <a:xfrm>
            <a:off x="4270177" y="962620"/>
            <a:ext cx="603647" cy="535781"/>
          </a:xfrm>
          <a:prstGeom prst="rect">
            <a:avLst/>
          </a:prstGeom>
        </p:spPr>
      </p:pic>
      <p:sp>
        <p:nvSpPr>
          <p:cNvPr id="5" name="Text 1"/>
          <p:cNvSpPr/>
          <p:nvPr/>
        </p:nvSpPr>
        <p:spPr>
          <a:xfrm>
            <a:off x="1822298" y="1803797"/>
            <a:ext cx="5499404" cy="214313"/>
          </a:xfrm>
          <a:prstGeom prst="rect">
            <a:avLst/>
          </a:prstGeom>
          <a:noFill/>
          <a:ln/>
        </p:spPr>
        <p:txBody>
          <a:bodyPr wrap="none" lIns="0" tIns="0" rIns="0" bIns="0" rtlCol="0" anchor="ctr">
            <a:spAutoFit/>
          </a:bodyPr>
          <a:lstStyle/>
          <a:p>
            <a:pPr marL="0" indent="0" algn="ctr">
              <a:buNone/>
            </a:pPr>
            <a:r>
              <a:rPr lang="en-US" sz="1046" b="1" dirty="0">
                <a:solidFill>
                  <a:srgbClr val="1565C0"/>
                </a:solidFill>
                <a:latin typeface="Noto Sans" pitchFamily="34" charset="0"/>
                <a:ea typeface="Noto Sans" pitchFamily="34" charset="-122"/>
                <a:cs typeface="Noto Sans" pitchFamily="34" charset="-120"/>
              </a:rPr>
              <a:t> Grup yarışması: Aşağıdaki senaryolardan birini seçin ve en etkili promptu yazın </a:t>
            </a:r>
            <a:endParaRPr lang="en-US" sz="1046" dirty="0"/>
          </a:p>
        </p:txBody>
      </p:sp>
      <p:sp>
        <p:nvSpPr>
          <p:cNvPr id="6" name="Shape 2"/>
          <p:cNvSpPr/>
          <p:nvPr/>
        </p:nvSpPr>
        <p:spPr>
          <a:xfrm>
            <a:off x="1000125" y="2196703"/>
            <a:ext cx="3507581" cy="610791"/>
          </a:xfrm>
          <a:prstGeom prst="rect">
            <a:avLst/>
          </a:prstGeom>
          <a:solidFill>
            <a:srgbClr val="FFFFFF">
              <a:alpha val="60000"/>
            </a:srgbClr>
          </a:solidFill>
          <a:ln/>
        </p:spPr>
      </p:sp>
      <p:sp>
        <p:nvSpPr>
          <p:cNvPr id="7" name="Shape 3"/>
          <p:cNvSpPr/>
          <p:nvPr/>
        </p:nvSpPr>
        <p:spPr>
          <a:xfrm>
            <a:off x="1143000" y="2303859"/>
            <a:ext cx="285750" cy="285750"/>
          </a:xfrm>
          <a:prstGeom prst="rect">
            <a:avLst/>
          </a:prstGeom>
          <a:solidFill>
            <a:srgbClr val="FF6F00"/>
          </a:solidFill>
          <a:ln/>
        </p:spPr>
      </p:sp>
      <p:sp>
        <p:nvSpPr>
          <p:cNvPr id="8" name="Text 4"/>
          <p:cNvSpPr/>
          <p:nvPr/>
        </p:nvSpPr>
        <p:spPr>
          <a:xfrm>
            <a:off x="1143000" y="2303859"/>
            <a:ext cx="285750" cy="285750"/>
          </a:xfrm>
          <a:prstGeom prst="rect">
            <a:avLst/>
          </a:prstGeom>
          <a:noFill/>
          <a:ln/>
        </p:spPr>
        <p:txBody>
          <a:bodyPr wrap="none" lIns="0" tIns="0" rIns="0" bIns="0" rtlCol="0" anchor="ctr">
            <a:spAutoFit/>
          </a:bodyPr>
          <a:lstStyle/>
          <a:p>
            <a:pPr marL="0" indent="0" algn="ctr">
              <a:buNone/>
            </a:pPr>
            <a:r>
              <a:rPr lang="en-US" sz="1350" b="1" dirty="0">
                <a:solidFill>
                  <a:srgbClr val="FFFFFF"/>
                </a:solidFill>
                <a:latin typeface="Noto Sans" pitchFamily="34" charset="0"/>
                <a:ea typeface="Noto Sans" pitchFamily="34" charset="-122"/>
                <a:cs typeface="Noto Sans" pitchFamily="34" charset="-120"/>
              </a:rPr>
              <a:t>1</a:t>
            </a:r>
            <a:endParaRPr lang="en-US" sz="1350" dirty="0"/>
          </a:p>
        </p:txBody>
      </p:sp>
      <p:sp>
        <p:nvSpPr>
          <p:cNvPr id="9" name="Text 5"/>
          <p:cNvSpPr/>
          <p:nvPr/>
        </p:nvSpPr>
        <p:spPr>
          <a:xfrm>
            <a:off x="1571625" y="2334220"/>
            <a:ext cx="948082" cy="142875"/>
          </a:xfrm>
          <a:prstGeom prst="rect">
            <a:avLst/>
          </a:prstGeom>
          <a:noFill/>
          <a:ln/>
        </p:spPr>
        <p:txBody>
          <a:bodyPr wrap="none" lIns="0" tIns="0" rIns="0" bIns="0" rtlCol="0" anchor="ctr">
            <a:spAutoFit/>
          </a:bodyPr>
          <a:lstStyle/>
          <a:p>
            <a:pPr marL="0" indent="0">
              <a:buNone/>
            </a:pPr>
            <a:r>
              <a:rPr lang="en-US" sz="942" b="1" dirty="0">
                <a:solidFill>
                  <a:srgbClr val="212121"/>
                </a:solidFill>
                <a:latin typeface="Verdana" pitchFamily="34" charset="0"/>
                <a:ea typeface="Verdana" pitchFamily="34" charset="-122"/>
                <a:cs typeface="Verdana" pitchFamily="34" charset="-120"/>
              </a:rPr>
              <a:t>E-posta Yazma:</a:t>
            </a:r>
            <a:endParaRPr lang="en-US" sz="942" dirty="0"/>
          </a:p>
        </p:txBody>
      </p:sp>
      <p:sp>
        <p:nvSpPr>
          <p:cNvPr id="10" name="Text 6"/>
          <p:cNvSpPr/>
          <p:nvPr/>
        </p:nvSpPr>
        <p:spPr>
          <a:xfrm>
            <a:off x="2624107" y="2334220"/>
            <a:ext cx="1493574" cy="142875"/>
          </a:xfrm>
          <a:prstGeom prst="rect">
            <a:avLst/>
          </a:prstGeom>
          <a:noFill/>
          <a:ln/>
        </p:spPr>
        <p:txBody>
          <a:bodyPr wrap="none" lIns="0" tIns="0" rIns="0" bIns="0" rtlCol="0" anchor="ctr">
            <a:spAutoFit/>
          </a:bodyPr>
          <a:lstStyle/>
          <a:p>
            <a:pPr marL="0" indent="0">
              <a:buNone/>
            </a:pPr>
            <a:r>
              <a:rPr lang="en-US" sz="942" dirty="0">
                <a:solidFill>
                  <a:srgbClr val="212121"/>
                </a:solidFill>
                <a:latin typeface="Verdana" pitchFamily="34" charset="0"/>
                <a:ea typeface="Verdana" pitchFamily="34" charset="-122"/>
                <a:cs typeface="Verdana" pitchFamily="34" charset="-120"/>
              </a:rPr>
              <a:t> Müşteriye ürün gecikmesi </a:t>
            </a:r>
            <a:endParaRPr lang="en-US" sz="942" dirty="0"/>
          </a:p>
        </p:txBody>
      </p:sp>
      <p:sp>
        <p:nvSpPr>
          <p:cNvPr id="11" name="Text 7"/>
          <p:cNvSpPr/>
          <p:nvPr/>
        </p:nvSpPr>
        <p:spPr>
          <a:xfrm>
            <a:off x="1571625" y="2532459"/>
            <a:ext cx="1865523" cy="142875"/>
          </a:xfrm>
          <a:prstGeom prst="rect">
            <a:avLst/>
          </a:prstGeom>
          <a:noFill/>
          <a:ln/>
        </p:spPr>
        <p:txBody>
          <a:bodyPr wrap="none" lIns="0" tIns="0" rIns="0" bIns="0" rtlCol="0" anchor="ctr">
            <a:spAutoFit/>
          </a:bodyPr>
          <a:lstStyle/>
          <a:p>
            <a:pPr marL="0" indent="0">
              <a:buNone/>
            </a:pPr>
            <a:r>
              <a:rPr lang="en-US" sz="942" dirty="0">
                <a:solidFill>
                  <a:srgbClr val="212121"/>
                </a:solidFill>
                <a:latin typeface="Verdana" pitchFamily="34" charset="0"/>
                <a:ea typeface="Verdana" pitchFamily="34" charset="-122"/>
                <a:cs typeface="Verdana" pitchFamily="34" charset="-120"/>
              </a:rPr>
              <a:t>hakkında özür e-postası yazdırın </a:t>
            </a:r>
            <a:endParaRPr lang="en-US" sz="942" dirty="0"/>
          </a:p>
        </p:txBody>
      </p:sp>
      <p:sp>
        <p:nvSpPr>
          <p:cNvPr id="12" name="Shape 8"/>
          <p:cNvSpPr/>
          <p:nvPr/>
        </p:nvSpPr>
        <p:spPr>
          <a:xfrm>
            <a:off x="4636294" y="2196703"/>
            <a:ext cx="3507581" cy="610791"/>
          </a:xfrm>
          <a:prstGeom prst="rect">
            <a:avLst/>
          </a:prstGeom>
          <a:solidFill>
            <a:srgbClr val="FFFFFF">
              <a:alpha val="60000"/>
            </a:srgbClr>
          </a:solidFill>
          <a:ln/>
        </p:spPr>
      </p:sp>
      <p:sp>
        <p:nvSpPr>
          <p:cNvPr id="13" name="Shape 9"/>
          <p:cNvSpPr/>
          <p:nvPr/>
        </p:nvSpPr>
        <p:spPr>
          <a:xfrm>
            <a:off x="4779169" y="2303859"/>
            <a:ext cx="285750" cy="285750"/>
          </a:xfrm>
          <a:prstGeom prst="rect">
            <a:avLst/>
          </a:prstGeom>
          <a:solidFill>
            <a:srgbClr val="FF6F00"/>
          </a:solidFill>
          <a:ln/>
        </p:spPr>
      </p:sp>
      <p:sp>
        <p:nvSpPr>
          <p:cNvPr id="14" name="Text 10"/>
          <p:cNvSpPr/>
          <p:nvPr/>
        </p:nvSpPr>
        <p:spPr>
          <a:xfrm>
            <a:off x="4779169" y="2303859"/>
            <a:ext cx="285750" cy="285750"/>
          </a:xfrm>
          <a:prstGeom prst="rect">
            <a:avLst/>
          </a:prstGeom>
          <a:noFill/>
          <a:ln/>
        </p:spPr>
        <p:txBody>
          <a:bodyPr wrap="none" lIns="0" tIns="0" rIns="0" bIns="0" rtlCol="0" anchor="ctr">
            <a:spAutoFit/>
          </a:bodyPr>
          <a:lstStyle/>
          <a:p>
            <a:pPr marL="0" indent="0" algn="ctr">
              <a:buNone/>
            </a:pPr>
            <a:r>
              <a:rPr lang="en-US" sz="1350" b="1" dirty="0">
                <a:solidFill>
                  <a:srgbClr val="FFFFFF"/>
                </a:solidFill>
                <a:latin typeface="Noto Sans" pitchFamily="34" charset="0"/>
                <a:ea typeface="Noto Sans" pitchFamily="34" charset="-122"/>
                <a:cs typeface="Noto Sans" pitchFamily="34" charset="-120"/>
              </a:rPr>
              <a:t>2</a:t>
            </a:r>
            <a:endParaRPr lang="en-US" sz="1350" dirty="0"/>
          </a:p>
        </p:txBody>
      </p:sp>
      <p:sp>
        <p:nvSpPr>
          <p:cNvPr id="15" name="Text 11"/>
          <p:cNvSpPr/>
          <p:nvPr/>
        </p:nvSpPr>
        <p:spPr>
          <a:xfrm>
            <a:off x="5207794" y="2334220"/>
            <a:ext cx="1019408" cy="142875"/>
          </a:xfrm>
          <a:prstGeom prst="rect">
            <a:avLst/>
          </a:prstGeom>
          <a:noFill/>
          <a:ln/>
        </p:spPr>
        <p:txBody>
          <a:bodyPr wrap="none" lIns="0" tIns="0" rIns="0" bIns="0" rtlCol="0" anchor="ctr">
            <a:spAutoFit/>
          </a:bodyPr>
          <a:lstStyle/>
          <a:p>
            <a:pPr marL="0" indent="0">
              <a:buNone/>
            </a:pPr>
            <a:r>
              <a:rPr lang="en-US" sz="942" b="1" dirty="0">
                <a:solidFill>
                  <a:srgbClr val="212121"/>
                </a:solidFill>
                <a:latin typeface="Verdana" pitchFamily="34" charset="0"/>
                <a:ea typeface="Verdana" pitchFamily="34" charset="-122"/>
                <a:cs typeface="Verdana" pitchFamily="34" charset="-120"/>
              </a:rPr>
              <a:t>Logo Tasarlama:</a:t>
            </a:r>
            <a:endParaRPr lang="en-US" sz="942" dirty="0"/>
          </a:p>
        </p:txBody>
      </p:sp>
      <p:sp>
        <p:nvSpPr>
          <p:cNvPr id="16" name="Text 12"/>
          <p:cNvSpPr/>
          <p:nvPr/>
        </p:nvSpPr>
        <p:spPr>
          <a:xfrm>
            <a:off x="6328973" y="2330292"/>
            <a:ext cx="1551226" cy="142875"/>
          </a:xfrm>
          <a:prstGeom prst="rect">
            <a:avLst/>
          </a:prstGeom>
          <a:noFill/>
          <a:ln/>
        </p:spPr>
        <p:txBody>
          <a:bodyPr wrap="none" lIns="0" tIns="0" rIns="0" bIns="0" rtlCol="0" anchor="ctr">
            <a:spAutoFit/>
          </a:bodyPr>
          <a:lstStyle/>
          <a:p>
            <a:pPr marL="0" indent="0">
              <a:buNone/>
            </a:pPr>
            <a:r>
              <a:rPr lang="en-US" sz="942" dirty="0">
                <a:solidFill>
                  <a:srgbClr val="212121"/>
                </a:solidFill>
                <a:latin typeface="Verdana" pitchFamily="34" charset="0"/>
                <a:ea typeface="Verdana" pitchFamily="34" charset="-122"/>
                <a:cs typeface="Verdana" pitchFamily="34" charset="-120"/>
              </a:rPr>
              <a:t> Yeni bir kahve dükkanı için </a:t>
            </a:r>
            <a:endParaRPr lang="en-US" sz="942" dirty="0"/>
          </a:p>
        </p:txBody>
      </p:sp>
      <p:sp>
        <p:nvSpPr>
          <p:cNvPr id="17" name="Text 13"/>
          <p:cNvSpPr/>
          <p:nvPr/>
        </p:nvSpPr>
        <p:spPr>
          <a:xfrm>
            <a:off x="5207794" y="2532459"/>
            <a:ext cx="1343471" cy="142875"/>
          </a:xfrm>
          <a:prstGeom prst="rect">
            <a:avLst/>
          </a:prstGeom>
          <a:noFill/>
          <a:ln/>
        </p:spPr>
        <p:txBody>
          <a:bodyPr wrap="none" lIns="0" tIns="0" rIns="0" bIns="0" rtlCol="0" anchor="ctr">
            <a:spAutoFit/>
          </a:bodyPr>
          <a:lstStyle/>
          <a:p>
            <a:pPr marL="0" indent="0">
              <a:buNone/>
            </a:pPr>
            <a:r>
              <a:rPr lang="en-US" sz="942" dirty="0">
                <a:solidFill>
                  <a:srgbClr val="212121"/>
                </a:solidFill>
                <a:latin typeface="Verdana" pitchFamily="34" charset="0"/>
                <a:ea typeface="Verdana" pitchFamily="34" charset="-122"/>
                <a:cs typeface="Verdana" pitchFamily="34" charset="-120"/>
              </a:rPr>
              <a:t>logo tasarım fikri isteyin </a:t>
            </a:r>
            <a:endParaRPr lang="en-US" sz="942" dirty="0"/>
          </a:p>
        </p:txBody>
      </p:sp>
      <p:sp>
        <p:nvSpPr>
          <p:cNvPr id="18" name="Shape 14"/>
          <p:cNvSpPr/>
          <p:nvPr/>
        </p:nvSpPr>
        <p:spPr>
          <a:xfrm>
            <a:off x="1000125" y="2936081"/>
            <a:ext cx="3507581" cy="610791"/>
          </a:xfrm>
          <a:prstGeom prst="rect">
            <a:avLst/>
          </a:prstGeom>
          <a:solidFill>
            <a:srgbClr val="FFFFFF">
              <a:alpha val="60000"/>
            </a:srgbClr>
          </a:solidFill>
          <a:ln/>
        </p:spPr>
      </p:sp>
      <p:sp>
        <p:nvSpPr>
          <p:cNvPr id="19" name="Shape 15"/>
          <p:cNvSpPr/>
          <p:nvPr/>
        </p:nvSpPr>
        <p:spPr>
          <a:xfrm>
            <a:off x="1143000" y="3043238"/>
            <a:ext cx="285750" cy="285750"/>
          </a:xfrm>
          <a:prstGeom prst="rect">
            <a:avLst/>
          </a:prstGeom>
          <a:solidFill>
            <a:srgbClr val="FF6F00"/>
          </a:solidFill>
          <a:ln/>
        </p:spPr>
      </p:sp>
      <p:sp>
        <p:nvSpPr>
          <p:cNvPr id="20" name="Text 16"/>
          <p:cNvSpPr/>
          <p:nvPr/>
        </p:nvSpPr>
        <p:spPr>
          <a:xfrm>
            <a:off x="1143000" y="3043238"/>
            <a:ext cx="285750" cy="285750"/>
          </a:xfrm>
          <a:prstGeom prst="rect">
            <a:avLst/>
          </a:prstGeom>
          <a:noFill/>
          <a:ln/>
        </p:spPr>
        <p:txBody>
          <a:bodyPr wrap="none" lIns="0" tIns="0" rIns="0" bIns="0" rtlCol="0" anchor="ctr">
            <a:spAutoFit/>
          </a:bodyPr>
          <a:lstStyle/>
          <a:p>
            <a:pPr marL="0" indent="0" algn="ctr">
              <a:buNone/>
            </a:pPr>
            <a:r>
              <a:rPr lang="en-US" sz="1350" b="1" dirty="0">
                <a:solidFill>
                  <a:srgbClr val="FFFFFF"/>
                </a:solidFill>
                <a:latin typeface="Noto Sans" pitchFamily="34" charset="0"/>
                <a:ea typeface="Noto Sans" pitchFamily="34" charset="-122"/>
                <a:cs typeface="Noto Sans" pitchFamily="34" charset="-120"/>
              </a:rPr>
              <a:t>3</a:t>
            </a:r>
            <a:endParaRPr lang="en-US" sz="1350" dirty="0"/>
          </a:p>
        </p:txBody>
      </p:sp>
      <p:sp>
        <p:nvSpPr>
          <p:cNvPr id="21" name="Text 17"/>
          <p:cNvSpPr/>
          <p:nvPr/>
        </p:nvSpPr>
        <p:spPr>
          <a:xfrm>
            <a:off x="1571625" y="3073598"/>
            <a:ext cx="724142" cy="142875"/>
          </a:xfrm>
          <a:prstGeom prst="rect">
            <a:avLst/>
          </a:prstGeom>
          <a:noFill/>
          <a:ln/>
        </p:spPr>
        <p:txBody>
          <a:bodyPr wrap="none" lIns="0" tIns="0" rIns="0" bIns="0" rtlCol="0" anchor="ctr">
            <a:spAutoFit/>
          </a:bodyPr>
          <a:lstStyle/>
          <a:p>
            <a:pPr marL="0" indent="0">
              <a:buNone/>
            </a:pPr>
            <a:r>
              <a:rPr lang="en-US" sz="942" b="1" dirty="0">
                <a:solidFill>
                  <a:srgbClr val="212121"/>
                </a:solidFill>
                <a:latin typeface="Verdana" pitchFamily="34" charset="0"/>
                <a:ea typeface="Verdana" pitchFamily="34" charset="-122"/>
                <a:cs typeface="Verdana" pitchFamily="34" charset="-120"/>
              </a:rPr>
              <a:t>Veri Analizi:</a:t>
            </a:r>
            <a:endParaRPr lang="en-US" sz="942" dirty="0"/>
          </a:p>
        </p:txBody>
      </p:sp>
      <p:sp>
        <p:nvSpPr>
          <p:cNvPr id="22" name="Text 18"/>
          <p:cNvSpPr/>
          <p:nvPr/>
        </p:nvSpPr>
        <p:spPr>
          <a:xfrm>
            <a:off x="2357298" y="3073598"/>
            <a:ext cx="2008175" cy="142875"/>
          </a:xfrm>
          <a:prstGeom prst="rect">
            <a:avLst/>
          </a:prstGeom>
          <a:noFill/>
          <a:ln/>
        </p:spPr>
        <p:txBody>
          <a:bodyPr wrap="none" lIns="0" tIns="0" rIns="0" bIns="0" rtlCol="0" anchor="ctr">
            <a:spAutoFit/>
          </a:bodyPr>
          <a:lstStyle/>
          <a:p>
            <a:pPr marL="0" indent="0">
              <a:buNone/>
            </a:pPr>
            <a:r>
              <a:rPr lang="en-US" sz="942" dirty="0">
                <a:solidFill>
                  <a:srgbClr val="212121"/>
                </a:solidFill>
                <a:latin typeface="Verdana" pitchFamily="34" charset="0"/>
                <a:ea typeface="Verdana" pitchFamily="34" charset="-122"/>
                <a:cs typeface="Verdana" pitchFamily="34" charset="-120"/>
              </a:rPr>
              <a:t> Satış verilerinden içgörü çıkarması </a:t>
            </a:r>
            <a:endParaRPr lang="en-US" sz="942" dirty="0"/>
          </a:p>
        </p:txBody>
      </p:sp>
      <p:sp>
        <p:nvSpPr>
          <p:cNvPr id="23" name="Text 19"/>
          <p:cNvSpPr/>
          <p:nvPr/>
        </p:nvSpPr>
        <p:spPr>
          <a:xfrm>
            <a:off x="1571625" y="3271838"/>
            <a:ext cx="1232325" cy="142875"/>
          </a:xfrm>
          <a:prstGeom prst="rect">
            <a:avLst/>
          </a:prstGeom>
          <a:noFill/>
          <a:ln/>
        </p:spPr>
        <p:txBody>
          <a:bodyPr wrap="none" lIns="0" tIns="0" rIns="0" bIns="0" rtlCol="0" anchor="ctr">
            <a:spAutoFit/>
          </a:bodyPr>
          <a:lstStyle/>
          <a:p>
            <a:pPr marL="0" indent="0">
              <a:buNone/>
            </a:pPr>
            <a:r>
              <a:rPr lang="en-US" sz="942" dirty="0">
                <a:solidFill>
                  <a:srgbClr val="212121"/>
                </a:solidFill>
                <a:latin typeface="Verdana" pitchFamily="34" charset="0"/>
                <a:ea typeface="Verdana" pitchFamily="34" charset="-122"/>
                <a:cs typeface="Verdana" pitchFamily="34" charset="-120"/>
              </a:rPr>
              <a:t>için AI'ye talimat verin </a:t>
            </a:r>
            <a:endParaRPr lang="en-US" sz="942" dirty="0"/>
          </a:p>
        </p:txBody>
      </p:sp>
      <p:sp>
        <p:nvSpPr>
          <p:cNvPr id="24" name="Shape 20"/>
          <p:cNvSpPr/>
          <p:nvPr/>
        </p:nvSpPr>
        <p:spPr>
          <a:xfrm>
            <a:off x="4636294" y="2936081"/>
            <a:ext cx="3507581" cy="610791"/>
          </a:xfrm>
          <a:prstGeom prst="rect">
            <a:avLst/>
          </a:prstGeom>
          <a:solidFill>
            <a:srgbClr val="FFFFFF">
              <a:alpha val="60000"/>
            </a:srgbClr>
          </a:solidFill>
          <a:ln/>
        </p:spPr>
      </p:sp>
      <p:sp>
        <p:nvSpPr>
          <p:cNvPr id="25" name="Shape 21"/>
          <p:cNvSpPr/>
          <p:nvPr/>
        </p:nvSpPr>
        <p:spPr>
          <a:xfrm>
            <a:off x="4779169" y="3043238"/>
            <a:ext cx="285750" cy="285750"/>
          </a:xfrm>
          <a:prstGeom prst="rect">
            <a:avLst/>
          </a:prstGeom>
          <a:solidFill>
            <a:srgbClr val="FF6F00"/>
          </a:solidFill>
          <a:ln/>
        </p:spPr>
      </p:sp>
      <p:sp>
        <p:nvSpPr>
          <p:cNvPr id="26" name="Text 22"/>
          <p:cNvSpPr/>
          <p:nvPr/>
        </p:nvSpPr>
        <p:spPr>
          <a:xfrm>
            <a:off x="4779169" y="3043238"/>
            <a:ext cx="285750" cy="285750"/>
          </a:xfrm>
          <a:prstGeom prst="rect">
            <a:avLst/>
          </a:prstGeom>
          <a:noFill/>
          <a:ln/>
        </p:spPr>
        <p:txBody>
          <a:bodyPr wrap="none" lIns="0" tIns="0" rIns="0" bIns="0" rtlCol="0" anchor="ctr">
            <a:spAutoFit/>
          </a:bodyPr>
          <a:lstStyle/>
          <a:p>
            <a:pPr marL="0" indent="0" algn="ctr">
              <a:buNone/>
            </a:pPr>
            <a:r>
              <a:rPr lang="en-US" sz="1350" b="1" dirty="0">
                <a:solidFill>
                  <a:srgbClr val="FFFFFF"/>
                </a:solidFill>
                <a:latin typeface="Noto Sans" pitchFamily="34" charset="0"/>
                <a:ea typeface="Noto Sans" pitchFamily="34" charset="-122"/>
                <a:cs typeface="Noto Sans" pitchFamily="34" charset="-120"/>
              </a:rPr>
              <a:t>4</a:t>
            </a:r>
            <a:endParaRPr lang="en-US" sz="1350" dirty="0"/>
          </a:p>
        </p:txBody>
      </p:sp>
      <p:sp>
        <p:nvSpPr>
          <p:cNvPr id="27" name="Text 23"/>
          <p:cNvSpPr/>
          <p:nvPr/>
        </p:nvSpPr>
        <p:spPr>
          <a:xfrm>
            <a:off x="5207794" y="3073598"/>
            <a:ext cx="883369" cy="142875"/>
          </a:xfrm>
          <a:prstGeom prst="rect">
            <a:avLst/>
          </a:prstGeom>
          <a:noFill/>
          <a:ln/>
        </p:spPr>
        <p:txBody>
          <a:bodyPr wrap="none" lIns="0" tIns="0" rIns="0" bIns="0" rtlCol="0" anchor="ctr">
            <a:spAutoFit/>
          </a:bodyPr>
          <a:lstStyle/>
          <a:p>
            <a:pPr marL="0" indent="0">
              <a:buNone/>
            </a:pPr>
            <a:r>
              <a:rPr lang="en-US" sz="942" b="1" dirty="0">
                <a:solidFill>
                  <a:srgbClr val="212121"/>
                </a:solidFill>
                <a:latin typeface="Verdana" pitchFamily="34" charset="0"/>
                <a:ea typeface="Verdana" pitchFamily="34" charset="-122"/>
                <a:cs typeface="Verdana" pitchFamily="34" charset="-120"/>
              </a:rPr>
              <a:t>Toplantı Özeti:</a:t>
            </a:r>
            <a:endParaRPr lang="en-US" sz="942" dirty="0"/>
          </a:p>
        </p:txBody>
      </p:sp>
      <p:sp>
        <p:nvSpPr>
          <p:cNvPr id="28" name="Text 24"/>
          <p:cNvSpPr/>
          <p:nvPr/>
        </p:nvSpPr>
        <p:spPr>
          <a:xfrm>
            <a:off x="6177802" y="3074639"/>
            <a:ext cx="1634663" cy="142875"/>
          </a:xfrm>
          <a:prstGeom prst="rect">
            <a:avLst/>
          </a:prstGeom>
          <a:noFill/>
          <a:ln/>
        </p:spPr>
        <p:txBody>
          <a:bodyPr wrap="none" lIns="0" tIns="0" rIns="0" bIns="0" rtlCol="0" anchor="ctr">
            <a:spAutoFit/>
          </a:bodyPr>
          <a:lstStyle/>
          <a:p>
            <a:pPr marL="0" indent="0">
              <a:buNone/>
            </a:pPr>
            <a:r>
              <a:rPr lang="en-US" sz="942" dirty="0">
                <a:solidFill>
                  <a:srgbClr val="212121"/>
                </a:solidFill>
                <a:latin typeface="Verdana" pitchFamily="34" charset="0"/>
                <a:ea typeface="Verdana" pitchFamily="34" charset="-122"/>
                <a:cs typeface="Verdana" pitchFamily="34" charset="-120"/>
              </a:rPr>
              <a:t> Toplantı notlarından aksiyon </a:t>
            </a:r>
            <a:endParaRPr lang="en-US" sz="942" dirty="0"/>
          </a:p>
        </p:txBody>
      </p:sp>
      <p:sp>
        <p:nvSpPr>
          <p:cNvPr id="29" name="Text 25"/>
          <p:cNvSpPr/>
          <p:nvPr/>
        </p:nvSpPr>
        <p:spPr>
          <a:xfrm>
            <a:off x="5207794" y="3271838"/>
            <a:ext cx="1486626" cy="142875"/>
          </a:xfrm>
          <a:prstGeom prst="rect">
            <a:avLst/>
          </a:prstGeom>
          <a:noFill/>
          <a:ln/>
        </p:spPr>
        <p:txBody>
          <a:bodyPr wrap="none" lIns="0" tIns="0" rIns="0" bIns="0" rtlCol="0" anchor="ctr">
            <a:spAutoFit/>
          </a:bodyPr>
          <a:lstStyle/>
          <a:p>
            <a:pPr marL="0" indent="0">
              <a:buNone/>
            </a:pPr>
            <a:r>
              <a:rPr lang="en-US" sz="942" dirty="0">
                <a:solidFill>
                  <a:srgbClr val="212121"/>
                </a:solidFill>
                <a:latin typeface="Verdana" pitchFamily="34" charset="0"/>
                <a:ea typeface="Verdana" pitchFamily="34" charset="-122"/>
                <a:cs typeface="Verdana" pitchFamily="34" charset="-120"/>
              </a:rPr>
              <a:t>planı oluşturmasını isteyin </a:t>
            </a:r>
            <a:endParaRPr lang="en-US" sz="942" dirty="0"/>
          </a:p>
        </p:txBody>
      </p:sp>
      <p:sp>
        <p:nvSpPr>
          <p:cNvPr id="30" name="Shape 26"/>
          <p:cNvSpPr/>
          <p:nvPr/>
        </p:nvSpPr>
        <p:spPr>
          <a:xfrm>
            <a:off x="2107267" y="3689747"/>
            <a:ext cx="4929439" cy="1116211"/>
          </a:xfrm>
          <a:prstGeom prst="rect">
            <a:avLst/>
          </a:prstGeom>
          <a:solidFill>
            <a:srgbClr val="FF6F00">
              <a:alpha val="15000"/>
            </a:srgbClr>
          </a:solidFill>
          <a:ln/>
        </p:spPr>
      </p:sp>
      <p:sp>
        <p:nvSpPr>
          <p:cNvPr id="31" name="Text 27"/>
          <p:cNvSpPr/>
          <p:nvPr/>
        </p:nvSpPr>
        <p:spPr>
          <a:xfrm>
            <a:off x="2357298" y="3796903"/>
            <a:ext cx="4429376" cy="235744"/>
          </a:xfrm>
          <a:prstGeom prst="rect">
            <a:avLst/>
          </a:prstGeom>
          <a:noFill/>
          <a:ln/>
        </p:spPr>
        <p:txBody>
          <a:bodyPr wrap="none" lIns="0" tIns="0" rIns="0" bIns="0" rtlCol="0" anchor="ctr">
            <a:spAutoFit/>
          </a:bodyPr>
          <a:lstStyle/>
          <a:p>
            <a:pPr marL="0" indent="0" algn="ctr">
              <a:buNone/>
            </a:pPr>
            <a:r>
              <a:rPr lang="en-US" sz="1238" b="1" dirty="0">
                <a:solidFill>
                  <a:srgbClr val="C62828"/>
                </a:solidFill>
                <a:latin typeface="Noto Sans" pitchFamily="34" charset="0"/>
                <a:ea typeface="Noto Sans" pitchFamily="34" charset="-122"/>
                <a:cs typeface="Noto Sans" pitchFamily="34" charset="-120"/>
              </a:rPr>
              <a:t>Yarışma Kuralları</a:t>
            </a:r>
            <a:endParaRPr lang="en-US" sz="1238" dirty="0"/>
          </a:p>
        </p:txBody>
      </p:sp>
      <p:sp>
        <p:nvSpPr>
          <p:cNvPr id="32" name="Text 28"/>
          <p:cNvSpPr/>
          <p:nvPr/>
        </p:nvSpPr>
        <p:spPr>
          <a:xfrm>
            <a:off x="4120604" y="4134445"/>
            <a:ext cx="902764" cy="142875"/>
          </a:xfrm>
          <a:prstGeom prst="rect">
            <a:avLst/>
          </a:prstGeom>
          <a:noFill/>
          <a:ln/>
        </p:spPr>
        <p:txBody>
          <a:bodyPr wrap="none" lIns="0" tIns="0" rIns="0" bIns="0" rtlCol="0" anchor="ctr">
            <a:spAutoFit/>
          </a:bodyPr>
          <a:lstStyle/>
          <a:p>
            <a:pPr marL="0" indent="0" algn="ctr">
              <a:buNone/>
            </a:pPr>
            <a:r>
              <a:rPr lang="en-US" sz="942" dirty="0">
                <a:solidFill>
                  <a:srgbClr val="212121"/>
                </a:solidFill>
                <a:latin typeface="Verdana" pitchFamily="34" charset="0"/>
                <a:ea typeface="Verdana" pitchFamily="34" charset="-122"/>
                <a:cs typeface="Verdana" pitchFamily="34" charset="-120"/>
              </a:rPr>
              <a:t> • Süre: 3 dakika</a:t>
            </a:r>
            <a:endParaRPr lang="en-US" sz="942" dirty="0"/>
          </a:p>
        </p:txBody>
      </p:sp>
      <p:sp>
        <p:nvSpPr>
          <p:cNvPr id="33" name="Text 29"/>
          <p:cNvSpPr/>
          <p:nvPr/>
        </p:nvSpPr>
        <p:spPr>
          <a:xfrm>
            <a:off x="3277307" y="4332684"/>
            <a:ext cx="2589330" cy="142875"/>
          </a:xfrm>
          <a:prstGeom prst="rect">
            <a:avLst/>
          </a:prstGeom>
          <a:noFill/>
          <a:ln/>
        </p:spPr>
        <p:txBody>
          <a:bodyPr wrap="none" lIns="0" tIns="0" rIns="0" bIns="0" rtlCol="0" anchor="ctr">
            <a:spAutoFit/>
          </a:bodyPr>
          <a:lstStyle/>
          <a:p>
            <a:pPr marL="0" indent="0" algn="ctr">
              <a:buNone/>
            </a:pPr>
            <a:r>
              <a:rPr lang="en-US" sz="942" dirty="0">
                <a:solidFill>
                  <a:srgbClr val="212121"/>
                </a:solidFill>
                <a:latin typeface="Verdana" pitchFamily="34" charset="0"/>
                <a:ea typeface="Verdana" pitchFamily="34" charset="-122"/>
                <a:cs typeface="Verdana" pitchFamily="34" charset="-120"/>
              </a:rPr>
              <a:t> • En detaylı ve yapılandırılmış prompt kazanır</a:t>
            </a:r>
            <a:endParaRPr lang="en-US" sz="942" dirty="0"/>
          </a:p>
        </p:txBody>
      </p:sp>
      <p:sp>
        <p:nvSpPr>
          <p:cNvPr id="34" name="Text 30"/>
          <p:cNvSpPr/>
          <p:nvPr/>
        </p:nvSpPr>
        <p:spPr>
          <a:xfrm>
            <a:off x="2357298" y="4530923"/>
            <a:ext cx="4429376" cy="142875"/>
          </a:xfrm>
          <a:prstGeom prst="rect">
            <a:avLst/>
          </a:prstGeom>
          <a:noFill/>
          <a:ln/>
        </p:spPr>
        <p:txBody>
          <a:bodyPr wrap="none" lIns="0" tIns="0" rIns="0" bIns="0" rtlCol="0" anchor="ctr">
            <a:spAutoFit/>
          </a:bodyPr>
          <a:lstStyle/>
          <a:p>
            <a:pPr marL="0" indent="0" algn="ctr">
              <a:buNone/>
            </a:pPr>
            <a:r>
              <a:rPr lang="en-US" sz="942" dirty="0">
                <a:solidFill>
                  <a:srgbClr val="212121"/>
                </a:solidFill>
                <a:latin typeface="Verdana" pitchFamily="34" charset="0"/>
                <a:ea typeface="Verdana" pitchFamily="34" charset="-122"/>
                <a:cs typeface="Verdana" pitchFamily="34" charset="-120"/>
              </a:rPr>
              <a:t> • ROL + AMAÇ + BAĞLAM + FORMAT + TON + KISITLAR formülünü kullanın </a:t>
            </a:r>
            <a:endParaRPr lang="en-US" sz="942" dirty="0"/>
          </a:p>
        </p:txBody>
      </p:sp>
      <p:sp>
        <p:nvSpPr>
          <p:cNvPr id="35" name="Shape 31"/>
          <p:cNvSpPr/>
          <p:nvPr/>
        </p:nvSpPr>
        <p:spPr>
          <a:xfrm>
            <a:off x="2587321" y="4913114"/>
            <a:ext cx="3969358" cy="380405"/>
          </a:xfrm>
          <a:prstGeom prst="rect">
            <a:avLst/>
          </a:prstGeom>
          <a:solidFill>
            <a:srgbClr val="4CAF50">
              <a:alpha val="20000"/>
            </a:srgbClr>
          </a:solidFill>
          <a:ln/>
        </p:spPr>
      </p:sp>
      <p:pic>
        <p:nvPicPr>
          <p:cNvPr id="36" name="Image 2" descr="preencoded.png"/>
          <p:cNvPicPr>
            <a:picLocks noChangeAspect="1"/>
          </p:cNvPicPr>
          <p:nvPr/>
        </p:nvPicPr>
        <p:blipFill>
          <a:blip r:embed="rId5"/>
          <a:stretch>
            <a:fillRect/>
          </a:stretch>
        </p:blipFill>
        <p:spPr>
          <a:xfrm>
            <a:off x="2837352" y="5013127"/>
            <a:ext cx="176808" cy="157163"/>
          </a:xfrm>
          <a:prstGeom prst="rect">
            <a:avLst/>
          </a:prstGeom>
        </p:spPr>
      </p:pic>
      <p:sp>
        <p:nvSpPr>
          <p:cNvPr id="37" name="Text 32"/>
          <p:cNvSpPr/>
          <p:nvPr/>
        </p:nvSpPr>
        <p:spPr>
          <a:xfrm>
            <a:off x="3197126" y="5015805"/>
            <a:ext cx="3221050" cy="151805"/>
          </a:xfrm>
          <a:prstGeom prst="rect">
            <a:avLst/>
          </a:prstGeom>
          <a:noFill/>
          <a:ln/>
        </p:spPr>
        <p:txBody>
          <a:bodyPr wrap="none" lIns="0" tIns="0" rIns="0" bIns="0" rtlCol="0" anchor="ctr">
            <a:spAutoFit/>
          </a:bodyPr>
          <a:lstStyle/>
          <a:p>
            <a:pPr marL="0" indent="0" algn="ctr">
              <a:buNone/>
            </a:pPr>
            <a:r>
              <a:rPr lang="en-US" sz="994" b="1" dirty="0">
                <a:solidFill>
                  <a:srgbClr val="212121"/>
                </a:solidFill>
                <a:latin typeface="Verdana" pitchFamily="34" charset="0"/>
                <a:ea typeface="Verdana" pitchFamily="34" charset="-122"/>
                <a:cs typeface="Verdana" pitchFamily="34" charset="-120"/>
              </a:rPr>
              <a:t> Kazanan prompt tüm katılımcılarla paylaşılacaktır </a:t>
            </a:r>
            <a:endParaRPr lang="en-US" sz="994"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name="Slide 3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143500"/>
          </a:xfrm>
          <a:prstGeom prst="rect">
            <a:avLst/>
          </a:prstGeom>
        </p:spPr>
      </p:pic>
      <p:sp>
        <p:nvSpPr>
          <p:cNvPr id="3" name="Text 0"/>
          <p:cNvSpPr/>
          <p:nvPr/>
        </p:nvSpPr>
        <p:spPr>
          <a:xfrm>
            <a:off x="500063" y="321469"/>
            <a:ext cx="8143875" cy="407194"/>
          </a:xfrm>
          <a:prstGeom prst="rect">
            <a:avLst/>
          </a:prstGeom>
          <a:noFill/>
          <a:ln/>
        </p:spPr>
        <p:txBody>
          <a:bodyPr wrap="none" lIns="0" tIns="0" rIns="0" bIns="0" rtlCol="0" anchor="ctr">
            <a:spAutoFit/>
          </a:bodyPr>
          <a:lstStyle/>
          <a:p>
            <a:pPr marL="0" indent="0" algn="ctr">
              <a:buNone/>
            </a:pPr>
            <a:r>
              <a:rPr lang="en-US" sz="2138" b="1" dirty="0">
                <a:solidFill>
                  <a:srgbClr val="C62828"/>
                </a:solidFill>
                <a:latin typeface="Verdana" pitchFamily="34" charset="0"/>
                <a:ea typeface="Verdana" pitchFamily="34" charset="-122"/>
                <a:cs typeface="Verdana" pitchFamily="34" charset="-120"/>
              </a:rPr>
              <a:t>Bireysel Düzeyde AI Okuryazarlığı</a:t>
            </a:r>
            <a:endParaRPr lang="en-US" sz="2138" dirty="0"/>
          </a:p>
        </p:txBody>
      </p:sp>
      <p:sp>
        <p:nvSpPr>
          <p:cNvPr id="4" name="Shape 1"/>
          <p:cNvSpPr/>
          <p:nvPr/>
        </p:nvSpPr>
        <p:spPr>
          <a:xfrm>
            <a:off x="500063" y="1014413"/>
            <a:ext cx="2547919" cy="3807619"/>
          </a:xfrm>
          <a:prstGeom prst="rect">
            <a:avLst/>
          </a:prstGeom>
          <a:solidFill>
            <a:srgbClr val="FFFFFF">
              <a:alpha val="60000"/>
            </a:srgbClr>
          </a:solidFill>
          <a:ln/>
        </p:spPr>
      </p:sp>
      <p:pic>
        <p:nvPicPr>
          <p:cNvPr id="5" name="Image 1" descr="preencoded.png"/>
          <p:cNvPicPr>
            <a:picLocks noChangeAspect="1"/>
          </p:cNvPicPr>
          <p:nvPr/>
        </p:nvPicPr>
        <p:blipFill>
          <a:blip r:embed="rId4"/>
          <a:stretch>
            <a:fillRect/>
          </a:stretch>
        </p:blipFill>
        <p:spPr>
          <a:xfrm>
            <a:off x="1548994" y="1296591"/>
            <a:ext cx="450056" cy="400050"/>
          </a:xfrm>
          <a:prstGeom prst="rect">
            <a:avLst/>
          </a:prstGeom>
        </p:spPr>
      </p:pic>
      <p:sp>
        <p:nvSpPr>
          <p:cNvPr id="6" name="Text 2"/>
          <p:cNvSpPr/>
          <p:nvPr/>
        </p:nvSpPr>
        <p:spPr>
          <a:xfrm>
            <a:off x="642938" y="1935956"/>
            <a:ext cx="2262169" cy="204295"/>
          </a:xfrm>
          <a:prstGeom prst="rect">
            <a:avLst/>
          </a:prstGeom>
          <a:noFill/>
          <a:ln/>
        </p:spPr>
        <p:txBody>
          <a:bodyPr wrap="none" lIns="0" tIns="0" rIns="0" bIns="0" rtlCol="0" anchor="ctr">
            <a:spAutoFit/>
          </a:bodyPr>
          <a:lstStyle/>
          <a:p>
            <a:pPr marL="0" indent="0" algn="ctr">
              <a:buNone/>
            </a:pPr>
            <a:r>
              <a:rPr lang="en-US" sz="1238" b="1" dirty="0">
                <a:solidFill>
                  <a:srgbClr val="1565C0"/>
                </a:solidFill>
                <a:latin typeface="Noto Sans" pitchFamily="34" charset="0"/>
                <a:ea typeface="Noto Sans" pitchFamily="34" charset="-122"/>
                <a:cs typeface="Noto Sans" pitchFamily="34" charset="-120"/>
              </a:rPr>
              <a:t>Dijital Farkındalık</a:t>
            </a:r>
            <a:endParaRPr lang="en-US" sz="1238" dirty="0"/>
          </a:p>
        </p:txBody>
      </p:sp>
      <p:sp>
        <p:nvSpPr>
          <p:cNvPr id="7" name="Shape 3"/>
          <p:cNvSpPr/>
          <p:nvPr/>
        </p:nvSpPr>
        <p:spPr>
          <a:xfrm>
            <a:off x="642938" y="2340276"/>
            <a:ext cx="57150" cy="57150"/>
          </a:xfrm>
          <a:prstGeom prst="rect">
            <a:avLst/>
          </a:prstGeom>
          <a:solidFill>
            <a:srgbClr val="1565C0"/>
          </a:solidFill>
          <a:ln/>
        </p:spPr>
      </p:sp>
      <p:sp>
        <p:nvSpPr>
          <p:cNvPr id="8" name="Text 4"/>
          <p:cNvSpPr/>
          <p:nvPr/>
        </p:nvSpPr>
        <p:spPr>
          <a:xfrm>
            <a:off x="785813" y="2283126"/>
            <a:ext cx="1729262"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AI araçlarını tanıma ve anlama</a:t>
            </a:r>
            <a:endParaRPr lang="en-US" sz="889" dirty="0"/>
          </a:p>
        </p:txBody>
      </p:sp>
      <p:sp>
        <p:nvSpPr>
          <p:cNvPr id="9" name="Shape 5"/>
          <p:cNvSpPr/>
          <p:nvPr/>
        </p:nvSpPr>
        <p:spPr>
          <a:xfrm>
            <a:off x="642938" y="2608166"/>
            <a:ext cx="57150" cy="57150"/>
          </a:xfrm>
          <a:prstGeom prst="rect">
            <a:avLst/>
          </a:prstGeom>
          <a:solidFill>
            <a:srgbClr val="1565C0"/>
          </a:solidFill>
          <a:ln/>
        </p:spPr>
      </p:sp>
      <p:sp>
        <p:nvSpPr>
          <p:cNvPr id="10" name="Text 6"/>
          <p:cNvSpPr/>
          <p:nvPr/>
        </p:nvSpPr>
        <p:spPr>
          <a:xfrm>
            <a:off x="785813" y="2551016"/>
            <a:ext cx="1687237"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Veri güvenliği ve gizlilik bilinci</a:t>
            </a:r>
            <a:endParaRPr lang="en-US" sz="889" dirty="0"/>
          </a:p>
        </p:txBody>
      </p:sp>
      <p:sp>
        <p:nvSpPr>
          <p:cNvPr id="11" name="Shape 7"/>
          <p:cNvSpPr/>
          <p:nvPr/>
        </p:nvSpPr>
        <p:spPr>
          <a:xfrm>
            <a:off x="642938" y="2876057"/>
            <a:ext cx="57150" cy="57150"/>
          </a:xfrm>
          <a:prstGeom prst="rect">
            <a:avLst/>
          </a:prstGeom>
          <a:solidFill>
            <a:srgbClr val="1565C0"/>
          </a:solidFill>
          <a:ln/>
        </p:spPr>
      </p:sp>
      <p:sp>
        <p:nvSpPr>
          <p:cNvPr id="12" name="Text 8"/>
          <p:cNvSpPr/>
          <p:nvPr/>
        </p:nvSpPr>
        <p:spPr>
          <a:xfrm>
            <a:off x="785813" y="2818907"/>
            <a:ext cx="1925380"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AI'nin sınırlarını ve risklerini bilme</a:t>
            </a:r>
            <a:endParaRPr lang="en-US" sz="889" dirty="0"/>
          </a:p>
        </p:txBody>
      </p:sp>
      <p:sp>
        <p:nvSpPr>
          <p:cNvPr id="13" name="Shape 9"/>
          <p:cNvSpPr/>
          <p:nvPr/>
        </p:nvSpPr>
        <p:spPr>
          <a:xfrm>
            <a:off x="642938" y="3143948"/>
            <a:ext cx="57150" cy="57150"/>
          </a:xfrm>
          <a:prstGeom prst="rect">
            <a:avLst/>
          </a:prstGeom>
          <a:solidFill>
            <a:srgbClr val="1565C0"/>
          </a:solidFill>
          <a:ln/>
        </p:spPr>
      </p:sp>
      <p:sp>
        <p:nvSpPr>
          <p:cNvPr id="14" name="Text 10"/>
          <p:cNvSpPr/>
          <p:nvPr/>
        </p:nvSpPr>
        <p:spPr>
          <a:xfrm>
            <a:off x="785813" y="3086798"/>
            <a:ext cx="2078636"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Etik kullanım prensiplerini uygulama</a:t>
            </a:r>
            <a:endParaRPr lang="en-US" sz="889" dirty="0"/>
          </a:p>
        </p:txBody>
      </p:sp>
      <p:sp>
        <p:nvSpPr>
          <p:cNvPr id="15" name="Shape 11"/>
          <p:cNvSpPr/>
          <p:nvPr/>
        </p:nvSpPr>
        <p:spPr>
          <a:xfrm>
            <a:off x="3298013" y="1014413"/>
            <a:ext cx="2547947" cy="3807619"/>
          </a:xfrm>
          <a:prstGeom prst="rect">
            <a:avLst/>
          </a:prstGeom>
          <a:solidFill>
            <a:srgbClr val="FFFFFF">
              <a:alpha val="60000"/>
            </a:srgbClr>
          </a:solidFill>
          <a:ln/>
        </p:spPr>
      </p:sp>
      <p:pic>
        <p:nvPicPr>
          <p:cNvPr id="16" name="Image 2" descr="preencoded.png"/>
          <p:cNvPicPr>
            <a:picLocks noChangeAspect="1"/>
          </p:cNvPicPr>
          <p:nvPr/>
        </p:nvPicPr>
        <p:blipFill>
          <a:blip r:embed="rId5"/>
          <a:stretch>
            <a:fillRect/>
          </a:stretch>
        </p:blipFill>
        <p:spPr>
          <a:xfrm>
            <a:off x="4321941" y="1296591"/>
            <a:ext cx="500063" cy="400050"/>
          </a:xfrm>
          <a:prstGeom prst="rect">
            <a:avLst/>
          </a:prstGeom>
        </p:spPr>
      </p:pic>
      <p:sp>
        <p:nvSpPr>
          <p:cNvPr id="17" name="Text 12"/>
          <p:cNvSpPr/>
          <p:nvPr/>
        </p:nvSpPr>
        <p:spPr>
          <a:xfrm>
            <a:off x="3440888" y="1935956"/>
            <a:ext cx="2262197" cy="204295"/>
          </a:xfrm>
          <a:prstGeom prst="rect">
            <a:avLst/>
          </a:prstGeom>
          <a:noFill/>
          <a:ln/>
        </p:spPr>
        <p:txBody>
          <a:bodyPr wrap="none" lIns="0" tIns="0" rIns="0" bIns="0" rtlCol="0" anchor="ctr">
            <a:spAutoFit/>
          </a:bodyPr>
          <a:lstStyle/>
          <a:p>
            <a:pPr marL="0" indent="0" algn="ctr">
              <a:buNone/>
            </a:pPr>
            <a:r>
              <a:rPr lang="en-US" sz="1238" b="1" dirty="0">
                <a:solidFill>
                  <a:srgbClr val="FF6F00"/>
                </a:solidFill>
                <a:latin typeface="Noto Sans" pitchFamily="34" charset="0"/>
                <a:ea typeface="Noto Sans" pitchFamily="34" charset="-122"/>
                <a:cs typeface="Noto Sans" pitchFamily="34" charset="-120"/>
              </a:rPr>
              <a:t>Sürekli Öğrenme Kültürü</a:t>
            </a:r>
            <a:endParaRPr lang="en-US" sz="1238" dirty="0"/>
          </a:p>
        </p:txBody>
      </p:sp>
      <p:sp>
        <p:nvSpPr>
          <p:cNvPr id="18" name="Shape 13"/>
          <p:cNvSpPr/>
          <p:nvPr/>
        </p:nvSpPr>
        <p:spPr>
          <a:xfrm>
            <a:off x="3440888" y="2340276"/>
            <a:ext cx="57150" cy="57150"/>
          </a:xfrm>
          <a:prstGeom prst="rect">
            <a:avLst/>
          </a:prstGeom>
          <a:solidFill>
            <a:srgbClr val="FF6F00"/>
          </a:solidFill>
          <a:ln/>
        </p:spPr>
      </p:sp>
      <p:sp>
        <p:nvSpPr>
          <p:cNvPr id="19" name="Text 14"/>
          <p:cNvSpPr/>
          <p:nvPr/>
        </p:nvSpPr>
        <p:spPr>
          <a:xfrm>
            <a:off x="3583763" y="2283126"/>
            <a:ext cx="1916144"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Yeni teknolojilere açıklık ve merak</a:t>
            </a:r>
            <a:endParaRPr lang="en-US" sz="889" dirty="0"/>
          </a:p>
        </p:txBody>
      </p:sp>
      <p:sp>
        <p:nvSpPr>
          <p:cNvPr id="20" name="Shape 15"/>
          <p:cNvSpPr/>
          <p:nvPr/>
        </p:nvSpPr>
        <p:spPr>
          <a:xfrm>
            <a:off x="3440888" y="2608166"/>
            <a:ext cx="57150" cy="57150"/>
          </a:xfrm>
          <a:prstGeom prst="rect">
            <a:avLst/>
          </a:prstGeom>
          <a:solidFill>
            <a:srgbClr val="FF6F00"/>
          </a:solidFill>
          <a:ln/>
        </p:spPr>
      </p:sp>
      <p:sp>
        <p:nvSpPr>
          <p:cNvPr id="21" name="Text 16"/>
          <p:cNvSpPr/>
          <p:nvPr/>
        </p:nvSpPr>
        <p:spPr>
          <a:xfrm>
            <a:off x="3583763" y="2551016"/>
            <a:ext cx="1687125"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Deneme-yanılma ile öğrenme</a:t>
            </a:r>
            <a:endParaRPr lang="en-US" sz="889" dirty="0"/>
          </a:p>
        </p:txBody>
      </p:sp>
      <p:sp>
        <p:nvSpPr>
          <p:cNvPr id="22" name="Shape 17"/>
          <p:cNvSpPr/>
          <p:nvPr/>
        </p:nvSpPr>
        <p:spPr>
          <a:xfrm>
            <a:off x="3440888" y="2876057"/>
            <a:ext cx="57150" cy="57150"/>
          </a:xfrm>
          <a:prstGeom prst="rect">
            <a:avLst/>
          </a:prstGeom>
          <a:solidFill>
            <a:srgbClr val="FF6F00"/>
          </a:solidFill>
          <a:ln/>
        </p:spPr>
      </p:sp>
      <p:sp>
        <p:nvSpPr>
          <p:cNvPr id="23" name="Text 18"/>
          <p:cNvSpPr/>
          <p:nvPr/>
        </p:nvSpPr>
        <p:spPr>
          <a:xfrm>
            <a:off x="3583763" y="2818907"/>
            <a:ext cx="2119322" cy="364331"/>
          </a:xfrm>
          <a:prstGeom prst="rect">
            <a:avLst/>
          </a:prstGeom>
          <a:noFill/>
          <a:ln/>
        </p:spPr>
        <p:txBody>
          <a:bodyPr wrap="squar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Online kurslar ve kaynakları takip etme</a:t>
            </a:r>
            <a:endParaRPr lang="en-US" sz="889" dirty="0"/>
          </a:p>
        </p:txBody>
      </p:sp>
      <p:sp>
        <p:nvSpPr>
          <p:cNvPr id="24" name="Shape 19"/>
          <p:cNvSpPr/>
          <p:nvPr/>
        </p:nvSpPr>
        <p:spPr>
          <a:xfrm>
            <a:off x="3440888" y="3326113"/>
            <a:ext cx="57150" cy="57150"/>
          </a:xfrm>
          <a:prstGeom prst="rect">
            <a:avLst/>
          </a:prstGeom>
          <a:solidFill>
            <a:srgbClr val="FF6F00"/>
          </a:solidFill>
          <a:ln/>
        </p:spPr>
      </p:sp>
      <p:sp>
        <p:nvSpPr>
          <p:cNvPr id="25" name="Text 20"/>
          <p:cNvSpPr/>
          <p:nvPr/>
        </p:nvSpPr>
        <p:spPr>
          <a:xfrm>
            <a:off x="3583763" y="3268963"/>
            <a:ext cx="1441307"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Topluluk ve ağ oluşturma</a:t>
            </a:r>
            <a:endParaRPr lang="en-US" sz="889" dirty="0"/>
          </a:p>
        </p:txBody>
      </p:sp>
      <p:sp>
        <p:nvSpPr>
          <p:cNvPr id="26" name="Shape 21"/>
          <p:cNvSpPr/>
          <p:nvPr/>
        </p:nvSpPr>
        <p:spPr>
          <a:xfrm>
            <a:off x="6095991" y="1014413"/>
            <a:ext cx="2547919" cy="3807619"/>
          </a:xfrm>
          <a:prstGeom prst="rect">
            <a:avLst/>
          </a:prstGeom>
          <a:solidFill>
            <a:srgbClr val="FFFFFF">
              <a:alpha val="60000"/>
            </a:srgbClr>
          </a:solidFill>
          <a:ln/>
        </p:spPr>
      </p:sp>
      <p:pic>
        <p:nvPicPr>
          <p:cNvPr id="27" name="Image 3" descr="preencoded.png"/>
          <p:cNvPicPr>
            <a:picLocks noChangeAspect="1"/>
          </p:cNvPicPr>
          <p:nvPr/>
        </p:nvPicPr>
        <p:blipFill>
          <a:blip r:embed="rId6"/>
          <a:stretch>
            <a:fillRect/>
          </a:stretch>
        </p:blipFill>
        <p:spPr>
          <a:xfrm>
            <a:off x="7219931" y="1296591"/>
            <a:ext cx="300038" cy="400050"/>
          </a:xfrm>
          <a:prstGeom prst="rect">
            <a:avLst/>
          </a:prstGeom>
        </p:spPr>
      </p:pic>
      <p:sp>
        <p:nvSpPr>
          <p:cNvPr id="28" name="Text 22"/>
          <p:cNvSpPr/>
          <p:nvPr/>
        </p:nvSpPr>
        <p:spPr>
          <a:xfrm>
            <a:off x="6238866" y="1935956"/>
            <a:ext cx="2262169" cy="408589"/>
          </a:xfrm>
          <a:prstGeom prst="rect">
            <a:avLst/>
          </a:prstGeom>
          <a:noFill/>
          <a:ln/>
        </p:spPr>
        <p:txBody>
          <a:bodyPr wrap="square" lIns="0" tIns="0" rIns="0" bIns="0" rtlCol="0" anchor="ctr">
            <a:spAutoFit/>
          </a:bodyPr>
          <a:lstStyle/>
          <a:p>
            <a:pPr marL="0" indent="0" algn="ctr">
              <a:buNone/>
            </a:pPr>
            <a:r>
              <a:rPr lang="en-US" sz="1238" b="1" dirty="0">
                <a:solidFill>
                  <a:srgbClr val="2E7D32"/>
                </a:solidFill>
                <a:latin typeface="Noto Sans" pitchFamily="34" charset="0"/>
                <a:ea typeface="Noto Sans" pitchFamily="34" charset="-122"/>
                <a:cs typeface="Noto Sans" pitchFamily="34" charset="-120"/>
              </a:rPr>
              <a:t>Yaratıcılığı Veriyle Harmanlama</a:t>
            </a:r>
            <a:endParaRPr lang="en-US" sz="1238" dirty="0"/>
          </a:p>
        </p:txBody>
      </p:sp>
      <p:sp>
        <p:nvSpPr>
          <p:cNvPr id="29" name="Shape 23"/>
          <p:cNvSpPr/>
          <p:nvPr/>
        </p:nvSpPr>
        <p:spPr>
          <a:xfrm>
            <a:off x="6238866" y="2544570"/>
            <a:ext cx="57150" cy="57150"/>
          </a:xfrm>
          <a:prstGeom prst="rect">
            <a:avLst/>
          </a:prstGeom>
          <a:solidFill>
            <a:srgbClr val="2E7D32"/>
          </a:solidFill>
          <a:ln/>
        </p:spPr>
      </p:sp>
      <p:sp>
        <p:nvSpPr>
          <p:cNvPr id="30" name="Text 24"/>
          <p:cNvSpPr/>
          <p:nvPr/>
        </p:nvSpPr>
        <p:spPr>
          <a:xfrm>
            <a:off x="6381741" y="2487420"/>
            <a:ext cx="2119294" cy="364331"/>
          </a:xfrm>
          <a:prstGeom prst="rect">
            <a:avLst/>
          </a:prstGeom>
          <a:noFill/>
          <a:ln/>
        </p:spPr>
        <p:txBody>
          <a:bodyPr wrap="squar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Analitik düşünme + yaratıcılık dengesi</a:t>
            </a:r>
            <a:endParaRPr lang="en-US" sz="889" dirty="0"/>
          </a:p>
        </p:txBody>
      </p:sp>
      <p:sp>
        <p:nvSpPr>
          <p:cNvPr id="31" name="Shape 25"/>
          <p:cNvSpPr/>
          <p:nvPr/>
        </p:nvSpPr>
        <p:spPr>
          <a:xfrm>
            <a:off x="6238866" y="2994627"/>
            <a:ext cx="57150" cy="57150"/>
          </a:xfrm>
          <a:prstGeom prst="rect">
            <a:avLst/>
          </a:prstGeom>
          <a:solidFill>
            <a:srgbClr val="2E7D32"/>
          </a:solidFill>
          <a:ln/>
        </p:spPr>
      </p:sp>
      <p:sp>
        <p:nvSpPr>
          <p:cNvPr id="32" name="Text 26"/>
          <p:cNvSpPr/>
          <p:nvPr/>
        </p:nvSpPr>
        <p:spPr>
          <a:xfrm>
            <a:off x="6381741" y="2937477"/>
            <a:ext cx="1930012"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AI'yi araç olarak kullanma becerisi</a:t>
            </a:r>
            <a:endParaRPr lang="en-US" sz="889" dirty="0"/>
          </a:p>
        </p:txBody>
      </p:sp>
      <p:sp>
        <p:nvSpPr>
          <p:cNvPr id="33" name="Shape 27"/>
          <p:cNvSpPr/>
          <p:nvPr/>
        </p:nvSpPr>
        <p:spPr>
          <a:xfrm>
            <a:off x="6238866" y="3262517"/>
            <a:ext cx="57150" cy="57150"/>
          </a:xfrm>
          <a:prstGeom prst="rect">
            <a:avLst/>
          </a:prstGeom>
          <a:solidFill>
            <a:srgbClr val="2E7D32"/>
          </a:solidFill>
          <a:ln/>
        </p:spPr>
      </p:sp>
      <p:sp>
        <p:nvSpPr>
          <p:cNvPr id="34" name="Text 28"/>
          <p:cNvSpPr/>
          <p:nvPr/>
        </p:nvSpPr>
        <p:spPr>
          <a:xfrm>
            <a:off x="6381741" y="3205367"/>
            <a:ext cx="1417755" cy="182166"/>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Veri destekli karar verme</a:t>
            </a:r>
            <a:endParaRPr lang="en-US" sz="889" dirty="0"/>
          </a:p>
        </p:txBody>
      </p:sp>
      <p:sp>
        <p:nvSpPr>
          <p:cNvPr id="35" name="Shape 29"/>
          <p:cNvSpPr/>
          <p:nvPr/>
        </p:nvSpPr>
        <p:spPr>
          <a:xfrm>
            <a:off x="6238866" y="3530408"/>
            <a:ext cx="57150" cy="57150"/>
          </a:xfrm>
          <a:prstGeom prst="rect">
            <a:avLst/>
          </a:prstGeom>
          <a:solidFill>
            <a:srgbClr val="2E7D32"/>
          </a:solidFill>
          <a:ln/>
        </p:spPr>
      </p:sp>
      <p:sp>
        <p:nvSpPr>
          <p:cNvPr id="36" name="Text 30"/>
          <p:cNvSpPr/>
          <p:nvPr/>
        </p:nvSpPr>
        <p:spPr>
          <a:xfrm>
            <a:off x="6381741" y="3473258"/>
            <a:ext cx="2119294" cy="364331"/>
          </a:xfrm>
          <a:prstGeom prst="rect">
            <a:avLst/>
          </a:prstGeom>
          <a:noFill/>
          <a:ln/>
        </p:spPr>
        <p:txBody>
          <a:bodyPr wrap="squar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İnovasyon ve problem çözme yeteneği</a:t>
            </a:r>
            <a:endParaRPr lang="en-US" sz="889"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Slide 3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143500"/>
          </a:xfrm>
          <a:prstGeom prst="rect">
            <a:avLst/>
          </a:prstGeom>
        </p:spPr>
      </p:pic>
      <p:sp>
        <p:nvSpPr>
          <p:cNvPr id="3" name="Text 0"/>
          <p:cNvSpPr/>
          <p:nvPr/>
        </p:nvSpPr>
        <p:spPr>
          <a:xfrm>
            <a:off x="500063" y="321469"/>
            <a:ext cx="8143875" cy="407194"/>
          </a:xfrm>
          <a:prstGeom prst="rect">
            <a:avLst/>
          </a:prstGeom>
          <a:noFill/>
          <a:ln/>
        </p:spPr>
        <p:txBody>
          <a:bodyPr wrap="none" lIns="0" tIns="0" rIns="0" bIns="0" rtlCol="0" anchor="ctr">
            <a:spAutoFit/>
          </a:bodyPr>
          <a:lstStyle/>
          <a:p>
            <a:pPr marL="0" indent="0" algn="ctr">
              <a:buNone/>
            </a:pPr>
            <a:r>
              <a:rPr lang="en-US" sz="2138" b="1" dirty="0">
                <a:solidFill>
                  <a:srgbClr val="C62828"/>
                </a:solidFill>
                <a:latin typeface="Verdana" pitchFamily="34" charset="0"/>
                <a:ea typeface="Verdana" pitchFamily="34" charset="-122"/>
                <a:cs typeface="Verdana" pitchFamily="34" charset="-120"/>
              </a:rPr>
              <a:t>Kurumsal Dönüşüm Stratejileri</a:t>
            </a:r>
            <a:endParaRPr lang="en-US" sz="2138" dirty="0"/>
          </a:p>
        </p:txBody>
      </p:sp>
      <p:sp>
        <p:nvSpPr>
          <p:cNvPr id="4" name="Shape 1"/>
          <p:cNvSpPr/>
          <p:nvPr/>
        </p:nvSpPr>
        <p:spPr>
          <a:xfrm>
            <a:off x="500063" y="1014413"/>
            <a:ext cx="2547919" cy="3807619"/>
          </a:xfrm>
          <a:prstGeom prst="rect">
            <a:avLst/>
          </a:prstGeom>
          <a:solidFill>
            <a:srgbClr val="FFFFFF">
              <a:alpha val="60000"/>
            </a:srgbClr>
          </a:solidFill>
          <a:ln/>
        </p:spPr>
      </p:sp>
      <p:pic>
        <p:nvPicPr>
          <p:cNvPr id="5" name="Image 1" descr="preencoded.png"/>
          <p:cNvPicPr>
            <a:picLocks noChangeAspect="1"/>
          </p:cNvPicPr>
          <p:nvPr/>
        </p:nvPicPr>
        <p:blipFill>
          <a:blip r:embed="rId4"/>
          <a:stretch>
            <a:fillRect/>
          </a:stretch>
        </p:blipFill>
        <p:spPr>
          <a:xfrm>
            <a:off x="1588284" y="1289447"/>
            <a:ext cx="371475" cy="371475"/>
          </a:xfrm>
          <a:prstGeom prst="rect">
            <a:avLst/>
          </a:prstGeom>
        </p:spPr>
      </p:pic>
      <p:sp>
        <p:nvSpPr>
          <p:cNvPr id="6" name="Text 2"/>
          <p:cNvSpPr/>
          <p:nvPr/>
        </p:nvSpPr>
        <p:spPr>
          <a:xfrm>
            <a:off x="642938" y="1893094"/>
            <a:ext cx="2262169" cy="235744"/>
          </a:xfrm>
          <a:prstGeom prst="rect">
            <a:avLst/>
          </a:prstGeom>
          <a:noFill/>
          <a:ln/>
        </p:spPr>
        <p:txBody>
          <a:bodyPr wrap="none" lIns="0" tIns="0" rIns="0" bIns="0" rtlCol="0" anchor="ctr">
            <a:spAutoFit/>
          </a:bodyPr>
          <a:lstStyle/>
          <a:p>
            <a:pPr marL="0" indent="0" algn="ctr">
              <a:buNone/>
            </a:pPr>
            <a:r>
              <a:rPr lang="en-US" sz="1238" b="1" dirty="0">
                <a:solidFill>
                  <a:srgbClr val="1565C0"/>
                </a:solidFill>
                <a:latin typeface="Noto Sans" pitchFamily="34" charset="0"/>
                <a:ea typeface="Noto Sans" pitchFamily="34" charset="-122"/>
                <a:cs typeface="Noto Sans" pitchFamily="34" charset="-120"/>
              </a:rPr>
              <a:t>Etik Kurullar</a:t>
            </a:r>
            <a:endParaRPr lang="en-US" sz="1238" dirty="0"/>
          </a:p>
        </p:txBody>
      </p:sp>
      <p:sp>
        <p:nvSpPr>
          <p:cNvPr id="7" name="Shape 3"/>
          <p:cNvSpPr/>
          <p:nvPr/>
        </p:nvSpPr>
        <p:spPr>
          <a:xfrm>
            <a:off x="642938" y="2328863"/>
            <a:ext cx="57150" cy="57150"/>
          </a:xfrm>
          <a:prstGeom prst="rect">
            <a:avLst/>
          </a:prstGeom>
          <a:solidFill>
            <a:srgbClr val="1565C0"/>
          </a:solidFill>
          <a:ln/>
        </p:spPr>
      </p:sp>
      <p:sp>
        <p:nvSpPr>
          <p:cNvPr id="8" name="Text 4"/>
          <p:cNvSpPr/>
          <p:nvPr/>
        </p:nvSpPr>
        <p:spPr>
          <a:xfrm>
            <a:off x="785813" y="2271713"/>
            <a:ext cx="2119294" cy="388609"/>
          </a:xfrm>
          <a:prstGeom prst="rect">
            <a:avLst/>
          </a:prstGeom>
          <a:noFill/>
          <a:ln/>
        </p:spPr>
        <p:txBody>
          <a:bodyPr wrap="squar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AI kullanımında etik standartlar belirleyin</a:t>
            </a:r>
            <a:endParaRPr lang="en-US" sz="889" dirty="0"/>
          </a:p>
        </p:txBody>
      </p:sp>
      <p:sp>
        <p:nvSpPr>
          <p:cNvPr id="9" name="Shape 5"/>
          <p:cNvSpPr/>
          <p:nvPr/>
        </p:nvSpPr>
        <p:spPr>
          <a:xfrm>
            <a:off x="642938" y="2817484"/>
            <a:ext cx="57150" cy="57150"/>
          </a:xfrm>
          <a:prstGeom prst="rect">
            <a:avLst/>
          </a:prstGeom>
          <a:solidFill>
            <a:srgbClr val="1565C0"/>
          </a:solidFill>
          <a:ln/>
        </p:spPr>
      </p:sp>
      <p:sp>
        <p:nvSpPr>
          <p:cNvPr id="10" name="Text 6"/>
          <p:cNvSpPr/>
          <p:nvPr/>
        </p:nvSpPr>
        <p:spPr>
          <a:xfrm>
            <a:off x="785813" y="2760334"/>
            <a:ext cx="2119294" cy="388609"/>
          </a:xfrm>
          <a:prstGeom prst="rect">
            <a:avLst/>
          </a:prstGeom>
          <a:noFill/>
          <a:ln/>
        </p:spPr>
        <p:txBody>
          <a:bodyPr wrap="squar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Veri gizliliği ve güvenlik politikaları oluşturun</a:t>
            </a:r>
            <a:endParaRPr lang="en-US" sz="889" dirty="0"/>
          </a:p>
        </p:txBody>
      </p:sp>
      <p:sp>
        <p:nvSpPr>
          <p:cNvPr id="11" name="Shape 7"/>
          <p:cNvSpPr/>
          <p:nvPr/>
        </p:nvSpPr>
        <p:spPr>
          <a:xfrm>
            <a:off x="642938" y="3306105"/>
            <a:ext cx="57150" cy="57150"/>
          </a:xfrm>
          <a:prstGeom prst="rect">
            <a:avLst/>
          </a:prstGeom>
          <a:solidFill>
            <a:srgbClr val="1565C0"/>
          </a:solidFill>
          <a:ln/>
        </p:spPr>
      </p:sp>
      <p:sp>
        <p:nvSpPr>
          <p:cNvPr id="12" name="Text 8"/>
          <p:cNvSpPr/>
          <p:nvPr/>
        </p:nvSpPr>
        <p:spPr>
          <a:xfrm>
            <a:off x="785813" y="3248955"/>
            <a:ext cx="2119294" cy="388609"/>
          </a:xfrm>
          <a:prstGeom prst="rect">
            <a:avLst/>
          </a:prstGeom>
          <a:noFill/>
          <a:ln/>
        </p:spPr>
        <p:txBody>
          <a:bodyPr wrap="squar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Düzenli etik denetim ve raporlama yapın</a:t>
            </a:r>
            <a:endParaRPr lang="en-US" sz="889" dirty="0"/>
          </a:p>
        </p:txBody>
      </p:sp>
      <p:sp>
        <p:nvSpPr>
          <p:cNvPr id="13" name="Shape 9"/>
          <p:cNvSpPr/>
          <p:nvPr/>
        </p:nvSpPr>
        <p:spPr>
          <a:xfrm>
            <a:off x="642938" y="3794727"/>
            <a:ext cx="57150" cy="57150"/>
          </a:xfrm>
          <a:prstGeom prst="rect">
            <a:avLst/>
          </a:prstGeom>
          <a:solidFill>
            <a:srgbClr val="1565C0"/>
          </a:solidFill>
          <a:ln/>
        </p:spPr>
      </p:sp>
      <p:sp>
        <p:nvSpPr>
          <p:cNvPr id="14" name="Text 10"/>
          <p:cNvSpPr/>
          <p:nvPr/>
        </p:nvSpPr>
        <p:spPr>
          <a:xfrm>
            <a:off x="785813" y="3737577"/>
            <a:ext cx="2119294" cy="388609"/>
          </a:xfrm>
          <a:prstGeom prst="rect">
            <a:avLst/>
          </a:prstGeom>
          <a:noFill/>
          <a:ln/>
        </p:spPr>
        <p:txBody>
          <a:bodyPr wrap="squar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Çalışanları etik kullanım konusunda eğitin</a:t>
            </a:r>
            <a:endParaRPr lang="en-US" sz="889" dirty="0"/>
          </a:p>
        </p:txBody>
      </p:sp>
      <p:sp>
        <p:nvSpPr>
          <p:cNvPr id="15" name="Shape 11"/>
          <p:cNvSpPr/>
          <p:nvPr/>
        </p:nvSpPr>
        <p:spPr>
          <a:xfrm>
            <a:off x="3298013" y="1014413"/>
            <a:ext cx="2547947" cy="3807619"/>
          </a:xfrm>
          <a:prstGeom prst="rect">
            <a:avLst/>
          </a:prstGeom>
          <a:solidFill>
            <a:srgbClr val="FFFFFF">
              <a:alpha val="60000"/>
            </a:srgbClr>
          </a:solidFill>
          <a:ln/>
        </p:spPr>
      </p:sp>
      <p:pic>
        <p:nvPicPr>
          <p:cNvPr id="16" name="Image 2" descr="preencoded.png"/>
          <p:cNvPicPr>
            <a:picLocks noChangeAspect="1"/>
          </p:cNvPicPr>
          <p:nvPr/>
        </p:nvPicPr>
        <p:blipFill>
          <a:blip r:embed="rId5"/>
          <a:stretch>
            <a:fillRect/>
          </a:stretch>
        </p:blipFill>
        <p:spPr>
          <a:xfrm>
            <a:off x="4363017" y="1289447"/>
            <a:ext cx="417909" cy="371475"/>
          </a:xfrm>
          <a:prstGeom prst="rect">
            <a:avLst/>
          </a:prstGeom>
        </p:spPr>
      </p:pic>
      <p:sp>
        <p:nvSpPr>
          <p:cNvPr id="17" name="Text 12"/>
          <p:cNvSpPr/>
          <p:nvPr/>
        </p:nvSpPr>
        <p:spPr>
          <a:xfrm>
            <a:off x="3440888" y="1893094"/>
            <a:ext cx="2262197" cy="235744"/>
          </a:xfrm>
          <a:prstGeom prst="rect">
            <a:avLst/>
          </a:prstGeom>
          <a:noFill/>
          <a:ln/>
        </p:spPr>
        <p:txBody>
          <a:bodyPr wrap="none" lIns="0" tIns="0" rIns="0" bIns="0" rtlCol="0" anchor="ctr">
            <a:spAutoFit/>
          </a:bodyPr>
          <a:lstStyle/>
          <a:p>
            <a:pPr marL="0" indent="0" algn="ctr">
              <a:buNone/>
            </a:pPr>
            <a:r>
              <a:rPr lang="en-US" sz="1238" b="1" dirty="0">
                <a:solidFill>
                  <a:srgbClr val="FF6F00"/>
                </a:solidFill>
                <a:latin typeface="Noto Sans" pitchFamily="34" charset="0"/>
                <a:ea typeface="Noto Sans" pitchFamily="34" charset="-122"/>
                <a:cs typeface="Noto Sans" pitchFamily="34" charset="-120"/>
              </a:rPr>
              <a:t>AI Entegrasyon Planı</a:t>
            </a:r>
            <a:endParaRPr lang="en-US" sz="1238" dirty="0"/>
          </a:p>
        </p:txBody>
      </p:sp>
      <p:sp>
        <p:nvSpPr>
          <p:cNvPr id="18" name="Shape 13"/>
          <p:cNvSpPr/>
          <p:nvPr/>
        </p:nvSpPr>
        <p:spPr>
          <a:xfrm>
            <a:off x="3440888" y="2328863"/>
            <a:ext cx="57150" cy="57150"/>
          </a:xfrm>
          <a:prstGeom prst="rect">
            <a:avLst/>
          </a:prstGeom>
          <a:solidFill>
            <a:srgbClr val="FF6F00"/>
          </a:solidFill>
          <a:ln/>
        </p:spPr>
      </p:sp>
      <p:sp>
        <p:nvSpPr>
          <p:cNvPr id="19" name="Text 14"/>
          <p:cNvSpPr/>
          <p:nvPr/>
        </p:nvSpPr>
        <p:spPr>
          <a:xfrm>
            <a:off x="3583763" y="2271713"/>
            <a:ext cx="2019756" cy="194304"/>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Pilot projelerle başlayın ve test edin</a:t>
            </a:r>
            <a:endParaRPr lang="en-US" sz="889" dirty="0"/>
          </a:p>
        </p:txBody>
      </p:sp>
      <p:sp>
        <p:nvSpPr>
          <p:cNvPr id="20" name="Shape 15"/>
          <p:cNvSpPr/>
          <p:nvPr/>
        </p:nvSpPr>
        <p:spPr>
          <a:xfrm>
            <a:off x="3440888" y="2623179"/>
            <a:ext cx="57150" cy="57150"/>
          </a:xfrm>
          <a:prstGeom prst="rect">
            <a:avLst/>
          </a:prstGeom>
          <a:solidFill>
            <a:srgbClr val="FF6F00"/>
          </a:solidFill>
          <a:ln/>
        </p:spPr>
      </p:sp>
      <p:sp>
        <p:nvSpPr>
          <p:cNvPr id="21" name="Text 16"/>
          <p:cNvSpPr/>
          <p:nvPr/>
        </p:nvSpPr>
        <p:spPr>
          <a:xfrm>
            <a:off x="3583763" y="2566029"/>
            <a:ext cx="2119322" cy="388609"/>
          </a:xfrm>
          <a:prstGeom prst="rect">
            <a:avLst/>
          </a:prstGeom>
          <a:noFill/>
          <a:ln/>
        </p:spPr>
        <p:txBody>
          <a:bodyPr wrap="squar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Aşamalı entegrasyon yol haritası oluşturun</a:t>
            </a:r>
            <a:endParaRPr lang="en-US" sz="889" dirty="0"/>
          </a:p>
        </p:txBody>
      </p:sp>
      <p:sp>
        <p:nvSpPr>
          <p:cNvPr id="22" name="Shape 17"/>
          <p:cNvSpPr/>
          <p:nvPr/>
        </p:nvSpPr>
        <p:spPr>
          <a:xfrm>
            <a:off x="3440888" y="3111801"/>
            <a:ext cx="57150" cy="57150"/>
          </a:xfrm>
          <a:prstGeom prst="rect">
            <a:avLst/>
          </a:prstGeom>
          <a:solidFill>
            <a:srgbClr val="FF6F00"/>
          </a:solidFill>
          <a:ln/>
        </p:spPr>
      </p:sp>
      <p:sp>
        <p:nvSpPr>
          <p:cNvPr id="23" name="Text 18"/>
          <p:cNvSpPr/>
          <p:nvPr/>
        </p:nvSpPr>
        <p:spPr>
          <a:xfrm>
            <a:off x="3583763" y="3054651"/>
            <a:ext cx="2119322" cy="388609"/>
          </a:xfrm>
          <a:prstGeom prst="rect">
            <a:avLst/>
          </a:prstGeom>
          <a:noFill/>
          <a:ln/>
        </p:spPr>
        <p:txBody>
          <a:bodyPr wrap="squar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ROI ve performans metriklerini tanımlayın</a:t>
            </a:r>
            <a:endParaRPr lang="en-US" sz="889" dirty="0"/>
          </a:p>
        </p:txBody>
      </p:sp>
      <p:sp>
        <p:nvSpPr>
          <p:cNvPr id="24" name="Shape 19"/>
          <p:cNvSpPr/>
          <p:nvPr/>
        </p:nvSpPr>
        <p:spPr>
          <a:xfrm>
            <a:off x="3440888" y="3600422"/>
            <a:ext cx="57150" cy="57150"/>
          </a:xfrm>
          <a:prstGeom prst="rect">
            <a:avLst/>
          </a:prstGeom>
          <a:solidFill>
            <a:srgbClr val="FF6F00"/>
          </a:solidFill>
          <a:ln/>
        </p:spPr>
      </p:sp>
      <p:sp>
        <p:nvSpPr>
          <p:cNvPr id="25" name="Text 20"/>
          <p:cNvSpPr/>
          <p:nvPr/>
        </p:nvSpPr>
        <p:spPr>
          <a:xfrm>
            <a:off x="3583763" y="3543272"/>
            <a:ext cx="2004324" cy="194304"/>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Teknik altyapı ve veri hazırlığı yapın</a:t>
            </a:r>
            <a:endParaRPr lang="en-US" sz="889" dirty="0"/>
          </a:p>
        </p:txBody>
      </p:sp>
      <p:sp>
        <p:nvSpPr>
          <p:cNvPr id="26" name="Shape 21"/>
          <p:cNvSpPr/>
          <p:nvPr/>
        </p:nvSpPr>
        <p:spPr>
          <a:xfrm>
            <a:off x="6095991" y="1014413"/>
            <a:ext cx="2547919" cy="3807619"/>
          </a:xfrm>
          <a:prstGeom prst="rect">
            <a:avLst/>
          </a:prstGeom>
          <a:solidFill>
            <a:srgbClr val="FFFFFF">
              <a:alpha val="60000"/>
            </a:srgbClr>
          </a:solidFill>
          <a:ln/>
        </p:spPr>
      </p:sp>
      <p:pic>
        <p:nvPicPr>
          <p:cNvPr id="27" name="Image 3" descr="preencoded.png"/>
          <p:cNvPicPr>
            <a:picLocks noChangeAspect="1"/>
          </p:cNvPicPr>
          <p:nvPr/>
        </p:nvPicPr>
        <p:blipFill>
          <a:blip r:embed="rId6"/>
          <a:stretch>
            <a:fillRect/>
          </a:stretch>
        </p:blipFill>
        <p:spPr>
          <a:xfrm>
            <a:off x="7137778" y="1289447"/>
            <a:ext cx="464344" cy="371475"/>
          </a:xfrm>
          <a:prstGeom prst="rect">
            <a:avLst/>
          </a:prstGeom>
        </p:spPr>
      </p:pic>
      <p:sp>
        <p:nvSpPr>
          <p:cNvPr id="28" name="Text 22"/>
          <p:cNvSpPr/>
          <p:nvPr/>
        </p:nvSpPr>
        <p:spPr>
          <a:xfrm>
            <a:off x="6238866" y="1893094"/>
            <a:ext cx="2262169" cy="235744"/>
          </a:xfrm>
          <a:prstGeom prst="rect">
            <a:avLst/>
          </a:prstGeom>
          <a:noFill/>
          <a:ln/>
        </p:spPr>
        <p:txBody>
          <a:bodyPr wrap="none" lIns="0" tIns="0" rIns="0" bIns="0" rtlCol="0" anchor="ctr">
            <a:spAutoFit/>
          </a:bodyPr>
          <a:lstStyle/>
          <a:p>
            <a:pPr marL="0" indent="0" algn="ctr">
              <a:buNone/>
            </a:pPr>
            <a:r>
              <a:rPr lang="en-US" sz="1238" b="1" dirty="0">
                <a:solidFill>
                  <a:srgbClr val="2E7D32"/>
                </a:solidFill>
                <a:latin typeface="Noto Sans" pitchFamily="34" charset="0"/>
                <a:ea typeface="Noto Sans" pitchFamily="34" charset="-122"/>
                <a:cs typeface="Noto Sans" pitchFamily="34" charset="-120"/>
              </a:rPr>
              <a:t>Hibrit Ekip Yönetimi</a:t>
            </a:r>
            <a:endParaRPr lang="en-US" sz="1238" dirty="0"/>
          </a:p>
        </p:txBody>
      </p:sp>
      <p:sp>
        <p:nvSpPr>
          <p:cNvPr id="29" name="Shape 23"/>
          <p:cNvSpPr/>
          <p:nvPr/>
        </p:nvSpPr>
        <p:spPr>
          <a:xfrm>
            <a:off x="6238866" y="2328863"/>
            <a:ext cx="57150" cy="57150"/>
          </a:xfrm>
          <a:prstGeom prst="rect">
            <a:avLst/>
          </a:prstGeom>
          <a:solidFill>
            <a:srgbClr val="2E7D32"/>
          </a:solidFill>
          <a:ln/>
        </p:spPr>
      </p:sp>
      <p:sp>
        <p:nvSpPr>
          <p:cNvPr id="30" name="Text 24"/>
          <p:cNvSpPr/>
          <p:nvPr/>
        </p:nvSpPr>
        <p:spPr>
          <a:xfrm>
            <a:off x="6381741" y="2271713"/>
            <a:ext cx="2040015" cy="194304"/>
          </a:xfrm>
          <a:prstGeom prst="rect">
            <a:avLst/>
          </a:prstGeom>
          <a:noFill/>
          <a:ln/>
        </p:spPr>
        <p:txBody>
          <a:bodyPr wrap="non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İnsan-AI işbirliği modelini tasarlayın</a:t>
            </a:r>
            <a:endParaRPr lang="en-US" sz="889" dirty="0"/>
          </a:p>
        </p:txBody>
      </p:sp>
      <p:sp>
        <p:nvSpPr>
          <p:cNvPr id="31" name="Shape 25"/>
          <p:cNvSpPr/>
          <p:nvPr/>
        </p:nvSpPr>
        <p:spPr>
          <a:xfrm>
            <a:off x="6238866" y="2623179"/>
            <a:ext cx="57150" cy="57150"/>
          </a:xfrm>
          <a:prstGeom prst="rect">
            <a:avLst/>
          </a:prstGeom>
          <a:solidFill>
            <a:srgbClr val="2E7D32"/>
          </a:solidFill>
          <a:ln/>
        </p:spPr>
      </p:sp>
      <p:sp>
        <p:nvSpPr>
          <p:cNvPr id="32" name="Text 26"/>
          <p:cNvSpPr/>
          <p:nvPr/>
        </p:nvSpPr>
        <p:spPr>
          <a:xfrm>
            <a:off x="6381741" y="2566029"/>
            <a:ext cx="2119294" cy="388609"/>
          </a:xfrm>
          <a:prstGeom prst="rect">
            <a:avLst/>
          </a:prstGeom>
          <a:noFill/>
          <a:ln/>
        </p:spPr>
        <p:txBody>
          <a:bodyPr wrap="squar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Roller ve sorumlulukları net tanımlayın</a:t>
            </a:r>
            <a:endParaRPr lang="en-US" sz="889" dirty="0"/>
          </a:p>
        </p:txBody>
      </p:sp>
      <p:sp>
        <p:nvSpPr>
          <p:cNvPr id="33" name="Shape 27"/>
          <p:cNvSpPr/>
          <p:nvPr/>
        </p:nvSpPr>
        <p:spPr>
          <a:xfrm>
            <a:off x="6238866" y="3111801"/>
            <a:ext cx="57150" cy="57150"/>
          </a:xfrm>
          <a:prstGeom prst="rect">
            <a:avLst/>
          </a:prstGeom>
          <a:solidFill>
            <a:srgbClr val="2E7D32"/>
          </a:solidFill>
          <a:ln/>
        </p:spPr>
      </p:sp>
      <p:sp>
        <p:nvSpPr>
          <p:cNvPr id="34" name="Text 28"/>
          <p:cNvSpPr/>
          <p:nvPr/>
        </p:nvSpPr>
        <p:spPr>
          <a:xfrm>
            <a:off x="6381741" y="3054651"/>
            <a:ext cx="2119294" cy="388609"/>
          </a:xfrm>
          <a:prstGeom prst="rect">
            <a:avLst/>
          </a:prstGeom>
          <a:noFill/>
          <a:ln/>
        </p:spPr>
        <p:txBody>
          <a:bodyPr wrap="squar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Sürekli eğitim ve gelişim programları oluşturun</a:t>
            </a:r>
            <a:endParaRPr lang="en-US" sz="889" dirty="0"/>
          </a:p>
        </p:txBody>
      </p:sp>
      <p:sp>
        <p:nvSpPr>
          <p:cNvPr id="35" name="Shape 29"/>
          <p:cNvSpPr/>
          <p:nvPr/>
        </p:nvSpPr>
        <p:spPr>
          <a:xfrm>
            <a:off x="6238866" y="3600422"/>
            <a:ext cx="57150" cy="57150"/>
          </a:xfrm>
          <a:prstGeom prst="rect">
            <a:avLst/>
          </a:prstGeom>
          <a:solidFill>
            <a:srgbClr val="2E7D32"/>
          </a:solidFill>
          <a:ln/>
        </p:spPr>
      </p:sp>
      <p:sp>
        <p:nvSpPr>
          <p:cNvPr id="36" name="Text 30"/>
          <p:cNvSpPr/>
          <p:nvPr/>
        </p:nvSpPr>
        <p:spPr>
          <a:xfrm>
            <a:off x="6381741" y="3543272"/>
            <a:ext cx="2119294" cy="388609"/>
          </a:xfrm>
          <a:prstGeom prst="rect">
            <a:avLst/>
          </a:prstGeom>
          <a:noFill/>
          <a:ln/>
        </p:spPr>
        <p:txBody>
          <a:bodyPr wrap="square" lIns="0" tIns="0" rIns="0" bIns="0" rtlCol="0" anchor="ctr">
            <a:spAutoFit/>
          </a:bodyPr>
          <a:lstStyle/>
          <a:p>
            <a:pPr marL="0" indent="0">
              <a:buNone/>
            </a:pPr>
            <a:r>
              <a:rPr lang="en-US" sz="889" dirty="0">
                <a:solidFill>
                  <a:srgbClr val="212121"/>
                </a:solidFill>
                <a:latin typeface="Noto Sans" pitchFamily="34" charset="0"/>
                <a:ea typeface="Noto Sans" pitchFamily="34" charset="-122"/>
                <a:cs typeface="Noto Sans" pitchFamily="34" charset="-120"/>
              </a:rPr>
              <a:t>Değişim yönetimi ve kültür dönüşümü sağlayın</a:t>
            </a:r>
            <a:endParaRPr lang="en-US" sz="889"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Slide 40">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6267692"/>
          </a:xfrm>
          <a:prstGeom prst="rect">
            <a:avLst/>
          </a:prstGeom>
        </p:spPr>
      </p:pic>
      <p:sp>
        <p:nvSpPr>
          <p:cNvPr id="3" name="Text 0"/>
          <p:cNvSpPr/>
          <p:nvPr/>
        </p:nvSpPr>
        <p:spPr>
          <a:xfrm>
            <a:off x="500063" y="321469"/>
            <a:ext cx="8143875" cy="407194"/>
          </a:xfrm>
          <a:prstGeom prst="rect">
            <a:avLst/>
          </a:prstGeom>
          <a:noFill/>
          <a:ln/>
        </p:spPr>
        <p:txBody>
          <a:bodyPr wrap="none" lIns="0" tIns="0" rIns="0" bIns="0" rtlCol="0" anchor="ctr">
            <a:spAutoFit/>
          </a:bodyPr>
          <a:lstStyle/>
          <a:p>
            <a:pPr marL="0" indent="0" algn="ctr">
              <a:buNone/>
            </a:pPr>
            <a:r>
              <a:rPr lang="en-US" sz="2138" b="1" dirty="0">
                <a:solidFill>
                  <a:srgbClr val="C62828"/>
                </a:solidFill>
                <a:latin typeface="Verdana" pitchFamily="34" charset="0"/>
                <a:ea typeface="Verdana" pitchFamily="34" charset="-122"/>
                <a:cs typeface="Verdana" pitchFamily="34" charset="-120"/>
              </a:rPr>
              <a:t>AI Çağında Yeni Yetkinlikler</a:t>
            </a:r>
            <a:endParaRPr lang="en-US" sz="2138" dirty="0"/>
          </a:p>
        </p:txBody>
      </p:sp>
      <p:sp>
        <p:nvSpPr>
          <p:cNvPr id="4" name="Shape 1"/>
          <p:cNvSpPr/>
          <p:nvPr/>
        </p:nvSpPr>
        <p:spPr>
          <a:xfrm>
            <a:off x="500063" y="1014413"/>
            <a:ext cx="3929063" cy="3914552"/>
          </a:xfrm>
          <a:prstGeom prst="rect">
            <a:avLst/>
          </a:prstGeom>
          <a:solidFill>
            <a:srgbClr val="FFFFFF">
              <a:alpha val="60000"/>
            </a:srgbClr>
          </a:solidFill>
          <a:ln/>
        </p:spPr>
      </p:sp>
      <p:pic>
        <p:nvPicPr>
          <p:cNvPr id="5" name="Image 1" descr="preencoded.png"/>
          <p:cNvPicPr>
            <a:picLocks noChangeAspect="1"/>
          </p:cNvPicPr>
          <p:nvPr/>
        </p:nvPicPr>
        <p:blipFill>
          <a:blip r:embed="rId4"/>
          <a:stretch>
            <a:fillRect/>
          </a:stretch>
        </p:blipFill>
        <p:spPr>
          <a:xfrm>
            <a:off x="1742154" y="1303734"/>
            <a:ext cx="357188" cy="285750"/>
          </a:xfrm>
          <a:prstGeom prst="rect">
            <a:avLst/>
          </a:prstGeom>
        </p:spPr>
      </p:pic>
      <p:sp>
        <p:nvSpPr>
          <p:cNvPr id="6" name="Text 2"/>
          <p:cNvSpPr/>
          <p:nvPr/>
        </p:nvSpPr>
        <p:spPr>
          <a:xfrm>
            <a:off x="2206498" y="1303734"/>
            <a:ext cx="980535" cy="278606"/>
          </a:xfrm>
          <a:prstGeom prst="rect">
            <a:avLst/>
          </a:prstGeom>
          <a:noFill/>
          <a:ln/>
        </p:spPr>
        <p:txBody>
          <a:bodyPr wrap="none" lIns="0" tIns="0" rIns="0" bIns="0" rtlCol="0" anchor="ctr">
            <a:spAutoFit/>
          </a:bodyPr>
          <a:lstStyle/>
          <a:p>
            <a:pPr marL="0" indent="0">
              <a:buNone/>
            </a:pPr>
            <a:r>
              <a:rPr lang="en-US" sz="1463" b="1" dirty="0">
                <a:solidFill>
                  <a:srgbClr val="FF6F00"/>
                </a:solidFill>
                <a:latin typeface="Noto Sans" pitchFamily="34" charset="0"/>
                <a:ea typeface="Noto Sans" pitchFamily="34" charset="-122"/>
                <a:cs typeface="Noto Sans" pitchFamily="34" charset="-120"/>
              </a:rPr>
              <a:t>Hard Skills</a:t>
            </a:r>
            <a:endParaRPr lang="en-US" sz="1463" dirty="0"/>
          </a:p>
        </p:txBody>
      </p:sp>
      <p:sp>
        <p:nvSpPr>
          <p:cNvPr id="7" name="Shape 3"/>
          <p:cNvSpPr/>
          <p:nvPr/>
        </p:nvSpPr>
        <p:spPr>
          <a:xfrm>
            <a:off x="714375" y="2021681"/>
            <a:ext cx="71438" cy="71438"/>
          </a:xfrm>
          <a:prstGeom prst="rect">
            <a:avLst/>
          </a:prstGeom>
          <a:solidFill>
            <a:srgbClr val="FF6F00"/>
          </a:solidFill>
          <a:ln/>
        </p:spPr>
      </p:sp>
      <p:sp>
        <p:nvSpPr>
          <p:cNvPr id="8" name="Text 4"/>
          <p:cNvSpPr/>
          <p:nvPr/>
        </p:nvSpPr>
        <p:spPr>
          <a:xfrm>
            <a:off x="892969" y="1964531"/>
            <a:ext cx="1924962" cy="205718"/>
          </a:xfrm>
          <a:prstGeom prst="rect">
            <a:avLst/>
          </a:prstGeom>
          <a:noFill/>
          <a:ln/>
        </p:spPr>
        <p:txBody>
          <a:bodyPr wrap="none" lIns="0" tIns="0" rIns="0" bIns="0" rtlCol="0" anchor="ctr">
            <a:spAutoFit/>
          </a:bodyPr>
          <a:lstStyle/>
          <a:p>
            <a:pPr marL="0" indent="0">
              <a:buNone/>
            </a:pPr>
            <a:r>
              <a:rPr lang="en-US" sz="942" b="1" dirty="0">
                <a:solidFill>
                  <a:srgbClr val="212121"/>
                </a:solidFill>
                <a:latin typeface="Verdana" pitchFamily="34" charset="0"/>
                <a:ea typeface="Verdana" pitchFamily="34" charset="-122"/>
                <a:cs typeface="Verdana" pitchFamily="34" charset="-120"/>
              </a:rPr>
              <a:t>Veri Analizi ve Yorumlama</a:t>
            </a:r>
            <a:endParaRPr lang="en-US" sz="942" dirty="0"/>
          </a:p>
        </p:txBody>
      </p:sp>
      <p:sp>
        <p:nvSpPr>
          <p:cNvPr id="9" name="Text 5"/>
          <p:cNvSpPr/>
          <p:nvPr/>
        </p:nvSpPr>
        <p:spPr>
          <a:xfrm>
            <a:off x="892969" y="2252402"/>
            <a:ext cx="1924962" cy="128588"/>
          </a:xfrm>
          <a:prstGeom prst="rect">
            <a:avLst/>
          </a:prstGeom>
          <a:noFill/>
          <a:ln/>
        </p:spPr>
        <p:txBody>
          <a:bodyPr wrap="none" lIns="0" tIns="0" rIns="0" bIns="0" rtlCol="0" anchor="ctr">
            <a:spAutoFit/>
          </a:bodyPr>
          <a:lstStyle/>
          <a:p>
            <a:pPr marL="0" indent="0">
              <a:buNone/>
            </a:pPr>
            <a:r>
              <a:rPr lang="en-US" sz="837" dirty="0">
                <a:solidFill>
                  <a:srgbClr val="424242"/>
                </a:solidFill>
                <a:latin typeface="Verdana" pitchFamily="34" charset="0"/>
                <a:ea typeface="Verdana" pitchFamily="34" charset="-122"/>
                <a:cs typeface="Verdana" pitchFamily="34" charset="-120"/>
              </a:rPr>
              <a:t>AI çıktılarını anlama ve değerlendirme</a:t>
            </a:r>
            <a:endParaRPr lang="en-US" sz="837" dirty="0"/>
          </a:p>
        </p:txBody>
      </p:sp>
      <p:sp>
        <p:nvSpPr>
          <p:cNvPr id="10" name="Shape 6"/>
          <p:cNvSpPr/>
          <p:nvPr/>
        </p:nvSpPr>
        <p:spPr>
          <a:xfrm>
            <a:off x="714375" y="2597423"/>
            <a:ext cx="71438" cy="71438"/>
          </a:xfrm>
          <a:prstGeom prst="rect">
            <a:avLst/>
          </a:prstGeom>
          <a:solidFill>
            <a:srgbClr val="FF6F00"/>
          </a:solidFill>
          <a:ln/>
        </p:spPr>
      </p:sp>
      <p:sp>
        <p:nvSpPr>
          <p:cNvPr id="11" name="Text 7"/>
          <p:cNvSpPr/>
          <p:nvPr/>
        </p:nvSpPr>
        <p:spPr>
          <a:xfrm>
            <a:off x="892969" y="2540273"/>
            <a:ext cx="2000864" cy="205718"/>
          </a:xfrm>
          <a:prstGeom prst="rect">
            <a:avLst/>
          </a:prstGeom>
          <a:noFill/>
          <a:ln/>
        </p:spPr>
        <p:txBody>
          <a:bodyPr wrap="none" lIns="0" tIns="0" rIns="0" bIns="0" rtlCol="0" anchor="ctr">
            <a:spAutoFit/>
          </a:bodyPr>
          <a:lstStyle/>
          <a:p>
            <a:pPr marL="0" indent="0">
              <a:buNone/>
            </a:pPr>
            <a:r>
              <a:rPr lang="en-US" sz="942" b="1" dirty="0">
                <a:solidFill>
                  <a:srgbClr val="212121"/>
                </a:solidFill>
                <a:latin typeface="Verdana" pitchFamily="34" charset="0"/>
                <a:ea typeface="Verdana" pitchFamily="34" charset="-122"/>
                <a:cs typeface="Verdana" pitchFamily="34" charset="-120"/>
              </a:rPr>
              <a:t>Prompt Mühendisliği</a:t>
            </a:r>
            <a:endParaRPr lang="en-US" sz="942" dirty="0"/>
          </a:p>
        </p:txBody>
      </p:sp>
      <p:sp>
        <p:nvSpPr>
          <p:cNvPr id="12" name="Text 8"/>
          <p:cNvSpPr/>
          <p:nvPr/>
        </p:nvSpPr>
        <p:spPr>
          <a:xfrm>
            <a:off x="892969" y="2828144"/>
            <a:ext cx="2000864" cy="128588"/>
          </a:xfrm>
          <a:prstGeom prst="rect">
            <a:avLst/>
          </a:prstGeom>
          <a:noFill/>
          <a:ln/>
        </p:spPr>
        <p:txBody>
          <a:bodyPr wrap="none" lIns="0" tIns="0" rIns="0" bIns="0" rtlCol="0" anchor="ctr">
            <a:spAutoFit/>
          </a:bodyPr>
          <a:lstStyle/>
          <a:p>
            <a:pPr marL="0" indent="0">
              <a:buNone/>
            </a:pPr>
            <a:r>
              <a:rPr lang="en-US" sz="837" dirty="0">
                <a:solidFill>
                  <a:srgbClr val="424242"/>
                </a:solidFill>
                <a:latin typeface="Verdana" pitchFamily="34" charset="0"/>
                <a:ea typeface="Verdana" pitchFamily="34" charset="-122"/>
                <a:cs typeface="Verdana" pitchFamily="34" charset="-120"/>
              </a:rPr>
              <a:t>Etkili talimatlar yazma ve optimize etme</a:t>
            </a:r>
            <a:endParaRPr lang="en-US" sz="837" dirty="0"/>
          </a:p>
        </p:txBody>
      </p:sp>
      <p:sp>
        <p:nvSpPr>
          <p:cNvPr id="13" name="Shape 9"/>
          <p:cNvSpPr/>
          <p:nvPr/>
        </p:nvSpPr>
        <p:spPr>
          <a:xfrm>
            <a:off x="714375" y="3173164"/>
            <a:ext cx="71438" cy="71438"/>
          </a:xfrm>
          <a:prstGeom prst="rect">
            <a:avLst/>
          </a:prstGeom>
          <a:solidFill>
            <a:srgbClr val="FF6F00"/>
          </a:solidFill>
          <a:ln/>
        </p:spPr>
      </p:sp>
      <p:sp>
        <p:nvSpPr>
          <p:cNvPr id="14" name="Text 10"/>
          <p:cNvSpPr/>
          <p:nvPr/>
        </p:nvSpPr>
        <p:spPr>
          <a:xfrm>
            <a:off x="892969" y="3116014"/>
            <a:ext cx="2464817" cy="205718"/>
          </a:xfrm>
          <a:prstGeom prst="rect">
            <a:avLst/>
          </a:prstGeom>
          <a:noFill/>
          <a:ln/>
        </p:spPr>
        <p:txBody>
          <a:bodyPr wrap="none" lIns="0" tIns="0" rIns="0" bIns="0" rtlCol="0" anchor="ctr">
            <a:spAutoFit/>
          </a:bodyPr>
          <a:lstStyle/>
          <a:p>
            <a:pPr marL="0" indent="0">
              <a:buNone/>
            </a:pPr>
            <a:r>
              <a:rPr lang="en-US" sz="942" b="1" dirty="0">
                <a:solidFill>
                  <a:srgbClr val="212121"/>
                </a:solidFill>
                <a:latin typeface="Verdana" pitchFamily="34" charset="0"/>
                <a:ea typeface="Verdana" pitchFamily="34" charset="-122"/>
                <a:cs typeface="Verdana" pitchFamily="34" charset="-120"/>
              </a:rPr>
              <a:t>AI Araçlarını Kullanma</a:t>
            </a:r>
            <a:endParaRPr lang="en-US" sz="942" dirty="0"/>
          </a:p>
        </p:txBody>
      </p:sp>
      <p:sp>
        <p:nvSpPr>
          <p:cNvPr id="15" name="Text 11"/>
          <p:cNvSpPr/>
          <p:nvPr/>
        </p:nvSpPr>
        <p:spPr>
          <a:xfrm>
            <a:off x="892969" y="3403885"/>
            <a:ext cx="2464817" cy="128588"/>
          </a:xfrm>
          <a:prstGeom prst="rect">
            <a:avLst/>
          </a:prstGeom>
          <a:noFill/>
          <a:ln/>
        </p:spPr>
        <p:txBody>
          <a:bodyPr wrap="none" lIns="0" tIns="0" rIns="0" bIns="0" rtlCol="0" anchor="ctr">
            <a:spAutoFit/>
          </a:bodyPr>
          <a:lstStyle/>
          <a:p>
            <a:pPr marL="0" indent="0">
              <a:buNone/>
            </a:pPr>
            <a:r>
              <a:rPr lang="en-US" sz="837" dirty="0">
                <a:solidFill>
                  <a:srgbClr val="424242"/>
                </a:solidFill>
                <a:latin typeface="Verdana" pitchFamily="34" charset="0"/>
                <a:ea typeface="Verdana" pitchFamily="34" charset="-122"/>
                <a:cs typeface="Verdana" pitchFamily="34" charset="-120"/>
              </a:rPr>
              <a:t>ChatGPT, Gemini, Copilot gibi araçlarda yetkinlik</a:t>
            </a:r>
            <a:endParaRPr lang="en-US" sz="837" dirty="0"/>
          </a:p>
        </p:txBody>
      </p:sp>
      <p:sp>
        <p:nvSpPr>
          <p:cNvPr id="16" name="Shape 12"/>
          <p:cNvSpPr/>
          <p:nvPr/>
        </p:nvSpPr>
        <p:spPr>
          <a:xfrm>
            <a:off x="714375" y="3748906"/>
            <a:ext cx="71438" cy="71438"/>
          </a:xfrm>
          <a:prstGeom prst="rect">
            <a:avLst/>
          </a:prstGeom>
          <a:solidFill>
            <a:srgbClr val="FF6F00"/>
          </a:solidFill>
          <a:ln/>
        </p:spPr>
      </p:sp>
      <p:sp>
        <p:nvSpPr>
          <p:cNvPr id="17" name="Text 13"/>
          <p:cNvSpPr/>
          <p:nvPr/>
        </p:nvSpPr>
        <p:spPr>
          <a:xfrm>
            <a:off x="892969" y="3691756"/>
            <a:ext cx="2617403" cy="205718"/>
          </a:xfrm>
          <a:prstGeom prst="rect">
            <a:avLst/>
          </a:prstGeom>
          <a:noFill/>
          <a:ln/>
        </p:spPr>
        <p:txBody>
          <a:bodyPr wrap="none" lIns="0" tIns="0" rIns="0" bIns="0" rtlCol="0" anchor="ctr">
            <a:spAutoFit/>
          </a:bodyPr>
          <a:lstStyle/>
          <a:p>
            <a:pPr marL="0" indent="0">
              <a:buNone/>
            </a:pPr>
            <a:r>
              <a:rPr lang="en-US" sz="942" b="1" dirty="0">
                <a:solidFill>
                  <a:srgbClr val="212121"/>
                </a:solidFill>
                <a:latin typeface="Verdana" pitchFamily="34" charset="0"/>
                <a:ea typeface="Verdana" pitchFamily="34" charset="-122"/>
                <a:cs typeface="Verdana" pitchFamily="34" charset="-120"/>
              </a:rPr>
              <a:t>Temel Kodlama Bilgisi</a:t>
            </a:r>
            <a:endParaRPr lang="en-US" sz="942" dirty="0"/>
          </a:p>
        </p:txBody>
      </p:sp>
      <p:sp>
        <p:nvSpPr>
          <p:cNvPr id="18" name="Text 14"/>
          <p:cNvSpPr/>
          <p:nvPr/>
        </p:nvSpPr>
        <p:spPr>
          <a:xfrm>
            <a:off x="892969" y="3979627"/>
            <a:ext cx="2617403" cy="128588"/>
          </a:xfrm>
          <a:prstGeom prst="rect">
            <a:avLst/>
          </a:prstGeom>
          <a:noFill/>
          <a:ln/>
        </p:spPr>
        <p:txBody>
          <a:bodyPr wrap="none" lIns="0" tIns="0" rIns="0" bIns="0" rtlCol="0" anchor="ctr">
            <a:spAutoFit/>
          </a:bodyPr>
          <a:lstStyle/>
          <a:p>
            <a:pPr marL="0" indent="0">
              <a:buNone/>
            </a:pPr>
            <a:r>
              <a:rPr lang="en-US" sz="837" dirty="0">
                <a:solidFill>
                  <a:srgbClr val="424242"/>
                </a:solidFill>
                <a:latin typeface="Verdana" pitchFamily="34" charset="0"/>
                <a:ea typeface="Verdana" pitchFamily="34" charset="-122"/>
                <a:cs typeface="Verdana" pitchFamily="34" charset="-120"/>
              </a:rPr>
              <a:t>Otomasyon ve entegrasyon için temel programlama</a:t>
            </a:r>
            <a:endParaRPr lang="en-US" sz="837" dirty="0"/>
          </a:p>
        </p:txBody>
      </p:sp>
      <p:sp>
        <p:nvSpPr>
          <p:cNvPr id="19" name="Shape 15"/>
          <p:cNvSpPr/>
          <p:nvPr/>
        </p:nvSpPr>
        <p:spPr>
          <a:xfrm>
            <a:off x="714375" y="4324648"/>
            <a:ext cx="71438" cy="71438"/>
          </a:xfrm>
          <a:prstGeom prst="rect">
            <a:avLst/>
          </a:prstGeom>
          <a:solidFill>
            <a:srgbClr val="FF6F00"/>
          </a:solidFill>
          <a:ln/>
        </p:spPr>
      </p:sp>
      <p:sp>
        <p:nvSpPr>
          <p:cNvPr id="20" name="Text 16"/>
          <p:cNvSpPr/>
          <p:nvPr/>
        </p:nvSpPr>
        <p:spPr>
          <a:xfrm>
            <a:off x="892969" y="4267498"/>
            <a:ext cx="2172816" cy="205718"/>
          </a:xfrm>
          <a:prstGeom prst="rect">
            <a:avLst/>
          </a:prstGeom>
          <a:noFill/>
          <a:ln/>
        </p:spPr>
        <p:txBody>
          <a:bodyPr wrap="none" lIns="0" tIns="0" rIns="0" bIns="0" rtlCol="0" anchor="ctr">
            <a:spAutoFit/>
          </a:bodyPr>
          <a:lstStyle/>
          <a:p>
            <a:pPr marL="0" indent="0">
              <a:buNone/>
            </a:pPr>
            <a:r>
              <a:rPr lang="en-US" sz="942" b="1" dirty="0">
                <a:solidFill>
                  <a:srgbClr val="212121"/>
                </a:solidFill>
                <a:latin typeface="Verdana" pitchFamily="34" charset="0"/>
                <a:ea typeface="Verdana" pitchFamily="34" charset="-122"/>
                <a:cs typeface="Verdana" pitchFamily="34" charset="-120"/>
              </a:rPr>
              <a:t>Dijital Okuryazarlık</a:t>
            </a:r>
            <a:endParaRPr lang="en-US" sz="942" dirty="0"/>
          </a:p>
        </p:txBody>
      </p:sp>
      <p:sp>
        <p:nvSpPr>
          <p:cNvPr id="21" name="Text 17"/>
          <p:cNvSpPr/>
          <p:nvPr/>
        </p:nvSpPr>
        <p:spPr>
          <a:xfrm>
            <a:off x="892969" y="4555368"/>
            <a:ext cx="2172816" cy="128588"/>
          </a:xfrm>
          <a:prstGeom prst="rect">
            <a:avLst/>
          </a:prstGeom>
          <a:noFill/>
          <a:ln/>
        </p:spPr>
        <p:txBody>
          <a:bodyPr wrap="none" lIns="0" tIns="0" rIns="0" bIns="0" rtlCol="0" anchor="ctr">
            <a:spAutoFit/>
          </a:bodyPr>
          <a:lstStyle/>
          <a:p>
            <a:pPr marL="0" indent="0">
              <a:buNone/>
            </a:pPr>
            <a:r>
              <a:rPr lang="en-US" sz="837" dirty="0">
                <a:solidFill>
                  <a:srgbClr val="424242"/>
                </a:solidFill>
                <a:latin typeface="Verdana" pitchFamily="34" charset="0"/>
                <a:ea typeface="Verdana" pitchFamily="34" charset="-122"/>
                <a:cs typeface="Verdana" pitchFamily="34" charset="-120"/>
              </a:rPr>
              <a:t>Teknoloji trendlerini takip etme ve öğrenme</a:t>
            </a:r>
            <a:endParaRPr lang="en-US" sz="837" dirty="0"/>
          </a:p>
        </p:txBody>
      </p:sp>
      <p:sp>
        <p:nvSpPr>
          <p:cNvPr id="22" name="Shape 18"/>
          <p:cNvSpPr/>
          <p:nvPr/>
        </p:nvSpPr>
        <p:spPr>
          <a:xfrm>
            <a:off x="4714875" y="1014413"/>
            <a:ext cx="3929063" cy="3914552"/>
          </a:xfrm>
          <a:prstGeom prst="rect">
            <a:avLst/>
          </a:prstGeom>
          <a:solidFill>
            <a:srgbClr val="FFFFFF">
              <a:alpha val="60000"/>
            </a:srgbClr>
          </a:solidFill>
          <a:ln/>
        </p:spPr>
      </p:sp>
      <p:pic>
        <p:nvPicPr>
          <p:cNvPr id="23" name="Image 2" descr="preencoded.png"/>
          <p:cNvPicPr>
            <a:picLocks noChangeAspect="1"/>
          </p:cNvPicPr>
          <p:nvPr/>
        </p:nvPicPr>
        <p:blipFill>
          <a:blip r:embed="rId5"/>
          <a:stretch>
            <a:fillRect/>
          </a:stretch>
        </p:blipFill>
        <p:spPr>
          <a:xfrm>
            <a:off x="6034013" y="1303734"/>
            <a:ext cx="285750" cy="285750"/>
          </a:xfrm>
          <a:prstGeom prst="rect">
            <a:avLst/>
          </a:prstGeom>
        </p:spPr>
      </p:pic>
      <p:sp>
        <p:nvSpPr>
          <p:cNvPr id="24" name="Text 19"/>
          <p:cNvSpPr/>
          <p:nvPr/>
        </p:nvSpPr>
        <p:spPr>
          <a:xfrm>
            <a:off x="6426919" y="1303734"/>
            <a:ext cx="897880" cy="278606"/>
          </a:xfrm>
          <a:prstGeom prst="rect">
            <a:avLst/>
          </a:prstGeom>
          <a:noFill/>
          <a:ln/>
        </p:spPr>
        <p:txBody>
          <a:bodyPr wrap="none" lIns="0" tIns="0" rIns="0" bIns="0" rtlCol="0" anchor="ctr">
            <a:spAutoFit/>
          </a:bodyPr>
          <a:lstStyle/>
          <a:p>
            <a:pPr marL="0" indent="0">
              <a:buNone/>
            </a:pPr>
            <a:r>
              <a:rPr lang="en-US" sz="1463" b="1" dirty="0">
                <a:solidFill>
                  <a:srgbClr val="1565C0"/>
                </a:solidFill>
                <a:latin typeface="Noto Sans" pitchFamily="34" charset="0"/>
                <a:ea typeface="Noto Sans" pitchFamily="34" charset="-122"/>
                <a:cs typeface="Noto Sans" pitchFamily="34" charset="-120"/>
              </a:rPr>
              <a:t>Soft Skills</a:t>
            </a:r>
            <a:endParaRPr lang="en-US" sz="1463" dirty="0"/>
          </a:p>
        </p:txBody>
      </p:sp>
      <p:sp>
        <p:nvSpPr>
          <p:cNvPr id="25" name="Shape 20"/>
          <p:cNvSpPr/>
          <p:nvPr/>
        </p:nvSpPr>
        <p:spPr>
          <a:xfrm>
            <a:off x="4929188" y="2021681"/>
            <a:ext cx="71438" cy="71438"/>
          </a:xfrm>
          <a:prstGeom prst="rect">
            <a:avLst/>
          </a:prstGeom>
          <a:solidFill>
            <a:srgbClr val="1565C0"/>
          </a:solidFill>
          <a:ln/>
        </p:spPr>
      </p:sp>
      <p:sp>
        <p:nvSpPr>
          <p:cNvPr id="26" name="Text 21"/>
          <p:cNvSpPr/>
          <p:nvPr/>
        </p:nvSpPr>
        <p:spPr>
          <a:xfrm>
            <a:off x="5107781" y="1964531"/>
            <a:ext cx="1893150" cy="205718"/>
          </a:xfrm>
          <a:prstGeom prst="rect">
            <a:avLst/>
          </a:prstGeom>
          <a:noFill/>
          <a:ln/>
        </p:spPr>
        <p:txBody>
          <a:bodyPr wrap="none" lIns="0" tIns="0" rIns="0" bIns="0" rtlCol="0" anchor="ctr">
            <a:spAutoFit/>
          </a:bodyPr>
          <a:lstStyle/>
          <a:p>
            <a:pPr marL="0" indent="0">
              <a:buNone/>
            </a:pPr>
            <a:r>
              <a:rPr lang="en-US" sz="942" b="1" dirty="0">
                <a:solidFill>
                  <a:srgbClr val="212121"/>
                </a:solidFill>
                <a:latin typeface="Verdana" pitchFamily="34" charset="0"/>
                <a:ea typeface="Verdana" pitchFamily="34" charset="-122"/>
                <a:cs typeface="Verdana" pitchFamily="34" charset="-120"/>
              </a:rPr>
              <a:t>Eleştirel Düşünme</a:t>
            </a:r>
            <a:endParaRPr lang="en-US" sz="942" dirty="0"/>
          </a:p>
        </p:txBody>
      </p:sp>
      <p:sp>
        <p:nvSpPr>
          <p:cNvPr id="27" name="Text 22"/>
          <p:cNvSpPr/>
          <p:nvPr/>
        </p:nvSpPr>
        <p:spPr>
          <a:xfrm>
            <a:off x="5107781" y="2252402"/>
            <a:ext cx="1893150" cy="128588"/>
          </a:xfrm>
          <a:prstGeom prst="rect">
            <a:avLst/>
          </a:prstGeom>
          <a:noFill/>
          <a:ln/>
        </p:spPr>
        <p:txBody>
          <a:bodyPr wrap="none" lIns="0" tIns="0" rIns="0" bIns="0" rtlCol="0" anchor="ctr">
            <a:spAutoFit/>
          </a:bodyPr>
          <a:lstStyle/>
          <a:p>
            <a:pPr marL="0" indent="0">
              <a:buNone/>
            </a:pPr>
            <a:r>
              <a:rPr lang="en-US" sz="837" dirty="0">
                <a:solidFill>
                  <a:srgbClr val="424242"/>
                </a:solidFill>
                <a:latin typeface="Verdana" pitchFamily="34" charset="0"/>
                <a:ea typeface="Verdana" pitchFamily="34" charset="-122"/>
                <a:cs typeface="Verdana" pitchFamily="34" charset="-120"/>
              </a:rPr>
              <a:t>AI çıktılarını sorgulama ve doğrulama</a:t>
            </a:r>
            <a:endParaRPr lang="en-US" sz="837" dirty="0"/>
          </a:p>
        </p:txBody>
      </p:sp>
      <p:sp>
        <p:nvSpPr>
          <p:cNvPr id="28" name="Shape 23"/>
          <p:cNvSpPr/>
          <p:nvPr/>
        </p:nvSpPr>
        <p:spPr>
          <a:xfrm>
            <a:off x="4929188" y="2597423"/>
            <a:ext cx="71438" cy="71438"/>
          </a:xfrm>
          <a:prstGeom prst="rect">
            <a:avLst/>
          </a:prstGeom>
          <a:solidFill>
            <a:srgbClr val="1565C0"/>
          </a:solidFill>
          <a:ln/>
        </p:spPr>
      </p:sp>
      <p:sp>
        <p:nvSpPr>
          <p:cNvPr id="29" name="Text 24"/>
          <p:cNvSpPr/>
          <p:nvPr/>
        </p:nvSpPr>
        <p:spPr>
          <a:xfrm>
            <a:off x="5107781" y="2540273"/>
            <a:ext cx="1581615" cy="205718"/>
          </a:xfrm>
          <a:prstGeom prst="rect">
            <a:avLst/>
          </a:prstGeom>
          <a:noFill/>
          <a:ln/>
        </p:spPr>
        <p:txBody>
          <a:bodyPr wrap="none" lIns="0" tIns="0" rIns="0" bIns="0" rtlCol="0" anchor="ctr">
            <a:spAutoFit/>
          </a:bodyPr>
          <a:lstStyle/>
          <a:p>
            <a:pPr marL="0" indent="0">
              <a:buNone/>
            </a:pPr>
            <a:r>
              <a:rPr lang="en-US" sz="942" b="1" dirty="0">
                <a:solidFill>
                  <a:srgbClr val="212121"/>
                </a:solidFill>
                <a:latin typeface="Verdana" pitchFamily="34" charset="0"/>
                <a:ea typeface="Verdana" pitchFamily="34" charset="-122"/>
                <a:cs typeface="Verdana" pitchFamily="34" charset="-120"/>
              </a:rPr>
              <a:t>Yaratıcılık ve İnovasyon</a:t>
            </a:r>
            <a:endParaRPr lang="en-US" sz="942" dirty="0"/>
          </a:p>
        </p:txBody>
      </p:sp>
      <p:sp>
        <p:nvSpPr>
          <p:cNvPr id="30" name="Text 25"/>
          <p:cNvSpPr/>
          <p:nvPr/>
        </p:nvSpPr>
        <p:spPr>
          <a:xfrm>
            <a:off x="5107781" y="2828144"/>
            <a:ext cx="1581615" cy="128588"/>
          </a:xfrm>
          <a:prstGeom prst="rect">
            <a:avLst/>
          </a:prstGeom>
          <a:noFill/>
          <a:ln/>
        </p:spPr>
        <p:txBody>
          <a:bodyPr wrap="none" lIns="0" tIns="0" rIns="0" bIns="0" rtlCol="0" anchor="ctr">
            <a:spAutoFit/>
          </a:bodyPr>
          <a:lstStyle/>
          <a:p>
            <a:pPr marL="0" indent="0">
              <a:buNone/>
            </a:pPr>
            <a:r>
              <a:rPr lang="en-US" sz="837" dirty="0">
                <a:solidFill>
                  <a:srgbClr val="424242"/>
                </a:solidFill>
                <a:latin typeface="Verdana" pitchFamily="34" charset="0"/>
                <a:ea typeface="Verdana" pitchFamily="34" charset="-122"/>
                <a:cs typeface="Verdana" pitchFamily="34" charset="-120"/>
              </a:rPr>
              <a:t>AI ile birlikte yeni fikirler üretme</a:t>
            </a:r>
            <a:endParaRPr lang="en-US" sz="837" dirty="0"/>
          </a:p>
        </p:txBody>
      </p:sp>
      <p:sp>
        <p:nvSpPr>
          <p:cNvPr id="31" name="Shape 26"/>
          <p:cNvSpPr/>
          <p:nvPr/>
        </p:nvSpPr>
        <p:spPr>
          <a:xfrm>
            <a:off x="4929188" y="3173164"/>
            <a:ext cx="71438" cy="71438"/>
          </a:xfrm>
          <a:prstGeom prst="rect">
            <a:avLst/>
          </a:prstGeom>
          <a:solidFill>
            <a:srgbClr val="1565C0"/>
          </a:solidFill>
          <a:ln/>
        </p:spPr>
      </p:sp>
      <p:sp>
        <p:nvSpPr>
          <p:cNvPr id="32" name="Text 27"/>
          <p:cNvSpPr/>
          <p:nvPr/>
        </p:nvSpPr>
        <p:spPr>
          <a:xfrm>
            <a:off x="5107781" y="3116014"/>
            <a:ext cx="2128168" cy="205718"/>
          </a:xfrm>
          <a:prstGeom prst="rect">
            <a:avLst/>
          </a:prstGeom>
          <a:noFill/>
          <a:ln/>
        </p:spPr>
        <p:txBody>
          <a:bodyPr wrap="none" lIns="0" tIns="0" rIns="0" bIns="0" rtlCol="0" anchor="ctr">
            <a:spAutoFit/>
          </a:bodyPr>
          <a:lstStyle/>
          <a:p>
            <a:pPr marL="0" indent="0">
              <a:buNone/>
            </a:pPr>
            <a:r>
              <a:rPr lang="en-US" sz="942" b="1" dirty="0">
                <a:solidFill>
                  <a:srgbClr val="212121"/>
                </a:solidFill>
                <a:latin typeface="Verdana" pitchFamily="34" charset="0"/>
                <a:ea typeface="Verdana" pitchFamily="34" charset="-122"/>
                <a:cs typeface="Verdana" pitchFamily="34" charset="-120"/>
              </a:rPr>
              <a:t>Adaptasyon Yeteneği</a:t>
            </a:r>
            <a:endParaRPr lang="en-US" sz="942" dirty="0"/>
          </a:p>
        </p:txBody>
      </p:sp>
      <p:sp>
        <p:nvSpPr>
          <p:cNvPr id="33" name="Text 28"/>
          <p:cNvSpPr/>
          <p:nvPr/>
        </p:nvSpPr>
        <p:spPr>
          <a:xfrm>
            <a:off x="5107781" y="3403885"/>
            <a:ext cx="2128168" cy="128588"/>
          </a:xfrm>
          <a:prstGeom prst="rect">
            <a:avLst/>
          </a:prstGeom>
          <a:noFill/>
          <a:ln/>
        </p:spPr>
        <p:txBody>
          <a:bodyPr wrap="none" lIns="0" tIns="0" rIns="0" bIns="0" rtlCol="0" anchor="ctr">
            <a:spAutoFit/>
          </a:bodyPr>
          <a:lstStyle/>
          <a:p>
            <a:pPr marL="0" indent="0">
              <a:buNone/>
            </a:pPr>
            <a:r>
              <a:rPr lang="en-US" sz="837" dirty="0">
                <a:solidFill>
                  <a:srgbClr val="424242"/>
                </a:solidFill>
                <a:latin typeface="Verdana" pitchFamily="34" charset="0"/>
                <a:ea typeface="Verdana" pitchFamily="34" charset="-122"/>
                <a:cs typeface="Verdana" pitchFamily="34" charset="-120"/>
              </a:rPr>
              <a:t>Hızlı değişime uyum sağlama ve öğrenme</a:t>
            </a:r>
            <a:endParaRPr lang="en-US" sz="837" dirty="0"/>
          </a:p>
        </p:txBody>
      </p:sp>
      <p:sp>
        <p:nvSpPr>
          <p:cNvPr id="34" name="Shape 29"/>
          <p:cNvSpPr/>
          <p:nvPr/>
        </p:nvSpPr>
        <p:spPr>
          <a:xfrm>
            <a:off x="4929188" y="3748906"/>
            <a:ext cx="71438" cy="71438"/>
          </a:xfrm>
          <a:prstGeom prst="rect">
            <a:avLst/>
          </a:prstGeom>
          <a:solidFill>
            <a:srgbClr val="1565C0"/>
          </a:solidFill>
          <a:ln/>
        </p:spPr>
      </p:sp>
      <p:sp>
        <p:nvSpPr>
          <p:cNvPr id="35" name="Text 30"/>
          <p:cNvSpPr/>
          <p:nvPr/>
        </p:nvSpPr>
        <p:spPr>
          <a:xfrm>
            <a:off x="5107781" y="3691756"/>
            <a:ext cx="2128224" cy="205718"/>
          </a:xfrm>
          <a:prstGeom prst="rect">
            <a:avLst/>
          </a:prstGeom>
          <a:noFill/>
          <a:ln/>
        </p:spPr>
        <p:txBody>
          <a:bodyPr wrap="none" lIns="0" tIns="0" rIns="0" bIns="0" rtlCol="0" anchor="ctr">
            <a:spAutoFit/>
          </a:bodyPr>
          <a:lstStyle/>
          <a:p>
            <a:pPr marL="0" indent="0">
              <a:buNone/>
            </a:pPr>
            <a:r>
              <a:rPr lang="en-US" sz="942" b="1" dirty="0">
                <a:solidFill>
                  <a:srgbClr val="212121"/>
                </a:solidFill>
                <a:latin typeface="Verdana" pitchFamily="34" charset="0"/>
                <a:ea typeface="Verdana" pitchFamily="34" charset="-122"/>
                <a:cs typeface="Verdana" pitchFamily="34" charset="-120"/>
              </a:rPr>
              <a:t>Etik Karar Verme</a:t>
            </a:r>
            <a:endParaRPr lang="en-US" sz="942" dirty="0"/>
          </a:p>
        </p:txBody>
      </p:sp>
      <p:sp>
        <p:nvSpPr>
          <p:cNvPr id="36" name="Text 31"/>
          <p:cNvSpPr/>
          <p:nvPr/>
        </p:nvSpPr>
        <p:spPr>
          <a:xfrm>
            <a:off x="5107781" y="3979627"/>
            <a:ext cx="2128224" cy="128588"/>
          </a:xfrm>
          <a:prstGeom prst="rect">
            <a:avLst/>
          </a:prstGeom>
          <a:noFill/>
          <a:ln/>
        </p:spPr>
        <p:txBody>
          <a:bodyPr wrap="none" lIns="0" tIns="0" rIns="0" bIns="0" rtlCol="0" anchor="ctr">
            <a:spAutoFit/>
          </a:bodyPr>
          <a:lstStyle/>
          <a:p>
            <a:pPr marL="0" indent="0">
              <a:buNone/>
            </a:pPr>
            <a:r>
              <a:rPr lang="en-US" sz="837" dirty="0">
                <a:solidFill>
                  <a:srgbClr val="424242"/>
                </a:solidFill>
                <a:latin typeface="Verdana" pitchFamily="34" charset="0"/>
                <a:ea typeface="Verdana" pitchFamily="34" charset="-122"/>
                <a:cs typeface="Verdana" pitchFamily="34" charset="-120"/>
              </a:rPr>
              <a:t>AI kullanımında sorumlu ve etik davranma</a:t>
            </a:r>
            <a:endParaRPr lang="en-US" sz="837" dirty="0"/>
          </a:p>
        </p:txBody>
      </p:sp>
      <p:sp>
        <p:nvSpPr>
          <p:cNvPr id="37" name="Shape 32"/>
          <p:cNvSpPr/>
          <p:nvPr/>
        </p:nvSpPr>
        <p:spPr>
          <a:xfrm>
            <a:off x="4929188" y="4324648"/>
            <a:ext cx="71438" cy="71438"/>
          </a:xfrm>
          <a:prstGeom prst="rect">
            <a:avLst/>
          </a:prstGeom>
          <a:solidFill>
            <a:srgbClr val="1565C0"/>
          </a:solidFill>
          <a:ln/>
        </p:spPr>
      </p:sp>
      <p:sp>
        <p:nvSpPr>
          <p:cNvPr id="38" name="Text 33"/>
          <p:cNvSpPr/>
          <p:nvPr/>
        </p:nvSpPr>
        <p:spPr>
          <a:xfrm>
            <a:off x="5107781" y="4267498"/>
            <a:ext cx="1626319" cy="205718"/>
          </a:xfrm>
          <a:prstGeom prst="rect">
            <a:avLst/>
          </a:prstGeom>
          <a:noFill/>
          <a:ln/>
        </p:spPr>
        <p:txBody>
          <a:bodyPr wrap="none" lIns="0" tIns="0" rIns="0" bIns="0" rtlCol="0" anchor="ctr">
            <a:spAutoFit/>
          </a:bodyPr>
          <a:lstStyle/>
          <a:p>
            <a:pPr marL="0" indent="0">
              <a:buNone/>
            </a:pPr>
            <a:r>
              <a:rPr lang="en-US" sz="942" b="1" dirty="0">
                <a:solidFill>
                  <a:srgbClr val="212121"/>
                </a:solidFill>
                <a:latin typeface="Verdana" pitchFamily="34" charset="0"/>
                <a:ea typeface="Verdana" pitchFamily="34" charset="-122"/>
                <a:cs typeface="Verdana" pitchFamily="34" charset="-120"/>
              </a:rPr>
              <a:t>İşbirliği ve İletişim</a:t>
            </a:r>
            <a:endParaRPr lang="en-US" sz="942" dirty="0"/>
          </a:p>
        </p:txBody>
      </p:sp>
      <p:sp>
        <p:nvSpPr>
          <p:cNvPr id="39" name="Text 34"/>
          <p:cNvSpPr/>
          <p:nvPr/>
        </p:nvSpPr>
        <p:spPr>
          <a:xfrm>
            <a:off x="5107781" y="4555368"/>
            <a:ext cx="1626319" cy="128588"/>
          </a:xfrm>
          <a:prstGeom prst="rect">
            <a:avLst/>
          </a:prstGeom>
          <a:noFill/>
          <a:ln/>
        </p:spPr>
        <p:txBody>
          <a:bodyPr wrap="none" lIns="0" tIns="0" rIns="0" bIns="0" rtlCol="0" anchor="ctr">
            <a:spAutoFit/>
          </a:bodyPr>
          <a:lstStyle/>
          <a:p>
            <a:pPr marL="0" indent="0">
              <a:buNone/>
            </a:pPr>
            <a:r>
              <a:rPr lang="en-US" sz="837" dirty="0">
                <a:solidFill>
                  <a:srgbClr val="424242"/>
                </a:solidFill>
                <a:latin typeface="Verdana" pitchFamily="34" charset="0"/>
                <a:ea typeface="Verdana" pitchFamily="34" charset="-122"/>
                <a:cs typeface="Verdana" pitchFamily="34" charset="-120"/>
              </a:rPr>
              <a:t>İnsan-AI hibrit ekiplerde çalışma</a:t>
            </a:r>
            <a:endParaRPr lang="en-US" sz="837" dirty="0"/>
          </a:p>
        </p:txBody>
      </p:sp>
      <p:sp>
        <p:nvSpPr>
          <p:cNvPr id="40" name="Shape 35"/>
          <p:cNvSpPr/>
          <p:nvPr/>
        </p:nvSpPr>
        <p:spPr>
          <a:xfrm>
            <a:off x="500063" y="5143277"/>
            <a:ext cx="8143875" cy="802946"/>
          </a:xfrm>
          <a:prstGeom prst="rect">
            <a:avLst/>
          </a:prstGeom>
          <a:solidFill>
            <a:srgbClr val="FF6F00">
              <a:alpha val="15000"/>
            </a:srgbClr>
          </a:solidFill>
          <a:ln/>
        </p:spPr>
      </p:sp>
      <p:sp>
        <p:nvSpPr>
          <p:cNvPr id="41" name="Text 36"/>
          <p:cNvSpPr/>
          <p:nvPr/>
        </p:nvSpPr>
        <p:spPr>
          <a:xfrm>
            <a:off x="2690061" y="5294308"/>
            <a:ext cx="3763852" cy="246221"/>
          </a:xfrm>
          <a:prstGeom prst="rect">
            <a:avLst/>
          </a:prstGeom>
          <a:noFill/>
          <a:ln/>
        </p:spPr>
        <p:txBody>
          <a:bodyPr wrap="none" lIns="0" tIns="0" rIns="0" bIns="0" rtlCol="0" anchor="ctr">
            <a:spAutoFit/>
          </a:bodyPr>
          <a:lstStyle/>
          <a:p>
            <a:pPr marL="0" indent="0" algn="ctr">
              <a:buNone/>
            </a:pPr>
            <a:r>
              <a:rPr lang="en-US" sz="1600" b="1" dirty="0">
                <a:solidFill>
                  <a:srgbClr val="C62828"/>
                </a:solidFill>
                <a:latin typeface="Verdana" pitchFamily="34" charset="0"/>
                <a:ea typeface="Verdana" pitchFamily="34" charset="-122"/>
                <a:cs typeface="Verdana" pitchFamily="34" charset="-120"/>
              </a:rPr>
              <a:t>Başarı = Hard Skills + Soft Skills</a:t>
            </a:r>
            <a:endParaRPr lang="en-US" sz="1600" dirty="0"/>
          </a:p>
        </p:txBody>
      </p:sp>
      <p:sp>
        <p:nvSpPr>
          <p:cNvPr id="42" name="Text 37"/>
          <p:cNvSpPr/>
          <p:nvPr/>
        </p:nvSpPr>
        <p:spPr>
          <a:xfrm>
            <a:off x="2506480" y="5587612"/>
            <a:ext cx="4131041" cy="176808"/>
          </a:xfrm>
          <a:prstGeom prst="rect">
            <a:avLst/>
          </a:prstGeom>
          <a:noFill/>
          <a:ln/>
        </p:spPr>
        <p:txBody>
          <a:bodyPr wrap="none" lIns="0" tIns="0" rIns="0" bIns="0" rtlCol="0" anchor="ctr">
            <a:spAutoFit/>
          </a:bodyPr>
          <a:lstStyle/>
          <a:p>
            <a:pPr marL="0" indent="0" algn="ctr">
              <a:buNone/>
            </a:pPr>
            <a:r>
              <a:rPr lang="en-US" sz="1238" b="1" dirty="0">
                <a:solidFill>
                  <a:srgbClr val="212121"/>
                </a:solidFill>
                <a:latin typeface="Verdana" pitchFamily="34" charset="0"/>
                <a:ea typeface="Verdana" pitchFamily="34" charset="-122"/>
                <a:cs typeface="Verdana" pitchFamily="34" charset="-120"/>
              </a:rPr>
              <a:t> AI çağında her iki yetkinlik türü de kritik öneme sahiptir </a:t>
            </a:r>
            <a:endParaRPr lang="en-US" sz="1238"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Slide 4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143500"/>
          </a:xfrm>
          <a:prstGeom prst="rect">
            <a:avLst/>
          </a:prstGeom>
        </p:spPr>
      </p:pic>
      <p:sp>
        <p:nvSpPr>
          <p:cNvPr id="3" name="Text 0"/>
          <p:cNvSpPr/>
          <p:nvPr/>
        </p:nvSpPr>
        <p:spPr>
          <a:xfrm>
            <a:off x="500063" y="321469"/>
            <a:ext cx="8143875" cy="407194"/>
          </a:xfrm>
          <a:prstGeom prst="rect">
            <a:avLst/>
          </a:prstGeom>
          <a:noFill/>
          <a:ln/>
        </p:spPr>
        <p:txBody>
          <a:bodyPr wrap="none" lIns="0" tIns="0" rIns="0" bIns="0" rtlCol="0" anchor="ctr">
            <a:spAutoFit/>
          </a:bodyPr>
          <a:lstStyle/>
          <a:p>
            <a:pPr marL="0" indent="0" algn="ctr">
              <a:buNone/>
            </a:pPr>
            <a:r>
              <a:rPr lang="en-US" sz="2138" b="1" dirty="0">
                <a:solidFill>
                  <a:srgbClr val="C62828"/>
                </a:solidFill>
                <a:latin typeface="Verdana" pitchFamily="34" charset="0"/>
                <a:ea typeface="Verdana" pitchFamily="34" charset="-122"/>
                <a:cs typeface="Verdana" pitchFamily="34" charset="-120"/>
              </a:rPr>
              <a:t>Kapanış: 3 Anahtar Kelime</a:t>
            </a:r>
            <a:endParaRPr lang="en-US" sz="2138" dirty="0"/>
          </a:p>
        </p:txBody>
      </p:sp>
      <p:sp>
        <p:nvSpPr>
          <p:cNvPr id="4" name="Shape 1"/>
          <p:cNvSpPr/>
          <p:nvPr/>
        </p:nvSpPr>
        <p:spPr>
          <a:xfrm>
            <a:off x="500063" y="1050131"/>
            <a:ext cx="2524116" cy="2197373"/>
          </a:xfrm>
          <a:prstGeom prst="rect">
            <a:avLst/>
          </a:prstGeom>
          <a:solidFill>
            <a:srgbClr val="FFFFFF">
              <a:alpha val="60000"/>
            </a:srgbClr>
          </a:solidFill>
          <a:ln/>
        </p:spPr>
      </p:sp>
      <p:pic>
        <p:nvPicPr>
          <p:cNvPr id="5" name="Image 1" descr="preencoded.png"/>
          <p:cNvPicPr>
            <a:picLocks noChangeAspect="1"/>
          </p:cNvPicPr>
          <p:nvPr/>
        </p:nvPicPr>
        <p:blipFill>
          <a:blip r:embed="rId4"/>
          <a:stretch>
            <a:fillRect/>
          </a:stretch>
        </p:blipFill>
        <p:spPr>
          <a:xfrm>
            <a:off x="1512075" y="1393031"/>
            <a:ext cx="500063" cy="500063"/>
          </a:xfrm>
          <a:prstGeom prst="rect">
            <a:avLst/>
          </a:prstGeom>
        </p:spPr>
      </p:pic>
      <p:sp>
        <p:nvSpPr>
          <p:cNvPr id="6" name="Text 2"/>
          <p:cNvSpPr/>
          <p:nvPr/>
        </p:nvSpPr>
        <p:spPr>
          <a:xfrm>
            <a:off x="1168031" y="2193131"/>
            <a:ext cx="1188151" cy="300038"/>
          </a:xfrm>
          <a:prstGeom prst="rect">
            <a:avLst/>
          </a:prstGeom>
          <a:noFill/>
          <a:ln/>
        </p:spPr>
        <p:txBody>
          <a:bodyPr wrap="none" lIns="0" tIns="0" rIns="0" bIns="0" rtlCol="0" anchor="ctr">
            <a:spAutoFit/>
          </a:bodyPr>
          <a:lstStyle/>
          <a:p>
            <a:pPr marL="0" indent="0" algn="ctr">
              <a:buNone/>
            </a:pPr>
            <a:r>
              <a:rPr lang="en-US" sz="1575" b="1" dirty="0">
                <a:solidFill>
                  <a:srgbClr val="FF6F00"/>
                </a:solidFill>
                <a:latin typeface="Noto Sans" pitchFamily="34" charset="0"/>
                <a:ea typeface="Noto Sans" pitchFamily="34" charset="-122"/>
                <a:cs typeface="Noto Sans" pitchFamily="34" charset="-120"/>
              </a:rPr>
              <a:t>Adaptasyon</a:t>
            </a:r>
            <a:endParaRPr lang="en-US" sz="1575" dirty="0"/>
          </a:p>
        </p:txBody>
      </p:sp>
      <p:sp>
        <p:nvSpPr>
          <p:cNvPr id="7" name="Text 3"/>
          <p:cNvSpPr/>
          <p:nvPr/>
        </p:nvSpPr>
        <p:spPr>
          <a:xfrm>
            <a:off x="642938" y="2621756"/>
            <a:ext cx="2238366" cy="411435"/>
          </a:xfrm>
          <a:prstGeom prst="rect">
            <a:avLst/>
          </a:prstGeom>
          <a:noFill/>
          <a:ln/>
        </p:spPr>
        <p:txBody>
          <a:bodyPr wrap="square" lIns="0" tIns="0" rIns="0" bIns="0" rtlCol="0" anchor="ctr">
            <a:spAutoFit/>
          </a:bodyPr>
          <a:lstStyle/>
          <a:p>
            <a:pPr marL="0" indent="0" algn="ctr">
              <a:buNone/>
            </a:pPr>
            <a:r>
              <a:rPr lang="en-US" sz="942" dirty="0">
                <a:solidFill>
                  <a:srgbClr val="212121"/>
                </a:solidFill>
                <a:latin typeface="Noto Sans" pitchFamily="34" charset="0"/>
                <a:ea typeface="Noto Sans" pitchFamily="34" charset="-122"/>
                <a:cs typeface="Noto Sans" pitchFamily="34" charset="-120"/>
              </a:rPr>
              <a:t> Değişime açık olun, sürekli öğrenin ve yeni teknolojilere uyum sağlayın </a:t>
            </a:r>
            <a:endParaRPr lang="en-US" sz="942" dirty="0"/>
          </a:p>
        </p:txBody>
      </p:sp>
      <p:sp>
        <p:nvSpPr>
          <p:cNvPr id="8" name="Shape 4"/>
          <p:cNvSpPr/>
          <p:nvPr/>
        </p:nvSpPr>
        <p:spPr>
          <a:xfrm>
            <a:off x="3309928" y="1050131"/>
            <a:ext cx="2524116" cy="2197373"/>
          </a:xfrm>
          <a:prstGeom prst="rect">
            <a:avLst/>
          </a:prstGeom>
          <a:solidFill>
            <a:srgbClr val="FFFFFF">
              <a:alpha val="60000"/>
            </a:srgbClr>
          </a:solidFill>
          <a:ln/>
        </p:spPr>
      </p:sp>
      <p:pic>
        <p:nvPicPr>
          <p:cNvPr id="9" name="Image 2" descr="preencoded.png"/>
          <p:cNvPicPr>
            <a:picLocks noChangeAspect="1"/>
          </p:cNvPicPr>
          <p:nvPr/>
        </p:nvPicPr>
        <p:blipFill>
          <a:blip r:embed="rId5"/>
          <a:stretch>
            <a:fillRect/>
          </a:stretch>
        </p:blipFill>
        <p:spPr>
          <a:xfrm>
            <a:off x="4259433" y="1393031"/>
            <a:ext cx="625078" cy="500063"/>
          </a:xfrm>
          <a:prstGeom prst="rect">
            <a:avLst/>
          </a:prstGeom>
        </p:spPr>
      </p:pic>
      <p:sp>
        <p:nvSpPr>
          <p:cNvPr id="10" name="Text 5"/>
          <p:cNvSpPr/>
          <p:nvPr/>
        </p:nvSpPr>
        <p:spPr>
          <a:xfrm>
            <a:off x="4189335" y="2193131"/>
            <a:ext cx="765302" cy="300038"/>
          </a:xfrm>
          <a:prstGeom prst="rect">
            <a:avLst/>
          </a:prstGeom>
          <a:noFill/>
          <a:ln/>
        </p:spPr>
        <p:txBody>
          <a:bodyPr wrap="none" lIns="0" tIns="0" rIns="0" bIns="0" rtlCol="0" anchor="ctr">
            <a:spAutoFit/>
          </a:bodyPr>
          <a:lstStyle/>
          <a:p>
            <a:pPr marL="0" indent="0" algn="ctr">
              <a:buNone/>
            </a:pPr>
            <a:r>
              <a:rPr lang="en-US" sz="1575" b="1" dirty="0">
                <a:solidFill>
                  <a:srgbClr val="1565C0"/>
                </a:solidFill>
                <a:latin typeface="Noto Sans" pitchFamily="34" charset="0"/>
                <a:ea typeface="Noto Sans" pitchFamily="34" charset="-122"/>
                <a:cs typeface="Noto Sans" pitchFamily="34" charset="-120"/>
              </a:rPr>
              <a:t>İşbirliği</a:t>
            </a:r>
            <a:endParaRPr lang="en-US" sz="1575" dirty="0"/>
          </a:p>
        </p:txBody>
      </p:sp>
      <p:sp>
        <p:nvSpPr>
          <p:cNvPr id="11" name="Text 6"/>
          <p:cNvSpPr/>
          <p:nvPr/>
        </p:nvSpPr>
        <p:spPr>
          <a:xfrm>
            <a:off x="3452803" y="2621756"/>
            <a:ext cx="2238366" cy="411435"/>
          </a:xfrm>
          <a:prstGeom prst="rect">
            <a:avLst/>
          </a:prstGeom>
          <a:noFill/>
          <a:ln/>
        </p:spPr>
        <p:txBody>
          <a:bodyPr wrap="square" lIns="0" tIns="0" rIns="0" bIns="0" rtlCol="0" anchor="ctr">
            <a:spAutoFit/>
          </a:bodyPr>
          <a:lstStyle/>
          <a:p>
            <a:pPr marL="0" indent="0" algn="ctr">
              <a:buNone/>
            </a:pPr>
            <a:r>
              <a:rPr lang="en-US" sz="942" dirty="0">
                <a:solidFill>
                  <a:srgbClr val="212121"/>
                </a:solidFill>
                <a:latin typeface="Noto Sans" pitchFamily="34" charset="0"/>
                <a:ea typeface="Noto Sans" pitchFamily="34" charset="-122"/>
                <a:cs typeface="Noto Sans" pitchFamily="34" charset="-120"/>
              </a:rPr>
              <a:t> İnsan + AI birlikte çalışır. Hibrit ekiplerde güç birliği yapın </a:t>
            </a:r>
            <a:endParaRPr lang="en-US" sz="942" dirty="0"/>
          </a:p>
        </p:txBody>
      </p:sp>
      <p:sp>
        <p:nvSpPr>
          <p:cNvPr id="12" name="Shape 7"/>
          <p:cNvSpPr/>
          <p:nvPr/>
        </p:nvSpPr>
        <p:spPr>
          <a:xfrm>
            <a:off x="6119794" y="1050131"/>
            <a:ext cx="2524144" cy="2197373"/>
          </a:xfrm>
          <a:prstGeom prst="rect">
            <a:avLst/>
          </a:prstGeom>
          <a:solidFill>
            <a:srgbClr val="FFFFFF">
              <a:alpha val="60000"/>
            </a:srgbClr>
          </a:solidFill>
          <a:ln/>
        </p:spPr>
      </p:sp>
      <p:pic>
        <p:nvPicPr>
          <p:cNvPr id="13" name="Image 3" descr="preencoded.png"/>
          <p:cNvPicPr>
            <a:picLocks noChangeAspect="1"/>
          </p:cNvPicPr>
          <p:nvPr/>
        </p:nvPicPr>
        <p:blipFill>
          <a:blip r:embed="rId6"/>
          <a:stretch>
            <a:fillRect/>
          </a:stretch>
        </p:blipFill>
        <p:spPr>
          <a:xfrm>
            <a:off x="7069327" y="1393031"/>
            <a:ext cx="625078" cy="500063"/>
          </a:xfrm>
          <a:prstGeom prst="rect">
            <a:avLst/>
          </a:prstGeom>
        </p:spPr>
      </p:pic>
      <p:sp>
        <p:nvSpPr>
          <p:cNvPr id="14" name="Text 8"/>
          <p:cNvSpPr/>
          <p:nvPr/>
        </p:nvSpPr>
        <p:spPr>
          <a:xfrm>
            <a:off x="7189933" y="2193131"/>
            <a:ext cx="383865" cy="300038"/>
          </a:xfrm>
          <a:prstGeom prst="rect">
            <a:avLst/>
          </a:prstGeom>
          <a:noFill/>
          <a:ln/>
        </p:spPr>
        <p:txBody>
          <a:bodyPr wrap="none" lIns="0" tIns="0" rIns="0" bIns="0" rtlCol="0" anchor="ctr">
            <a:spAutoFit/>
          </a:bodyPr>
          <a:lstStyle/>
          <a:p>
            <a:pPr marL="0" indent="0" algn="ctr">
              <a:buNone/>
            </a:pPr>
            <a:r>
              <a:rPr lang="en-US" sz="1575" b="1" dirty="0">
                <a:solidFill>
                  <a:srgbClr val="2E7D32"/>
                </a:solidFill>
                <a:latin typeface="Noto Sans" pitchFamily="34" charset="0"/>
                <a:ea typeface="Noto Sans" pitchFamily="34" charset="-122"/>
                <a:cs typeface="Noto Sans" pitchFamily="34" charset="-120"/>
              </a:rPr>
              <a:t>Etik</a:t>
            </a:r>
            <a:endParaRPr lang="en-US" sz="1575" dirty="0"/>
          </a:p>
        </p:txBody>
      </p:sp>
      <p:sp>
        <p:nvSpPr>
          <p:cNvPr id="15" name="Text 9"/>
          <p:cNvSpPr/>
          <p:nvPr/>
        </p:nvSpPr>
        <p:spPr>
          <a:xfrm>
            <a:off x="6262669" y="2621756"/>
            <a:ext cx="2238394" cy="411435"/>
          </a:xfrm>
          <a:prstGeom prst="rect">
            <a:avLst/>
          </a:prstGeom>
          <a:noFill/>
          <a:ln/>
        </p:spPr>
        <p:txBody>
          <a:bodyPr wrap="square" lIns="0" tIns="0" rIns="0" bIns="0" rtlCol="0" anchor="ctr">
            <a:spAutoFit/>
          </a:bodyPr>
          <a:lstStyle/>
          <a:p>
            <a:pPr marL="0" indent="0" algn="ctr">
              <a:buNone/>
            </a:pPr>
            <a:r>
              <a:rPr lang="en-US" sz="942" dirty="0">
                <a:solidFill>
                  <a:srgbClr val="212121"/>
                </a:solidFill>
                <a:latin typeface="Noto Sans" pitchFamily="34" charset="0"/>
                <a:ea typeface="Noto Sans" pitchFamily="34" charset="-122"/>
                <a:cs typeface="Noto Sans" pitchFamily="34" charset="-120"/>
              </a:rPr>
              <a:t> Sorumlu ve bilinçli kullanım. Veri gizliliği ve adalet ilkelerine bağlı kalın </a:t>
            </a:r>
            <a:endParaRPr lang="en-US" sz="942" dirty="0"/>
          </a:p>
        </p:txBody>
      </p:sp>
      <p:sp>
        <p:nvSpPr>
          <p:cNvPr id="16" name="Shape 10"/>
          <p:cNvSpPr/>
          <p:nvPr/>
        </p:nvSpPr>
        <p:spPr>
          <a:xfrm>
            <a:off x="500063" y="3533254"/>
            <a:ext cx="8143875" cy="1025798"/>
          </a:xfrm>
          <a:prstGeom prst="rect">
            <a:avLst/>
          </a:prstGeom>
          <a:solidFill>
            <a:srgbClr val="C62828">
              <a:alpha val="15000"/>
            </a:srgbClr>
          </a:solidFill>
          <a:ln/>
        </p:spPr>
      </p:sp>
      <p:sp>
        <p:nvSpPr>
          <p:cNvPr id="17" name="Text 11"/>
          <p:cNvSpPr/>
          <p:nvPr/>
        </p:nvSpPr>
        <p:spPr>
          <a:xfrm>
            <a:off x="3290395" y="3804717"/>
            <a:ext cx="2563211" cy="191095"/>
          </a:xfrm>
          <a:prstGeom prst="rect">
            <a:avLst/>
          </a:prstGeom>
          <a:noFill/>
          <a:ln/>
        </p:spPr>
        <p:txBody>
          <a:bodyPr wrap="none" lIns="0" tIns="0" rIns="0" bIns="0" rtlCol="0" anchor="ctr">
            <a:spAutoFit/>
          </a:bodyPr>
          <a:lstStyle/>
          <a:p>
            <a:pPr marL="0" indent="0" algn="ctr">
              <a:buNone/>
            </a:pPr>
            <a:r>
              <a:rPr lang="en-US" sz="1350" b="1" dirty="0">
                <a:solidFill>
                  <a:srgbClr val="C62828"/>
                </a:solidFill>
                <a:latin typeface="Verdana" pitchFamily="34" charset="0"/>
                <a:ea typeface="Verdana" pitchFamily="34" charset="-122"/>
                <a:cs typeface="Verdana" pitchFamily="34" charset="-120"/>
              </a:rPr>
              <a:t>Yapay zeka işleri dönüştürüyor.</a:t>
            </a:r>
            <a:endParaRPr lang="en-US" sz="1350" dirty="0"/>
          </a:p>
        </p:txBody>
      </p:sp>
      <p:sp>
        <p:nvSpPr>
          <p:cNvPr id="18" name="Text 12"/>
          <p:cNvSpPr/>
          <p:nvPr/>
        </p:nvSpPr>
        <p:spPr>
          <a:xfrm>
            <a:off x="2027876" y="4103303"/>
            <a:ext cx="5088248" cy="191095"/>
          </a:xfrm>
          <a:prstGeom prst="rect">
            <a:avLst/>
          </a:prstGeom>
          <a:noFill/>
          <a:ln/>
        </p:spPr>
        <p:txBody>
          <a:bodyPr wrap="none" lIns="0" tIns="0" rIns="0" bIns="0" rtlCol="0" anchor="ctr">
            <a:spAutoFit/>
          </a:bodyPr>
          <a:lstStyle/>
          <a:p>
            <a:pPr marL="0" indent="0" algn="ctr">
              <a:buNone/>
            </a:pPr>
            <a:r>
              <a:rPr lang="en-US" sz="1350" b="1" dirty="0">
                <a:solidFill>
                  <a:srgbClr val="212121"/>
                </a:solidFill>
                <a:latin typeface="Verdana" pitchFamily="34" charset="0"/>
                <a:ea typeface="Verdana" pitchFamily="34" charset="-122"/>
                <a:cs typeface="Verdana" pitchFamily="34" charset="-120"/>
              </a:rPr>
              <a:t> Adaptasyon, işbirliği ve etik ile geleceği birlikte şekillendirelim </a:t>
            </a:r>
            <a:endParaRPr lang="en-US" sz="135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9144000" cy="5700713"/>
          </a:xfrm>
          <a:prstGeom prst="rect">
            <a:avLst/>
          </a:prstGeom>
        </p:spPr>
      </p:pic>
      <p:sp>
        <p:nvSpPr>
          <p:cNvPr id="4" name="Text 0"/>
          <p:cNvSpPr/>
          <p:nvPr/>
        </p:nvSpPr>
        <p:spPr>
          <a:xfrm>
            <a:off x="417829" y="1118242"/>
            <a:ext cx="8141971" cy="615553"/>
          </a:xfrm>
          <a:prstGeom prst="rect">
            <a:avLst/>
          </a:prstGeom>
          <a:noFill/>
          <a:ln/>
        </p:spPr>
        <p:txBody>
          <a:bodyPr wrap="square" lIns="0" tIns="0" rIns="0" bIns="0" rtlCol="0" anchor="ctr">
            <a:spAutoFit/>
          </a:bodyPr>
          <a:lstStyle/>
          <a:p>
            <a:pPr marL="0" indent="0">
              <a:buNone/>
            </a:pPr>
            <a:r>
              <a:rPr lang="tr-TR" sz="2000" b="1" dirty="0" smtClean="0">
                <a:solidFill>
                  <a:srgbClr val="C62828"/>
                </a:solidFill>
                <a:latin typeface="Verdana" pitchFamily="34" charset="0"/>
                <a:ea typeface="Verdana" pitchFamily="34" charset="-122"/>
              </a:rPr>
              <a:t>1. Sor: </a:t>
            </a:r>
            <a:r>
              <a:rPr lang="tr-TR" sz="2000" b="1" dirty="0" smtClean="0">
                <a:latin typeface="Verdana" pitchFamily="34" charset="0"/>
                <a:ea typeface="Verdana" pitchFamily="34" charset="-122"/>
              </a:rPr>
              <a:t>Yaptığım işi Daha iyi, daha hızlı, daha ucuza, daha çok nasıl yapabilirim</a:t>
            </a:r>
            <a:r>
              <a:rPr lang="tr-TR" sz="2000" b="1" dirty="0" smtClean="0">
                <a:solidFill>
                  <a:srgbClr val="C62828"/>
                </a:solidFill>
                <a:latin typeface="Verdana" pitchFamily="34" charset="0"/>
                <a:ea typeface="Verdana" pitchFamily="34" charset="-122"/>
              </a:rPr>
              <a:t>?</a:t>
            </a:r>
            <a:endParaRPr lang="en-US" sz="2000" dirty="0"/>
          </a:p>
        </p:txBody>
      </p:sp>
      <p:sp>
        <p:nvSpPr>
          <p:cNvPr id="6" name="Text 0"/>
          <p:cNvSpPr/>
          <p:nvPr/>
        </p:nvSpPr>
        <p:spPr>
          <a:xfrm>
            <a:off x="417829" y="2077239"/>
            <a:ext cx="8553676" cy="307777"/>
          </a:xfrm>
          <a:prstGeom prst="rect">
            <a:avLst/>
          </a:prstGeom>
          <a:noFill/>
          <a:ln/>
        </p:spPr>
        <p:txBody>
          <a:bodyPr wrap="square" lIns="0" tIns="0" rIns="0" bIns="0" rtlCol="0" anchor="ctr">
            <a:spAutoFit/>
          </a:bodyPr>
          <a:lstStyle/>
          <a:p>
            <a:pPr marL="0" indent="0">
              <a:buNone/>
            </a:pPr>
            <a:r>
              <a:rPr lang="tr-TR" sz="2000" b="1" dirty="0" smtClean="0">
                <a:solidFill>
                  <a:srgbClr val="C62828"/>
                </a:solidFill>
                <a:latin typeface="Verdana" pitchFamily="34" charset="0"/>
                <a:ea typeface="Verdana" pitchFamily="34" charset="-122"/>
              </a:rPr>
              <a:t>2. Dene: </a:t>
            </a:r>
            <a:r>
              <a:rPr lang="tr-TR" sz="2000" b="1" dirty="0" smtClean="0">
                <a:latin typeface="Verdana" pitchFamily="34" charset="0"/>
                <a:ea typeface="Verdana" pitchFamily="34" charset="-122"/>
              </a:rPr>
              <a:t>Taleplerinle YZ </a:t>
            </a:r>
            <a:r>
              <a:rPr lang="tr-TR" sz="2000" b="1" dirty="0" err="1" smtClean="0">
                <a:latin typeface="Verdana" pitchFamily="34" charset="0"/>
                <a:ea typeface="Verdana" pitchFamily="34" charset="-122"/>
              </a:rPr>
              <a:t>nın</a:t>
            </a:r>
            <a:r>
              <a:rPr lang="tr-TR" sz="2000" b="1" dirty="0" smtClean="0">
                <a:latin typeface="Verdana" pitchFamily="34" charset="0"/>
                <a:ea typeface="Verdana" pitchFamily="34" charset="-122"/>
              </a:rPr>
              <a:t> limitlerini keşfet</a:t>
            </a:r>
            <a:endParaRPr lang="en-US" sz="2000" dirty="0"/>
          </a:p>
        </p:txBody>
      </p:sp>
      <p:sp>
        <p:nvSpPr>
          <p:cNvPr id="7" name="Text 0"/>
          <p:cNvSpPr/>
          <p:nvPr/>
        </p:nvSpPr>
        <p:spPr>
          <a:xfrm>
            <a:off x="417829" y="2872951"/>
            <a:ext cx="8223900" cy="307777"/>
          </a:xfrm>
          <a:prstGeom prst="rect">
            <a:avLst/>
          </a:prstGeom>
          <a:noFill/>
          <a:ln/>
        </p:spPr>
        <p:txBody>
          <a:bodyPr wrap="square" lIns="0" tIns="0" rIns="0" bIns="0" rtlCol="0" anchor="ctr">
            <a:spAutoFit/>
          </a:bodyPr>
          <a:lstStyle/>
          <a:p>
            <a:pPr marL="0" indent="0">
              <a:buNone/>
            </a:pPr>
            <a:r>
              <a:rPr lang="tr-TR" sz="2000" b="1" dirty="0" smtClean="0">
                <a:solidFill>
                  <a:srgbClr val="C62828"/>
                </a:solidFill>
                <a:latin typeface="Verdana" pitchFamily="34" charset="0"/>
                <a:ea typeface="Verdana" pitchFamily="34" charset="-122"/>
              </a:rPr>
              <a:t>3. Ara:  </a:t>
            </a:r>
            <a:r>
              <a:rPr lang="tr-TR" sz="2000" b="1" dirty="0" smtClean="0">
                <a:latin typeface="Verdana" pitchFamily="34" charset="0"/>
                <a:ea typeface="Verdana" pitchFamily="34" charset="-122"/>
              </a:rPr>
              <a:t>İhtiyacın olan YZ </a:t>
            </a:r>
            <a:r>
              <a:rPr lang="tr-TR" sz="2000" b="1" dirty="0" err="1" smtClean="0">
                <a:latin typeface="Verdana" pitchFamily="34" charset="0"/>
                <a:ea typeface="Verdana" pitchFamily="34" charset="-122"/>
              </a:rPr>
              <a:t>yi</a:t>
            </a:r>
            <a:r>
              <a:rPr lang="tr-TR" sz="2000" b="1" dirty="0" smtClean="0">
                <a:latin typeface="Verdana" pitchFamily="34" charset="0"/>
                <a:ea typeface="Verdana" pitchFamily="34" charset="-122"/>
              </a:rPr>
              <a:t> ara ve modelleri karşılaştır   </a:t>
            </a:r>
          </a:p>
        </p:txBody>
      </p:sp>
      <p:sp>
        <p:nvSpPr>
          <p:cNvPr id="8" name="Dikdörtgen 7"/>
          <p:cNvSpPr/>
          <p:nvPr/>
        </p:nvSpPr>
        <p:spPr>
          <a:xfrm>
            <a:off x="417828" y="3758874"/>
            <a:ext cx="8338821" cy="830997"/>
          </a:xfrm>
          <a:prstGeom prst="rect">
            <a:avLst/>
          </a:prstGeom>
        </p:spPr>
        <p:txBody>
          <a:bodyPr wrap="square">
            <a:spAutoFit/>
          </a:bodyPr>
          <a:lstStyle/>
          <a:p>
            <a:r>
              <a:rPr lang="tr-TR" sz="2000" b="1" dirty="0" smtClean="0">
                <a:solidFill>
                  <a:srgbClr val="C62828"/>
                </a:solidFill>
                <a:latin typeface="Verdana" pitchFamily="34" charset="0"/>
                <a:ea typeface="Verdana" pitchFamily="34" charset="-122"/>
              </a:rPr>
              <a:t>4. Fark et: </a:t>
            </a:r>
            <a:r>
              <a:rPr lang="tr-TR" sz="2000" b="1" dirty="0" smtClean="0">
                <a:latin typeface="Verdana" pitchFamily="34" charset="0"/>
                <a:ea typeface="Verdana" pitchFamily="34" charset="-122"/>
              </a:rPr>
              <a:t>Eğer henüz istediğini yapan bir </a:t>
            </a:r>
            <a:r>
              <a:rPr lang="tr-TR" sz="2000" b="1" dirty="0">
                <a:latin typeface="Verdana" pitchFamily="34" charset="0"/>
                <a:ea typeface="Verdana" pitchFamily="34" charset="-122"/>
              </a:rPr>
              <a:t>YZ </a:t>
            </a:r>
            <a:r>
              <a:rPr lang="tr-TR" sz="2000" b="1" dirty="0" smtClean="0">
                <a:latin typeface="Verdana" pitchFamily="34" charset="0"/>
                <a:ea typeface="Verdana" pitchFamily="34" charset="-122"/>
              </a:rPr>
              <a:t>yoksa, İstediğin </a:t>
            </a:r>
            <a:r>
              <a:rPr lang="tr-TR" sz="2000" b="1" dirty="0">
                <a:latin typeface="Verdana" pitchFamily="34" charset="0"/>
                <a:ea typeface="Verdana" pitchFamily="34" charset="-122"/>
              </a:rPr>
              <a:t>şey </a:t>
            </a:r>
            <a:r>
              <a:rPr lang="tr-TR" sz="2000" b="1" dirty="0" smtClean="0">
                <a:latin typeface="Verdana" pitchFamily="34" charset="0"/>
                <a:ea typeface="Verdana" pitchFamily="34" charset="-122"/>
              </a:rPr>
              <a:t>bir Niş  olabilir ve Fırsattır</a:t>
            </a:r>
            <a:r>
              <a:rPr lang="tr-TR" sz="2800" b="1" dirty="0" smtClean="0">
                <a:latin typeface="Verdana" pitchFamily="34" charset="0"/>
                <a:ea typeface="Verdana" pitchFamily="34" charset="-122"/>
              </a:rPr>
              <a:t>. </a:t>
            </a:r>
            <a:endParaRPr lang="en-US" sz="2800" dirty="0"/>
          </a:p>
        </p:txBody>
      </p:sp>
      <p:sp>
        <p:nvSpPr>
          <p:cNvPr id="9" name="Text 0"/>
          <p:cNvSpPr/>
          <p:nvPr/>
        </p:nvSpPr>
        <p:spPr>
          <a:xfrm>
            <a:off x="3299396" y="437854"/>
            <a:ext cx="1091646" cy="450123"/>
          </a:xfrm>
          <a:prstGeom prst="rect">
            <a:avLst/>
          </a:prstGeom>
          <a:noFill/>
          <a:ln/>
        </p:spPr>
        <p:txBody>
          <a:bodyPr wrap="none" lIns="0" tIns="0" rIns="0" bIns="0" rtlCol="0" anchor="ctr">
            <a:spAutoFit/>
          </a:bodyPr>
          <a:lstStyle/>
          <a:p>
            <a:pPr marL="0" indent="0" algn="ctr">
              <a:buNone/>
            </a:pPr>
            <a:r>
              <a:rPr lang="tr-TR" sz="2925" b="1" dirty="0" smtClean="0">
                <a:solidFill>
                  <a:srgbClr val="C62828"/>
                </a:solidFill>
                <a:latin typeface="Verdana" pitchFamily="34" charset="0"/>
                <a:ea typeface="Verdana" pitchFamily="34" charset="-122"/>
              </a:rPr>
              <a:t>Özet </a:t>
            </a:r>
            <a:endParaRPr lang="en-US" sz="2925" dirty="0"/>
          </a:p>
        </p:txBody>
      </p:sp>
    </p:spTree>
    <p:extLst>
      <p:ext uri="{BB962C8B-B14F-4D97-AF65-F5344CB8AC3E}">
        <p14:creationId xmlns:p14="http://schemas.microsoft.com/office/powerpoint/2010/main" val="6663733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9144000" cy="5700713"/>
          </a:xfrm>
          <a:prstGeom prst="rect">
            <a:avLst/>
          </a:prstGeom>
        </p:spPr>
      </p:pic>
      <p:sp>
        <p:nvSpPr>
          <p:cNvPr id="4" name="Text 0"/>
          <p:cNvSpPr/>
          <p:nvPr/>
        </p:nvSpPr>
        <p:spPr>
          <a:xfrm>
            <a:off x="417829" y="1119197"/>
            <a:ext cx="5448607" cy="307777"/>
          </a:xfrm>
          <a:prstGeom prst="rect">
            <a:avLst/>
          </a:prstGeom>
          <a:noFill/>
          <a:ln/>
        </p:spPr>
        <p:txBody>
          <a:bodyPr wrap="none" lIns="0" tIns="0" rIns="0" bIns="0" rtlCol="0" anchor="ctr">
            <a:spAutoFit/>
          </a:bodyPr>
          <a:lstStyle/>
          <a:p>
            <a:pPr marL="0" indent="0">
              <a:buNone/>
            </a:pPr>
            <a:r>
              <a:rPr lang="tr-TR" sz="2000" b="1" dirty="0" smtClean="0">
                <a:solidFill>
                  <a:srgbClr val="C62828"/>
                </a:solidFill>
                <a:latin typeface="Verdana" pitchFamily="34" charset="0"/>
                <a:ea typeface="Verdana" pitchFamily="34" charset="-122"/>
              </a:rPr>
              <a:t>5. </a:t>
            </a:r>
            <a:r>
              <a:rPr lang="tr-TR" sz="2000" b="1" dirty="0" err="1" smtClean="0">
                <a:solidFill>
                  <a:srgbClr val="C62828"/>
                </a:solidFill>
                <a:latin typeface="Verdana" pitchFamily="34" charset="0"/>
                <a:ea typeface="Verdana" pitchFamily="34" charset="-122"/>
              </a:rPr>
              <a:t>Yz+İnsan</a:t>
            </a:r>
            <a:r>
              <a:rPr lang="tr-TR" sz="2000" b="1" dirty="0" smtClean="0">
                <a:solidFill>
                  <a:srgbClr val="C62828"/>
                </a:solidFill>
                <a:latin typeface="Verdana" pitchFamily="34" charset="0"/>
                <a:ea typeface="Verdana" pitchFamily="34" charset="-122"/>
                <a:sym typeface="Wingdings" panose="05000000000000000000" pitchFamily="2" charset="2"/>
              </a:rPr>
              <a:t> </a:t>
            </a:r>
            <a:r>
              <a:rPr lang="tr-TR" sz="2000" b="1" dirty="0">
                <a:latin typeface="Verdana" pitchFamily="34" charset="0"/>
                <a:ea typeface="Verdana" pitchFamily="34" charset="-122"/>
                <a:sym typeface="Wingdings" panose="05000000000000000000" pitchFamily="2" charset="2"/>
              </a:rPr>
              <a:t>s</a:t>
            </a:r>
            <a:r>
              <a:rPr lang="tr-TR" sz="2000" b="1" dirty="0" smtClean="0">
                <a:latin typeface="Verdana" pitchFamily="34" charset="0"/>
                <a:ea typeface="Verdana" pitchFamily="34" charset="-122"/>
                <a:sym typeface="Wingdings" panose="05000000000000000000" pitchFamily="2" charset="2"/>
              </a:rPr>
              <a:t>on </a:t>
            </a:r>
            <a:r>
              <a:rPr lang="tr-TR" sz="2000" b="1" dirty="0">
                <a:latin typeface="Verdana" pitchFamily="34" charset="0"/>
                <a:ea typeface="Verdana" pitchFamily="34" charset="-122"/>
                <a:sym typeface="Wingdings" panose="05000000000000000000" pitchFamily="2" charset="2"/>
              </a:rPr>
              <a:t>k</a:t>
            </a:r>
            <a:r>
              <a:rPr lang="tr-TR" sz="2000" b="1" dirty="0" smtClean="0">
                <a:latin typeface="Verdana" pitchFamily="34" charset="0"/>
                <a:ea typeface="Verdana" pitchFamily="34" charset="-122"/>
                <a:sym typeface="Wingdings" panose="05000000000000000000" pitchFamily="2" charset="2"/>
              </a:rPr>
              <a:t>ararı </a:t>
            </a:r>
            <a:r>
              <a:rPr lang="tr-TR" sz="2000" b="1" dirty="0">
                <a:latin typeface="Verdana" pitchFamily="34" charset="0"/>
                <a:ea typeface="Verdana" pitchFamily="34" charset="-122"/>
                <a:sym typeface="Wingdings" panose="05000000000000000000" pitchFamily="2" charset="2"/>
              </a:rPr>
              <a:t>i</a:t>
            </a:r>
            <a:r>
              <a:rPr lang="tr-TR" sz="2000" b="1" dirty="0" smtClean="0">
                <a:latin typeface="Verdana" pitchFamily="34" charset="0"/>
                <a:ea typeface="Verdana" pitchFamily="34" charset="-122"/>
                <a:sym typeface="Wingdings" panose="05000000000000000000" pitchFamily="2" charset="2"/>
              </a:rPr>
              <a:t>nsan versin</a:t>
            </a:r>
            <a:endParaRPr lang="en-US" sz="2000" dirty="0"/>
          </a:p>
        </p:txBody>
      </p:sp>
      <p:sp>
        <p:nvSpPr>
          <p:cNvPr id="6" name="Text 0"/>
          <p:cNvSpPr/>
          <p:nvPr/>
        </p:nvSpPr>
        <p:spPr>
          <a:xfrm>
            <a:off x="417829" y="1909437"/>
            <a:ext cx="7235955" cy="307777"/>
          </a:xfrm>
          <a:prstGeom prst="rect">
            <a:avLst/>
          </a:prstGeom>
          <a:noFill/>
          <a:ln/>
        </p:spPr>
        <p:txBody>
          <a:bodyPr wrap="none" lIns="0" tIns="0" rIns="0" bIns="0" rtlCol="0" anchor="ctr">
            <a:spAutoFit/>
          </a:bodyPr>
          <a:lstStyle/>
          <a:p>
            <a:pPr marL="0" indent="0">
              <a:buNone/>
            </a:pPr>
            <a:r>
              <a:rPr lang="tr-TR" sz="2000" b="1" dirty="0">
                <a:solidFill>
                  <a:srgbClr val="C62828"/>
                </a:solidFill>
                <a:latin typeface="Verdana" pitchFamily="34" charset="0"/>
                <a:ea typeface="Verdana" pitchFamily="34" charset="-122"/>
              </a:rPr>
              <a:t>6</a:t>
            </a:r>
            <a:r>
              <a:rPr lang="tr-TR" sz="2000" b="1" dirty="0" smtClean="0">
                <a:solidFill>
                  <a:srgbClr val="C62828"/>
                </a:solidFill>
                <a:latin typeface="Verdana" pitchFamily="34" charset="0"/>
                <a:ea typeface="Verdana" pitchFamily="34" charset="-122"/>
              </a:rPr>
              <a:t>. Etiğe dikkat: </a:t>
            </a:r>
            <a:r>
              <a:rPr lang="tr-TR" sz="2000" b="1" dirty="0" smtClean="0">
                <a:latin typeface="Verdana" pitchFamily="34" charset="0"/>
                <a:ea typeface="Verdana" pitchFamily="34" charset="-122"/>
              </a:rPr>
              <a:t>mahremiyet ve yanlılığa dikkat et</a:t>
            </a:r>
            <a:endParaRPr lang="en-US" sz="2000" dirty="0"/>
          </a:p>
        </p:txBody>
      </p:sp>
      <p:sp>
        <p:nvSpPr>
          <p:cNvPr id="7" name="Text 0"/>
          <p:cNvSpPr/>
          <p:nvPr/>
        </p:nvSpPr>
        <p:spPr>
          <a:xfrm>
            <a:off x="460050" y="2604029"/>
            <a:ext cx="8223900" cy="307777"/>
          </a:xfrm>
          <a:prstGeom prst="rect">
            <a:avLst/>
          </a:prstGeom>
          <a:noFill/>
          <a:ln/>
        </p:spPr>
        <p:txBody>
          <a:bodyPr wrap="square" lIns="0" tIns="0" rIns="0" bIns="0" rtlCol="0" anchor="ctr">
            <a:spAutoFit/>
          </a:bodyPr>
          <a:lstStyle/>
          <a:p>
            <a:pPr marL="0" indent="0">
              <a:buNone/>
            </a:pPr>
            <a:r>
              <a:rPr lang="tr-TR" sz="2000" b="1" dirty="0" smtClean="0">
                <a:solidFill>
                  <a:srgbClr val="C62828"/>
                </a:solidFill>
                <a:latin typeface="Verdana" pitchFamily="34" charset="0"/>
                <a:ea typeface="Verdana" pitchFamily="34" charset="-122"/>
              </a:rPr>
              <a:t>7. Hayat boyu öğren:</a:t>
            </a:r>
            <a:r>
              <a:rPr lang="tr-TR" sz="2000" b="1" dirty="0" smtClean="0">
                <a:latin typeface="Verdana" pitchFamily="34" charset="0"/>
                <a:ea typeface="Verdana" pitchFamily="34" charset="-122"/>
              </a:rPr>
              <a:t> gelişmeleri takip et</a:t>
            </a:r>
          </a:p>
        </p:txBody>
      </p:sp>
      <p:sp>
        <p:nvSpPr>
          <p:cNvPr id="8" name="Dikdörtgen 7"/>
          <p:cNvSpPr/>
          <p:nvPr/>
        </p:nvSpPr>
        <p:spPr>
          <a:xfrm>
            <a:off x="295656" y="3257724"/>
            <a:ext cx="8388294" cy="707886"/>
          </a:xfrm>
          <a:prstGeom prst="rect">
            <a:avLst/>
          </a:prstGeom>
        </p:spPr>
        <p:txBody>
          <a:bodyPr wrap="square">
            <a:spAutoFit/>
          </a:bodyPr>
          <a:lstStyle/>
          <a:p>
            <a:r>
              <a:rPr lang="tr-TR" sz="2000" b="1" dirty="0">
                <a:solidFill>
                  <a:srgbClr val="C62828"/>
                </a:solidFill>
                <a:latin typeface="Verdana" pitchFamily="34" charset="0"/>
                <a:ea typeface="Verdana" pitchFamily="34" charset="-122"/>
              </a:rPr>
              <a:t>8</a:t>
            </a:r>
            <a:r>
              <a:rPr lang="tr-TR" sz="2000" b="1" dirty="0" smtClean="0">
                <a:solidFill>
                  <a:srgbClr val="C62828"/>
                </a:solidFill>
                <a:latin typeface="Verdana" pitchFamily="34" charset="0"/>
                <a:ea typeface="Verdana" pitchFamily="34" charset="-122"/>
              </a:rPr>
              <a:t>. </a:t>
            </a:r>
            <a:r>
              <a:rPr lang="tr-TR" sz="2000" b="1" dirty="0" err="1" smtClean="0">
                <a:solidFill>
                  <a:srgbClr val="C62828"/>
                </a:solidFill>
                <a:latin typeface="Verdana" pitchFamily="34" charset="0"/>
                <a:ea typeface="Verdana" pitchFamily="34" charset="-122"/>
              </a:rPr>
              <a:t>Soft</a:t>
            </a:r>
            <a:r>
              <a:rPr lang="tr-TR" sz="2000" b="1" dirty="0" smtClean="0">
                <a:solidFill>
                  <a:srgbClr val="C62828"/>
                </a:solidFill>
                <a:latin typeface="Verdana" pitchFamily="34" charset="0"/>
                <a:ea typeface="Verdana" pitchFamily="34" charset="-122"/>
              </a:rPr>
              <a:t> </a:t>
            </a:r>
            <a:r>
              <a:rPr lang="tr-TR" sz="2000" b="1" dirty="0" err="1" smtClean="0">
                <a:solidFill>
                  <a:srgbClr val="C62828"/>
                </a:solidFill>
                <a:latin typeface="Verdana" pitchFamily="34" charset="0"/>
                <a:ea typeface="Verdana" pitchFamily="34" charset="-122"/>
              </a:rPr>
              <a:t>skills</a:t>
            </a:r>
            <a:r>
              <a:rPr lang="tr-TR" sz="2000" b="1" dirty="0" smtClean="0">
                <a:solidFill>
                  <a:srgbClr val="C62828"/>
                </a:solidFill>
                <a:latin typeface="Verdana" pitchFamily="34" charset="0"/>
                <a:ea typeface="Verdana" pitchFamily="34" charset="-122"/>
              </a:rPr>
              <a:t> e önem ver:</a:t>
            </a:r>
            <a:r>
              <a:rPr lang="tr-TR" sz="2000" b="1" dirty="0" smtClean="0">
                <a:latin typeface="Verdana" pitchFamily="34" charset="0"/>
                <a:ea typeface="Verdana" pitchFamily="34" charset="-122"/>
              </a:rPr>
              <a:t> </a:t>
            </a:r>
            <a:r>
              <a:rPr lang="tr-TR" sz="2000" b="1" dirty="0" err="1" smtClean="0">
                <a:latin typeface="Verdana" pitchFamily="34" charset="0"/>
                <a:ea typeface="Verdana" pitchFamily="34" charset="-122"/>
              </a:rPr>
              <a:t>yaratcılık</a:t>
            </a:r>
            <a:r>
              <a:rPr lang="tr-TR" sz="2000" b="1" dirty="0" smtClean="0">
                <a:latin typeface="Verdana" pitchFamily="34" charset="0"/>
                <a:ea typeface="Verdana" pitchFamily="34" charset="-122"/>
              </a:rPr>
              <a:t>, iletişim, empati, eleştirel düşünce.  Hard </a:t>
            </a:r>
            <a:r>
              <a:rPr lang="tr-TR" sz="2000" b="1" dirty="0" err="1" smtClean="0">
                <a:latin typeface="Verdana" pitchFamily="34" charset="0"/>
                <a:ea typeface="Verdana" pitchFamily="34" charset="-122"/>
              </a:rPr>
              <a:t>skills</a:t>
            </a:r>
            <a:r>
              <a:rPr lang="tr-TR" sz="2000" b="1" dirty="0" smtClean="0">
                <a:latin typeface="Verdana" pitchFamily="34" charset="0"/>
                <a:ea typeface="Verdana" pitchFamily="34" charset="-122"/>
              </a:rPr>
              <a:t> değişir, </a:t>
            </a:r>
            <a:r>
              <a:rPr lang="tr-TR" sz="2000" b="1" dirty="0" err="1" smtClean="0">
                <a:latin typeface="Verdana" pitchFamily="34" charset="0"/>
                <a:ea typeface="Verdana" pitchFamily="34" charset="-122"/>
              </a:rPr>
              <a:t>Soft</a:t>
            </a:r>
            <a:r>
              <a:rPr lang="tr-TR" sz="2000" b="1" dirty="0" smtClean="0">
                <a:latin typeface="Verdana" pitchFamily="34" charset="0"/>
                <a:ea typeface="Verdana" pitchFamily="34" charset="-122"/>
              </a:rPr>
              <a:t> </a:t>
            </a:r>
            <a:r>
              <a:rPr lang="tr-TR" sz="2000" b="1" dirty="0" err="1" smtClean="0">
                <a:latin typeface="Verdana" pitchFamily="34" charset="0"/>
                <a:ea typeface="Verdana" pitchFamily="34" charset="-122"/>
              </a:rPr>
              <a:t>skills</a:t>
            </a:r>
            <a:r>
              <a:rPr lang="tr-TR" sz="2000" b="1" dirty="0" smtClean="0">
                <a:latin typeface="Verdana" pitchFamily="34" charset="0"/>
                <a:ea typeface="Verdana" pitchFamily="34" charset="-122"/>
              </a:rPr>
              <a:t> kalıcıdır.</a:t>
            </a:r>
            <a:endParaRPr lang="en-US" sz="2000" dirty="0"/>
          </a:p>
        </p:txBody>
      </p:sp>
      <p:sp>
        <p:nvSpPr>
          <p:cNvPr id="10" name="Text 0"/>
          <p:cNvSpPr/>
          <p:nvPr/>
        </p:nvSpPr>
        <p:spPr>
          <a:xfrm>
            <a:off x="417829" y="4197005"/>
            <a:ext cx="8223900" cy="615553"/>
          </a:xfrm>
          <a:prstGeom prst="rect">
            <a:avLst/>
          </a:prstGeom>
          <a:noFill/>
          <a:ln/>
        </p:spPr>
        <p:txBody>
          <a:bodyPr wrap="square" lIns="0" tIns="0" rIns="0" bIns="0" rtlCol="0" anchor="ctr">
            <a:spAutoFit/>
          </a:bodyPr>
          <a:lstStyle/>
          <a:p>
            <a:r>
              <a:rPr lang="tr-TR" sz="2000" b="1" dirty="0">
                <a:solidFill>
                  <a:srgbClr val="C62828"/>
                </a:solidFill>
                <a:latin typeface="Verdana" pitchFamily="34" charset="0"/>
                <a:ea typeface="Verdana" pitchFamily="34" charset="-122"/>
              </a:rPr>
              <a:t>9</a:t>
            </a:r>
            <a:r>
              <a:rPr lang="tr-TR" sz="2000" b="1" dirty="0" smtClean="0">
                <a:solidFill>
                  <a:srgbClr val="C62828"/>
                </a:solidFill>
                <a:latin typeface="Verdana" pitchFamily="34" charset="0"/>
                <a:ea typeface="Verdana" pitchFamily="34" charset="-122"/>
              </a:rPr>
              <a:t>. Korkma, benimse: </a:t>
            </a:r>
            <a:r>
              <a:rPr lang="tr-TR" sz="2000" b="1" dirty="0" smtClean="0">
                <a:latin typeface="Verdana" pitchFamily="34" charset="0"/>
                <a:ea typeface="Verdana" pitchFamily="34" charset="-122"/>
              </a:rPr>
              <a:t>Yapay </a:t>
            </a:r>
            <a:r>
              <a:rPr lang="tr-TR" sz="2000" b="1" dirty="0">
                <a:latin typeface="Verdana" pitchFamily="34" charset="0"/>
                <a:ea typeface="Verdana" pitchFamily="34" charset="-122"/>
              </a:rPr>
              <a:t>zeka sizin rakibiniz değil, en güçlü iş </a:t>
            </a:r>
            <a:r>
              <a:rPr lang="tr-TR" sz="2000" b="1" dirty="0" smtClean="0">
                <a:latin typeface="Verdana" pitchFamily="34" charset="0"/>
                <a:ea typeface="Verdana" pitchFamily="34" charset="-122"/>
              </a:rPr>
              <a:t>arkadaşınızdır. </a:t>
            </a:r>
          </a:p>
        </p:txBody>
      </p:sp>
    </p:spTree>
    <p:extLst>
      <p:ext uri="{BB962C8B-B14F-4D97-AF65-F5344CB8AC3E}">
        <p14:creationId xmlns:p14="http://schemas.microsoft.com/office/powerpoint/2010/main" val="37795110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1"/>
            <a:ext cx="9144000" cy="5700713"/>
          </a:xfrm>
          <a:prstGeom prst="rect">
            <a:avLst/>
          </a:prstGeom>
        </p:spPr>
      </p:pic>
      <p:sp>
        <p:nvSpPr>
          <p:cNvPr id="4" name="Text 0"/>
          <p:cNvSpPr/>
          <p:nvPr/>
        </p:nvSpPr>
        <p:spPr>
          <a:xfrm>
            <a:off x="417830" y="1881953"/>
            <a:ext cx="7816484" cy="2339102"/>
          </a:xfrm>
          <a:prstGeom prst="rect">
            <a:avLst/>
          </a:prstGeom>
          <a:noFill/>
          <a:ln/>
        </p:spPr>
        <p:txBody>
          <a:bodyPr wrap="square" lIns="0" tIns="0" rIns="0" bIns="0" rtlCol="0" anchor="ctr">
            <a:spAutoFit/>
          </a:bodyPr>
          <a:lstStyle/>
          <a:p>
            <a:pPr algn="ctr"/>
            <a:r>
              <a:rPr lang="tr-TR" sz="2800" b="1" dirty="0" smtClean="0">
                <a:latin typeface="Verdana" pitchFamily="34" charset="0"/>
                <a:ea typeface="Verdana" pitchFamily="34" charset="-122"/>
              </a:rPr>
              <a:t>Yapay Zekayı </a:t>
            </a:r>
            <a:r>
              <a:rPr lang="tr-TR" sz="2800" b="1" dirty="0" smtClean="0">
                <a:latin typeface="Verdana" panose="020B0604030504040204" pitchFamily="34" charset="0"/>
                <a:ea typeface="Verdana" panose="020B0604030504040204" pitchFamily="34" charset="0"/>
              </a:rPr>
              <a:t>Bilmek </a:t>
            </a:r>
            <a:r>
              <a:rPr lang="tr-TR" sz="2800" b="1" dirty="0">
                <a:latin typeface="Verdana" panose="020B0604030504040204" pitchFamily="34" charset="0"/>
                <a:ea typeface="Verdana" panose="020B0604030504040204" pitchFamily="34" charset="0"/>
              </a:rPr>
              <a:t>değil </a:t>
            </a:r>
            <a:endParaRPr lang="tr-TR" sz="2800" b="1" dirty="0" smtClean="0">
              <a:latin typeface="Verdana" panose="020B0604030504040204" pitchFamily="34" charset="0"/>
              <a:ea typeface="Verdana" panose="020B0604030504040204" pitchFamily="34" charset="0"/>
            </a:endParaRPr>
          </a:p>
          <a:p>
            <a:pPr algn="ctr"/>
            <a:r>
              <a:rPr lang="tr-TR" sz="2800" b="1" i="1" dirty="0" smtClean="0">
                <a:solidFill>
                  <a:srgbClr val="FF0000"/>
                </a:solidFill>
                <a:latin typeface="Verdana" panose="020B0604030504040204" pitchFamily="34" charset="0"/>
                <a:ea typeface="Verdana" panose="020B0604030504040204" pitchFamily="34" charset="0"/>
              </a:rPr>
              <a:t>kullanmak </a:t>
            </a:r>
            <a:r>
              <a:rPr lang="tr-TR" sz="2800" b="1" i="1" dirty="0">
                <a:solidFill>
                  <a:srgbClr val="FF0000"/>
                </a:solidFill>
                <a:latin typeface="Verdana" panose="020B0604030504040204" pitchFamily="34" charset="0"/>
                <a:ea typeface="Verdana" panose="020B0604030504040204" pitchFamily="34" charset="0"/>
              </a:rPr>
              <a:t>fark </a:t>
            </a:r>
            <a:r>
              <a:rPr lang="tr-TR" sz="2800" b="1" i="1" dirty="0" smtClean="0">
                <a:solidFill>
                  <a:srgbClr val="FF0000"/>
                </a:solidFill>
                <a:latin typeface="Verdana" panose="020B0604030504040204" pitchFamily="34" charset="0"/>
                <a:ea typeface="Verdana" panose="020B0604030504040204" pitchFamily="34" charset="0"/>
              </a:rPr>
              <a:t>yaratır</a:t>
            </a:r>
            <a:r>
              <a:rPr lang="tr-TR" sz="2800" b="1" dirty="0">
                <a:latin typeface="Verdana" pitchFamily="34" charset="0"/>
                <a:ea typeface="Verdana" pitchFamily="34" charset="-122"/>
              </a:rPr>
              <a:t>.</a:t>
            </a:r>
            <a:r>
              <a:rPr lang="tr-TR" sz="2800" b="1" dirty="0" smtClean="0">
                <a:latin typeface="Verdana" pitchFamily="34" charset="0"/>
                <a:ea typeface="Verdana" pitchFamily="34" charset="-122"/>
              </a:rPr>
              <a:t> </a:t>
            </a:r>
          </a:p>
          <a:p>
            <a:pPr algn="ctr"/>
            <a:r>
              <a:rPr lang="tr-TR" sz="2800" b="1" dirty="0" smtClean="0">
                <a:latin typeface="Verdana" pitchFamily="34" charset="0"/>
                <a:ea typeface="Verdana" pitchFamily="34" charset="-122"/>
              </a:rPr>
              <a:t>Öğren</a:t>
            </a:r>
            <a:r>
              <a:rPr lang="tr-TR" sz="2800" b="1" dirty="0" smtClean="0">
                <a:latin typeface="Verdana" pitchFamily="34" charset="0"/>
                <a:ea typeface="Verdana" pitchFamily="34" charset="-122"/>
              </a:rPr>
              <a:t>, </a:t>
            </a:r>
            <a:r>
              <a:rPr lang="tr-TR" sz="2800" b="1" dirty="0" smtClean="0">
                <a:latin typeface="Verdana" pitchFamily="34" charset="0"/>
                <a:ea typeface="Verdana" pitchFamily="34" charset="-122"/>
              </a:rPr>
              <a:t>Kullan </a:t>
            </a:r>
            <a:r>
              <a:rPr lang="tr-TR" sz="2800" b="1" dirty="0" smtClean="0">
                <a:latin typeface="Verdana" pitchFamily="34" charset="0"/>
                <a:ea typeface="Verdana" pitchFamily="34" charset="-122"/>
              </a:rPr>
              <a:t>ve </a:t>
            </a:r>
            <a:endParaRPr lang="tr-TR" sz="2800" b="1" dirty="0" smtClean="0">
              <a:latin typeface="Verdana" pitchFamily="34" charset="0"/>
              <a:ea typeface="Verdana" pitchFamily="34" charset="-122"/>
            </a:endParaRPr>
          </a:p>
          <a:p>
            <a:pPr algn="ctr"/>
            <a:r>
              <a:rPr lang="tr-TR" sz="2800" b="1" i="1" dirty="0" smtClean="0">
                <a:solidFill>
                  <a:srgbClr val="FF0000"/>
                </a:solidFill>
                <a:latin typeface="Verdana" pitchFamily="34" charset="0"/>
                <a:ea typeface="Verdana" pitchFamily="34" charset="-122"/>
              </a:rPr>
              <a:t>Fark </a:t>
            </a:r>
            <a:r>
              <a:rPr lang="tr-TR" sz="2800" b="1" i="1" dirty="0">
                <a:solidFill>
                  <a:srgbClr val="FF0000"/>
                </a:solidFill>
                <a:latin typeface="Verdana" pitchFamily="34" charset="0"/>
                <a:ea typeface="Verdana" pitchFamily="34" charset="-122"/>
              </a:rPr>
              <a:t>Yarat </a:t>
            </a:r>
            <a:r>
              <a:rPr lang="tr-TR" sz="2800" b="1" i="1" dirty="0" smtClean="0">
                <a:solidFill>
                  <a:srgbClr val="FF0000"/>
                </a:solidFill>
                <a:latin typeface="Verdana" pitchFamily="34" charset="0"/>
                <a:ea typeface="Verdana" pitchFamily="34" charset="-122"/>
              </a:rPr>
              <a:t>.</a:t>
            </a:r>
            <a:endParaRPr lang="tr-TR" sz="2800" b="1" i="1" dirty="0">
              <a:solidFill>
                <a:srgbClr val="FF0000"/>
              </a:solidFill>
              <a:latin typeface="Verdana" pitchFamily="34" charset="0"/>
              <a:ea typeface="Verdana" pitchFamily="34" charset="-122"/>
            </a:endParaRPr>
          </a:p>
          <a:p>
            <a:pPr algn="ctr"/>
            <a:endParaRPr lang="tr-TR" sz="4000" b="1" dirty="0" smtClean="0">
              <a:solidFill>
                <a:srgbClr val="FF0000"/>
              </a:solidFill>
              <a:latin typeface="Verdana" pitchFamily="34" charset="0"/>
              <a:ea typeface="Verdana" pitchFamily="34" charset="-122"/>
            </a:endParaRPr>
          </a:p>
        </p:txBody>
      </p:sp>
    </p:spTree>
    <p:extLst>
      <p:ext uri="{BB962C8B-B14F-4D97-AF65-F5344CB8AC3E}">
        <p14:creationId xmlns:p14="http://schemas.microsoft.com/office/powerpoint/2010/main" val="27044467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63535"/>
            <a:ext cx="9144000" cy="5779294"/>
          </a:xfrm>
          <a:prstGeom prst="rect">
            <a:avLst/>
          </a:prstGeom>
        </p:spPr>
      </p:pic>
      <p:sp>
        <p:nvSpPr>
          <p:cNvPr id="3" name="Text 0"/>
          <p:cNvSpPr/>
          <p:nvPr/>
        </p:nvSpPr>
        <p:spPr>
          <a:xfrm>
            <a:off x="473914" y="469813"/>
            <a:ext cx="8196154" cy="346249"/>
          </a:xfrm>
          <a:prstGeom prst="rect">
            <a:avLst/>
          </a:prstGeom>
          <a:noFill/>
          <a:ln/>
        </p:spPr>
        <p:txBody>
          <a:bodyPr wrap="none" lIns="0" tIns="0" rIns="0" bIns="0" rtlCol="0" anchor="ctr">
            <a:spAutoFit/>
          </a:bodyPr>
          <a:lstStyle/>
          <a:p>
            <a:pPr marL="0" indent="0" algn="ctr">
              <a:buNone/>
            </a:pPr>
            <a:r>
              <a:rPr lang="tr-TR" sz="2250" b="1" dirty="0" smtClean="0">
                <a:solidFill>
                  <a:srgbClr val="C62828"/>
                </a:solidFill>
                <a:latin typeface="Verdana" pitchFamily="34" charset="0"/>
                <a:ea typeface="Verdana" pitchFamily="34" charset="-122"/>
                <a:cs typeface="Verdana" pitchFamily="34" charset="-120"/>
              </a:rPr>
              <a:t> Yapay Zeka Modellerine Toplu </a:t>
            </a:r>
            <a:r>
              <a:rPr lang="tr-TR" sz="2250" b="1" dirty="0" err="1" smtClean="0">
                <a:solidFill>
                  <a:srgbClr val="C62828"/>
                </a:solidFill>
                <a:latin typeface="Verdana" pitchFamily="34" charset="0"/>
                <a:ea typeface="Verdana" pitchFamily="34" charset="-122"/>
                <a:cs typeface="Verdana" pitchFamily="34" charset="-120"/>
              </a:rPr>
              <a:t>Bakış:Open</a:t>
            </a:r>
            <a:r>
              <a:rPr lang="tr-TR" sz="2250" b="1" dirty="0" smtClean="0">
                <a:solidFill>
                  <a:srgbClr val="C62828"/>
                </a:solidFill>
                <a:latin typeface="Verdana" pitchFamily="34" charset="0"/>
                <a:ea typeface="Verdana" pitchFamily="34" charset="-122"/>
                <a:cs typeface="Verdana" pitchFamily="34" charset="-120"/>
              </a:rPr>
              <a:t> </a:t>
            </a:r>
            <a:r>
              <a:rPr lang="tr-TR" sz="2250" b="1" dirty="0" err="1" smtClean="0">
                <a:solidFill>
                  <a:srgbClr val="C62828"/>
                </a:solidFill>
                <a:latin typeface="Verdana" pitchFamily="34" charset="0"/>
                <a:ea typeface="Verdana" pitchFamily="34" charset="-122"/>
                <a:cs typeface="Verdana" pitchFamily="34" charset="-120"/>
              </a:rPr>
              <a:t>Router</a:t>
            </a:r>
            <a:r>
              <a:rPr lang="tr-TR" sz="2250" b="1" dirty="0" smtClean="0">
                <a:solidFill>
                  <a:srgbClr val="C62828"/>
                </a:solidFill>
                <a:latin typeface="Verdana" pitchFamily="34" charset="0"/>
                <a:ea typeface="Verdana" pitchFamily="34" charset="-122"/>
                <a:cs typeface="Verdana" pitchFamily="34" charset="-120"/>
              </a:rPr>
              <a:t> </a:t>
            </a:r>
            <a:endParaRPr lang="en-US" sz="2250" dirty="0"/>
          </a:p>
        </p:txBody>
      </p:sp>
      <p:pic>
        <p:nvPicPr>
          <p:cNvPr id="4" name="Resim 3"/>
          <p:cNvPicPr>
            <a:picLocks noChangeAspect="1"/>
          </p:cNvPicPr>
          <p:nvPr/>
        </p:nvPicPr>
        <p:blipFill>
          <a:blip r:embed="rId4"/>
          <a:stretch>
            <a:fillRect/>
          </a:stretch>
        </p:blipFill>
        <p:spPr>
          <a:xfrm>
            <a:off x="313881" y="1042176"/>
            <a:ext cx="8516216" cy="4447469"/>
          </a:xfrm>
          <a:prstGeom prst="rect">
            <a:avLst/>
          </a:prstGeom>
        </p:spPr>
      </p:pic>
    </p:spTree>
    <p:extLst>
      <p:ext uri="{BB962C8B-B14F-4D97-AF65-F5344CB8AC3E}">
        <p14:creationId xmlns:p14="http://schemas.microsoft.com/office/powerpoint/2010/main" val="156720558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name="Slide 4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9144000" cy="5812836"/>
          </a:xfrm>
          <a:prstGeom prst="rect">
            <a:avLst/>
          </a:prstGeom>
        </p:spPr>
      </p:pic>
      <p:sp>
        <p:nvSpPr>
          <p:cNvPr id="3" name="Text 0"/>
          <p:cNvSpPr/>
          <p:nvPr/>
        </p:nvSpPr>
        <p:spPr>
          <a:xfrm>
            <a:off x="3564982" y="250031"/>
            <a:ext cx="2014035" cy="514350"/>
          </a:xfrm>
          <a:prstGeom prst="rect">
            <a:avLst/>
          </a:prstGeom>
          <a:noFill/>
          <a:ln/>
        </p:spPr>
        <p:txBody>
          <a:bodyPr wrap="none" lIns="0" tIns="0" rIns="0" bIns="0" rtlCol="0" anchor="ctr">
            <a:spAutoFit/>
          </a:bodyPr>
          <a:lstStyle/>
          <a:p>
            <a:pPr marL="0" indent="0" algn="ctr">
              <a:buNone/>
            </a:pPr>
            <a:r>
              <a:rPr lang="en-US" sz="2700" b="1" dirty="0">
                <a:solidFill>
                  <a:srgbClr val="C62828"/>
                </a:solidFill>
                <a:latin typeface="Verdana" pitchFamily="34" charset="0"/>
                <a:ea typeface="Verdana" pitchFamily="34" charset="-122"/>
                <a:cs typeface="Verdana" pitchFamily="34" charset="-120"/>
              </a:rPr>
              <a:t>Teşekkürler!</a:t>
            </a:r>
            <a:endParaRPr lang="en-US" sz="2700" dirty="0"/>
          </a:p>
        </p:txBody>
      </p:sp>
      <p:sp>
        <p:nvSpPr>
          <p:cNvPr id="4" name="Text 1"/>
          <p:cNvSpPr/>
          <p:nvPr/>
        </p:nvSpPr>
        <p:spPr>
          <a:xfrm>
            <a:off x="4000221" y="835819"/>
            <a:ext cx="1143558" cy="300038"/>
          </a:xfrm>
          <a:prstGeom prst="rect">
            <a:avLst/>
          </a:prstGeom>
          <a:noFill/>
          <a:ln/>
        </p:spPr>
        <p:txBody>
          <a:bodyPr wrap="none" lIns="0" tIns="0" rIns="0" bIns="0" rtlCol="0" anchor="ctr">
            <a:spAutoFit/>
          </a:bodyPr>
          <a:lstStyle/>
          <a:p>
            <a:pPr marL="0" indent="0" algn="ctr">
              <a:buNone/>
            </a:pPr>
            <a:r>
              <a:rPr lang="en-US" sz="1575" b="1" dirty="0">
                <a:solidFill>
                  <a:srgbClr val="1565C0"/>
                </a:solidFill>
                <a:latin typeface="Noto Sans" pitchFamily="34" charset="0"/>
                <a:ea typeface="Noto Sans" pitchFamily="34" charset="-122"/>
                <a:cs typeface="Noto Sans" pitchFamily="34" charset="-120"/>
              </a:rPr>
              <a:t>Sorularınız?</a:t>
            </a:r>
            <a:endParaRPr lang="en-US" sz="1575" dirty="0"/>
          </a:p>
        </p:txBody>
      </p:sp>
      <p:pic>
        <p:nvPicPr>
          <p:cNvPr id="5" name="Image 1" descr="preencoded.png"/>
          <p:cNvPicPr>
            <a:picLocks noChangeAspect="1"/>
          </p:cNvPicPr>
          <p:nvPr/>
        </p:nvPicPr>
        <p:blipFill>
          <a:blip r:embed="rId4"/>
          <a:stretch>
            <a:fillRect/>
          </a:stretch>
        </p:blipFill>
        <p:spPr>
          <a:xfrm>
            <a:off x="2806533" y="1398587"/>
            <a:ext cx="3402330" cy="2327910"/>
          </a:xfrm>
          <a:prstGeom prst="rect">
            <a:avLst/>
          </a:prstGeom>
        </p:spPr>
      </p:pic>
      <p:sp>
        <p:nvSpPr>
          <p:cNvPr id="6" name="Text 2"/>
          <p:cNvSpPr/>
          <p:nvPr/>
        </p:nvSpPr>
        <p:spPr>
          <a:xfrm>
            <a:off x="3651384" y="3336734"/>
            <a:ext cx="59312" cy="207749"/>
          </a:xfrm>
          <a:prstGeom prst="rect">
            <a:avLst/>
          </a:prstGeom>
          <a:noFill/>
          <a:ln/>
        </p:spPr>
        <p:txBody>
          <a:bodyPr wrap="none" lIns="0" tIns="0" rIns="0" bIns="0" rtlCol="0" anchor="ctr">
            <a:spAutoFit/>
          </a:bodyPr>
          <a:lstStyle/>
          <a:p>
            <a:pPr marL="0" indent="0" algn="ctr">
              <a:buNone/>
            </a:pPr>
            <a:r>
              <a:rPr lang="tr-TR" sz="1350" b="1" dirty="0" smtClean="0">
                <a:solidFill>
                  <a:srgbClr val="FF6F00"/>
                </a:solidFill>
                <a:latin typeface="Verdana" pitchFamily="34" charset="0"/>
                <a:ea typeface="Verdana" pitchFamily="34" charset="-122"/>
                <a:cs typeface="Verdana" pitchFamily="34" charset="-120"/>
              </a:rPr>
              <a:t> </a:t>
            </a:r>
            <a:endParaRPr lang="en-US" sz="1350" dirty="0"/>
          </a:p>
        </p:txBody>
      </p:sp>
      <p:sp>
        <p:nvSpPr>
          <p:cNvPr id="13" name="Text 8"/>
          <p:cNvSpPr/>
          <p:nvPr/>
        </p:nvSpPr>
        <p:spPr>
          <a:xfrm>
            <a:off x="3436379" y="3908510"/>
            <a:ext cx="2142638" cy="190501"/>
          </a:xfrm>
          <a:prstGeom prst="rect">
            <a:avLst/>
          </a:prstGeom>
          <a:noFill/>
          <a:ln/>
        </p:spPr>
        <p:txBody>
          <a:bodyPr wrap="none" lIns="0" tIns="0" rIns="0" bIns="0" rtlCol="0" anchor="ctr">
            <a:spAutoFit/>
          </a:bodyPr>
          <a:lstStyle/>
          <a:p>
            <a:pPr marL="0" indent="0">
              <a:buNone/>
            </a:pPr>
            <a:r>
              <a:rPr lang="tr-TR" sz="1238" b="1" dirty="0" err="1" smtClean="0">
                <a:solidFill>
                  <a:srgbClr val="C62828"/>
                </a:solidFill>
                <a:ea typeface="Noto Sans" pitchFamily="34" charset="-122"/>
              </a:rPr>
              <a:t>Dr.Öğr.Üyesi</a:t>
            </a:r>
            <a:r>
              <a:rPr lang="tr-TR" sz="1238" b="1" dirty="0" smtClean="0">
                <a:solidFill>
                  <a:srgbClr val="C62828"/>
                </a:solidFill>
                <a:ea typeface="Noto Sans" pitchFamily="34" charset="-122"/>
              </a:rPr>
              <a:t> Mehmet Can ŞAHİN</a:t>
            </a:r>
            <a:endParaRPr lang="en-US" sz="1238"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63535"/>
            <a:ext cx="9144000" cy="5779294"/>
          </a:xfrm>
          <a:prstGeom prst="rect">
            <a:avLst/>
          </a:prstGeom>
        </p:spPr>
      </p:pic>
      <p:sp>
        <p:nvSpPr>
          <p:cNvPr id="3" name="Text 0"/>
          <p:cNvSpPr/>
          <p:nvPr/>
        </p:nvSpPr>
        <p:spPr>
          <a:xfrm>
            <a:off x="924358" y="469813"/>
            <a:ext cx="7295267" cy="346249"/>
          </a:xfrm>
          <a:prstGeom prst="rect">
            <a:avLst/>
          </a:prstGeom>
          <a:noFill/>
          <a:ln/>
        </p:spPr>
        <p:txBody>
          <a:bodyPr wrap="none" lIns="0" tIns="0" rIns="0" bIns="0" rtlCol="0" anchor="ctr">
            <a:spAutoFit/>
          </a:bodyPr>
          <a:lstStyle/>
          <a:p>
            <a:pPr marL="0" indent="0" algn="ctr">
              <a:buNone/>
            </a:pPr>
            <a:r>
              <a:rPr lang="tr-TR" sz="2250" b="1" dirty="0" smtClean="0">
                <a:solidFill>
                  <a:srgbClr val="C62828"/>
                </a:solidFill>
                <a:latin typeface="Verdana" pitchFamily="34" charset="0"/>
                <a:ea typeface="Verdana" pitchFamily="34" charset="-122"/>
                <a:cs typeface="Verdana" pitchFamily="34" charset="-120"/>
              </a:rPr>
              <a:t> Yapay Zeka Modellerine Toplu Bakış: Monica</a:t>
            </a:r>
            <a:endParaRPr lang="en-US" sz="2250" dirty="0"/>
          </a:p>
        </p:txBody>
      </p:sp>
      <p:pic>
        <p:nvPicPr>
          <p:cNvPr id="5" name="Resim 4"/>
          <p:cNvPicPr>
            <a:picLocks noChangeAspect="1"/>
          </p:cNvPicPr>
          <p:nvPr/>
        </p:nvPicPr>
        <p:blipFill>
          <a:blip r:embed="rId4"/>
          <a:stretch>
            <a:fillRect/>
          </a:stretch>
        </p:blipFill>
        <p:spPr>
          <a:xfrm>
            <a:off x="686450" y="961699"/>
            <a:ext cx="7857286" cy="4181801"/>
          </a:xfrm>
          <a:prstGeom prst="rect">
            <a:avLst/>
          </a:prstGeom>
        </p:spPr>
      </p:pic>
    </p:spTree>
    <p:extLst>
      <p:ext uri="{BB962C8B-B14F-4D97-AF65-F5344CB8AC3E}">
        <p14:creationId xmlns:p14="http://schemas.microsoft.com/office/powerpoint/2010/main" val="22531519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63535"/>
            <a:ext cx="9144000" cy="5779294"/>
          </a:xfrm>
          <a:prstGeom prst="rect">
            <a:avLst/>
          </a:prstGeom>
        </p:spPr>
      </p:pic>
      <p:sp>
        <p:nvSpPr>
          <p:cNvPr id="3" name="Text 0"/>
          <p:cNvSpPr/>
          <p:nvPr/>
        </p:nvSpPr>
        <p:spPr>
          <a:xfrm>
            <a:off x="1217708" y="469813"/>
            <a:ext cx="6708568" cy="346249"/>
          </a:xfrm>
          <a:prstGeom prst="rect">
            <a:avLst/>
          </a:prstGeom>
          <a:noFill/>
          <a:ln/>
        </p:spPr>
        <p:txBody>
          <a:bodyPr wrap="none" lIns="0" tIns="0" rIns="0" bIns="0" rtlCol="0" anchor="ctr">
            <a:spAutoFit/>
          </a:bodyPr>
          <a:lstStyle/>
          <a:p>
            <a:pPr marL="0" indent="0" algn="ctr">
              <a:buNone/>
            </a:pPr>
            <a:r>
              <a:rPr lang="tr-TR" sz="2250" b="1" dirty="0" smtClean="0">
                <a:solidFill>
                  <a:srgbClr val="C62828"/>
                </a:solidFill>
                <a:latin typeface="Verdana" pitchFamily="34" charset="0"/>
                <a:ea typeface="Verdana" pitchFamily="34" charset="-122"/>
                <a:cs typeface="Verdana" pitchFamily="34" charset="-120"/>
              </a:rPr>
              <a:t> Yapay Zeka Modellerine Toplu Bakış: Poe</a:t>
            </a:r>
            <a:endParaRPr lang="en-US" sz="2250" dirty="0"/>
          </a:p>
        </p:txBody>
      </p:sp>
      <p:pic>
        <p:nvPicPr>
          <p:cNvPr id="7" name="Resim 6"/>
          <p:cNvPicPr>
            <a:picLocks noChangeAspect="1"/>
          </p:cNvPicPr>
          <p:nvPr/>
        </p:nvPicPr>
        <p:blipFill>
          <a:blip r:embed="rId4"/>
          <a:stretch>
            <a:fillRect/>
          </a:stretch>
        </p:blipFill>
        <p:spPr>
          <a:xfrm>
            <a:off x="578331" y="898036"/>
            <a:ext cx="8244341" cy="4389759"/>
          </a:xfrm>
          <a:prstGeom prst="rect">
            <a:avLst/>
          </a:prstGeom>
        </p:spPr>
      </p:pic>
    </p:spTree>
    <p:extLst>
      <p:ext uri="{BB962C8B-B14F-4D97-AF65-F5344CB8AC3E}">
        <p14:creationId xmlns:p14="http://schemas.microsoft.com/office/powerpoint/2010/main" val="32923831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63535"/>
            <a:ext cx="9144000" cy="5779294"/>
          </a:xfrm>
          <a:prstGeom prst="rect">
            <a:avLst/>
          </a:prstGeom>
        </p:spPr>
      </p:pic>
      <p:sp>
        <p:nvSpPr>
          <p:cNvPr id="3" name="Text 0"/>
          <p:cNvSpPr/>
          <p:nvPr/>
        </p:nvSpPr>
        <p:spPr>
          <a:xfrm>
            <a:off x="1386027" y="469813"/>
            <a:ext cx="6371937" cy="346249"/>
          </a:xfrm>
          <a:prstGeom prst="rect">
            <a:avLst/>
          </a:prstGeom>
          <a:noFill/>
          <a:ln/>
        </p:spPr>
        <p:txBody>
          <a:bodyPr wrap="none" lIns="0" tIns="0" rIns="0" bIns="0" rtlCol="0" anchor="ctr">
            <a:spAutoFit/>
          </a:bodyPr>
          <a:lstStyle/>
          <a:p>
            <a:pPr marL="0" indent="0" algn="ctr">
              <a:buNone/>
            </a:pPr>
            <a:r>
              <a:rPr lang="tr-TR" sz="2250" b="1" dirty="0" smtClean="0">
                <a:solidFill>
                  <a:srgbClr val="C62828"/>
                </a:solidFill>
                <a:latin typeface="Verdana" pitchFamily="34" charset="0"/>
                <a:ea typeface="Verdana" pitchFamily="34" charset="-122"/>
                <a:cs typeface="Verdana" pitchFamily="34" charset="-120"/>
              </a:rPr>
              <a:t> Yapay Zeka </a:t>
            </a:r>
            <a:r>
              <a:rPr lang="tr-TR" sz="2250" b="1" dirty="0" smtClean="0">
                <a:solidFill>
                  <a:srgbClr val="C62828"/>
                </a:solidFill>
                <a:latin typeface="Verdana" pitchFamily="34" charset="0"/>
                <a:ea typeface="Verdana" pitchFamily="34" charset="-122"/>
                <a:cs typeface="Verdana" pitchFamily="34" charset="-120"/>
              </a:rPr>
              <a:t>Araçları </a:t>
            </a:r>
            <a:r>
              <a:rPr lang="tr-TR" sz="2250" b="1" dirty="0" err="1" smtClean="0">
                <a:solidFill>
                  <a:srgbClr val="C62828"/>
                </a:solidFill>
                <a:latin typeface="Verdana" pitchFamily="34" charset="0"/>
                <a:ea typeface="Verdana" pitchFamily="34" charset="-122"/>
                <a:cs typeface="Verdana" pitchFamily="34" charset="-120"/>
              </a:rPr>
              <a:t>Portalı</a:t>
            </a:r>
            <a:r>
              <a:rPr lang="tr-TR" sz="2250" b="1" dirty="0" smtClean="0">
                <a:solidFill>
                  <a:srgbClr val="C62828"/>
                </a:solidFill>
                <a:latin typeface="Verdana" pitchFamily="34" charset="0"/>
                <a:ea typeface="Verdana" pitchFamily="34" charset="-122"/>
                <a:cs typeface="Verdana" pitchFamily="34" charset="-120"/>
              </a:rPr>
              <a:t> 1: </a:t>
            </a:r>
            <a:r>
              <a:rPr lang="tr-TR" sz="2250" b="1" dirty="0" err="1" smtClean="0">
                <a:solidFill>
                  <a:srgbClr val="C62828"/>
                </a:solidFill>
                <a:latin typeface="Verdana" pitchFamily="34" charset="0"/>
                <a:ea typeface="Verdana" pitchFamily="34" charset="-122"/>
                <a:cs typeface="Verdana" pitchFamily="34" charset="-120"/>
              </a:rPr>
              <a:t>ai</a:t>
            </a:r>
            <a:r>
              <a:rPr lang="tr-TR" sz="2250" b="1" dirty="0" smtClean="0">
                <a:solidFill>
                  <a:srgbClr val="C62828"/>
                </a:solidFill>
                <a:latin typeface="Verdana" pitchFamily="34" charset="0"/>
                <a:ea typeface="Verdana" pitchFamily="34" charset="-122"/>
                <a:cs typeface="Verdana" pitchFamily="34" charset="-120"/>
              </a:rPr>
              <a:t> </a:t>
            </a:r>
            <a:r>
              <a:rPr lang="tr-TR" sz="2250" b="1" dirty="0" err="1" smtClean="0">
                <a:solidFill>
                  <a:srgbClr val="C62828"/>
                </a:solidFill>
                <a:latin typeface="Verdana" pitchFamily="34" charset="0"/>
                <a:ea typeface="Verdana" pitchFamily="34" charset="-122"/>
                <a:cs typeface="Verdana" pitchFamily="34" charset="-120"/>
              </a:rPr>
              <a:t>valley</a:t>
            </a:r>
            <a:endParaRPr lang="en-US" sz="2250" dirty="0"/>
          </a:p>
        </p:txBody>
      </p:sp>
      <p:pic>
        <p:nvPicPr>
          <p:cNvPr id="4" name="Resim 3"/>
          <p:cNvPicPr>
            <a:picLocks noChangeAspect="1"/>
          </p:cNvPicPr>
          <p:nvPr/>
        </p:nvPicPr>
        <p:blipFill>
          <a:blip r:embed="rId4"/>
          <a:stretch>
            <a:fillRect/>
          </a:stretch>
        </p:blipFill>
        <p:spPr>
          <a:xfrm>
            <a:off x="701826" y="980450"/>
            <a:ext cx="8278817" cy="4267189"/>
          </a:xfrm>
          <a:prstGeom prst="rect">
            <a:avLst/>
          </a:prstGeom>
        </p:spPr>
      </p:pic>
    </p:spTree>
    <p:extLst>
      <p:ext uri="{BB962C8B-B14F-4D97-AF65-F5344CB8AC3E}">
        <p14:creationId xmlns:p14="http://schemas.microsoft.com/office/powerpoint/2010/main" val="29639133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TotalTime>
  <Words>3094</Words>
  <Application>Microsoft Office PowerPoint</Application>
  <PresentationFormat>Ekran Gösterisi (16:9)</PresentationFormat>
  <Paragraphs>615</Paragraphs>
  <Slides>60</Slides>
  <Notes>60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60</vt:i4>
      </vt:variant>
    </vt:vector>
  </HeadingPairs>
  <TitlesOfParts>
    <vt:vector size="66" baseType="lpstr">
      <vt:lpstr>Arial</vt:lpstr>
      <vt:lpstr>Calibri</vt:lpstr>
      <vt:lpstr>Noto Sans</vt:lpstr>
      <vt:lpstr>Verdana</vt:lpstr>
      <vt:lpstr>Wingdings</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LENOVO</cp:lastModifiedBy>
  <cp:revision>90</cp:revision>
  <dcterms:created xsi:type="dcterms:W3CDTF">2025-10-26T12:40:37Z</dcterms:created>
  <dcterms:modified xsi:type="dcterms:W3CDTF">2025-10-26T19:34:47Z</dcterms:modified>
</cp:coreProperties>
</file>