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42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426" r:id="rId36"/>
  </p:sldIdLst>
  <p:sldSz cx="12192000" cy="6858000"/>
  <p:notesSz cx="6858000" cy="9144000"/>
  <p:embeddedFontLs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Poppins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9833A3-DD0B-4DAF-B58F-229ECC200D7C}">
  <a:tblStyle styleId="{399833A3-DD0B-4DAF-B58F-229ECC200D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675"/>
  </p:normalViewPr>
  <p:slideViewPr>
    <p:cSldViewPr snapToGrid="0">
      <p:cViewPr varScale="1">
        <p:scale>
          <a:sx n="85" d="100"/>
          <a:sy n="85" d="100"/>
        </p:scale>
        <p:origin x="5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E7075-D0F6-8A4D-85A8-572161DB1E65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32CC321E-47F3-0542-99E2-FA6F224EF006}">
      <dgm:prSet phldrT="[Metin]"/>
      <dgm:spPr/>
      <dgm:t>
        <a:bodyPr/>
        <a:lstStyle/>
        <a:p>
          <a:r>
            <a:rPr lang="tr-TR" dirty="0"/>
            <a:t>KISA</a:t>
          </a:r>
        </a:p>
      </dgm:t>
    </dgm:pt>
    <dgm:pt modelId="{9BC77C46-4C57-1F41-87E1-3EE8CFD1C666}" type="parTrans" cxnId="{5AB078D4-FC0C-574E-9580-C9D674A0D47E}">
      <dgm:prSet/>
      <dgm:spPr/>
      <dgm:t>
        <a:bodyPr/>
        <a:lstStyle/>
        <a:p>
          <a:endParaRPr lang="tr-TR"/>
        </a:p>
      </dgm:t>
    </dgm:pt>
    <dgm:pt modelId="{B8A3659B-7FED-6642-BE70-8DD895ECC88D}" type="sibTrans" cxnId="{5AB078D4-FC0C-574E-9580-C9D674A0D47E}">
      <dgm:prSet/>
      <dgm:spPr/>
      <dgm:t>
        <a:bodyPr/>
        <a:lstStyle/>
        <a:p>
          <a:endParaRPr lang="tr-TR"/>
        </a:p>
      </dgm:t>
    </dgm:pt>
    <dgm:pt modelId="{1A843A5E-1501-1E40-BDD9-762E2515D725}">
      <dgm:prSet phldrT="[Metin]"/>
      <dgm:spPr/>
      <dgm:t>
        <a:bodyPr/>
        <a:lstStyle/>
        <a:p>
          <a:r>
            <a:rPr lang="tr-TR" dirty="0"/>
            <a:t>ORTA</a:t>
          </a:r>
        </a:p>
      </dgm:t>
    </dgm:pt>
    <dgm:pt modelId="{5214C575-263F-FE46-81B1-E906836A7AD1}" type="parTrans" cxnId="{FBD95DC9-6173-8643-B673-FC77C2A08DD9}">
      <dgm:prSet/>
      <dgm:spPr/>
      <dgm:t>
        <a:bodyPr/>
        <a:lstStyle/>
        <a:p>
          <a:endParaRPr lang="tr-TR"/>
        </a:p>
      </dgm:t>
    </dgm:pt>
    <dgm:pt modelId="{A98FA82B-36D8-6941-9F78-9B09F557381D}" type="sibTrans" cxnId="{FBD95DC9-6173-8643-B673-FC77C2A08DD9}">
      <dgm:prSet/>
      <dgm:spPr/>
      <dgm:t>
        <a:bodyPr/>
        <a:lstStyle/>
        <a:p>
          <a:endParaRPr lang="tr-TR"/>
        </a:p>
      </dgm:t>
    </dgm:pt>
    <dgm:pt modelId="{E326FC3A-429E-AA42-8E1C-EEBBCDBF5DE0}">
      <dgm:prSet phldrT="[Metin]"/>
      <dgm:spPr/>
      <dgm:t>
        <a:bodyPr/>
        <a:lstStyle/>
        <a:p>
          <a:r>
            <a:rPr lang="tr-TR" dirty="0"/>
            <a:t>UZUN</a:t>
          </a:r>
        </a:p>
      </dgm:t>
    </dgm:pt>
    <dgm:pt modelId="{D1A5B77D-335D-C145-A256-0E34917EB872}" type="parTrans" cxnId="{F348E4AB-DA30-D442-85E6-504B49E792E1}">
      <dgm:prSet/>
      <dgm:spPr/>
      <dgm:t>
        <a:bodyPr/>
        <a:lstStyle/>
        <a:p>
          <a:endParaRPr lang="tr-TR"/>
        </a:p>
      </dgm:t>
    </dgm:pt>
    <dgm:pt modelId="{E092D825-8F9B-1B41-9076-77B88469215D}" type="sibTrans" cxnId="{F348E4AB-DA30-D442-85E6-504B49E792E1}">
      <dgm:prSet/>
      <dgm:spPr/>
      <dgm:t>
        <a:bodyPr/>
        <a:lstStyle/>
        <a:p>
          <a:endParaRPr lang="tr-TR"/>
        </a:p>
      </dgm:t>
    </dgm:pt>
    <dgm:pt modelId="{01F9DC93-2887-5242-805B-A8FCB0BBF3D2}" type="pres">
      <dgm:prSet presAssocID="{EE3E7075-D0F6-8A4D-85A8-572161DB1E65}" presName="Name0" presStyleCnt="0">
        <dgm:presLayoutVars>
          <dgm:dir/>
          <dgm:resizeHandles val="exact"/>
        </dgm:presLayoutVars>
      </dgm:prSet>
      <dgm:spPr/>
    </dgm:pt>
    <dgm:pt modelId="{314E5634-38AA-E24C-9916-AC58DB8B3DEA}" type="pres">
      <dgm:prSet presAssocID="{32CC321E-47F3-0542-99E2-FA6F224EF006}" presName="parTxOnly" presStyleLbl="node1" presStyleIdx="0" presStyleCnt="3">
        <dgm:presLayoutVars>
          <dgm:bulletEnabled val="1"/>
        </dgm:presLayoutVars>
      </dgm:prSet>
      <dgm:spPr/>
    </dgm:pt>
    <dgm:pt modelId="{A9C685B1-2772-D147-B60E-08A593365C19}" type="pres">
      <dgm:prSet presAssocID="{B8A3659B-7FED-6642-BE70-8DD895ECC88D}" presName="parSpace" presStyleCnt="0"/>
      <dgm:spPr/>
    </dgm:pt>
    <dgm:pt modelId="{5449CFDA-B218-7546-8D06-035F4B8DEAB2}" type="pres">
      <dgm:prSet presAssocID="{1A843A5E-1501-1E40-BDD9-762E2515D725}" presName="parTxOnly" presStyleLbl="node1" presStyleIdx="1" presStyleCnt="3">
        <dgm:presLayoutVars>
          <dgm:bulletEnabled val="1"/>
        </dgm:presLayoutVars>
      </dgm:prSet>
      <dgm:spPr/>
    </dgm:pt>
    <dgm:pt modelId="{8405F75F-40F4-5D43-99F1-B36FDB85DE69}" type="pres">
      <dgm:prSet presAssocID="{A98FA82B-36D8-6941-9F78-9B09F557381D}" presName="parSpace" presStyleCnt="0"/>
      <dgm:spPr/>
    </dgm:pt>
    <dgm:pt modelId="{0681FFBC-1983-BF4F-8342-F7A6B4D7EBF1}" type="pres">
      <dgm:prSet presAssocID="{E326FC3A-429E-AA42-8E1C-EEBBCDBF5DE0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8DF2325-0D92-B14B-BBCC-B65D754CC349}" type="presOf" srcId="{EE3E7075-D0F6-8A4D-85A8-572161DB1E65}" destId="{01F9DC93-2887-5242-805B-A8FCB0BBF3D2}" srcOrd="0" destOrd="0" presId="urn:microsoft.com/office/officeart/2005/8/layout/hChevron3"/>
    <dgm:cxn modelId="{181C9380-86B6-4E48-A56E-F4FAC4A8CCCA}" type="presOf" srcId="{E326FC3A-429E-AA42-8E1C-EEBBCDBF5DE0}" destId="{0681FFBC-1983-BF4F-8342-F7A6B4D7EBF1}" srcOrd="0" destOrd="0" presId="urn:microsoft.com/office/officeart/2005/8/layout/hChevron3"/>
    <dgm:cxn modelId="{F348E4AB-DA30-D442-85E6-504B49E792E1}" srcId="{EE3E7075-D0F6-8A4D-85A8-572161DB1E65}" destId="{E326FC3A-429E-AA42-8E1C-EEBBCDBF5DE0}" srcOrd="2" destOrd="0" parTransId="{D1A5B77D-335D-C145-A256-0E34917EB872}" sibTransId="{E092D825-8F9B-1B41-9076-77B88469215D}"/>
    <dgm:cxn modelId="{EB5D81AC-0579-864F-9AD2-B7BE3D73BFEF}" type="presOf" srcId="{32CC321E-47F3-0542-99E2-FA6F224EF006}" destId="{314E5634-38AA-E24C-9916-AC58DB8B3DEA}" srcOrd="0" destOrd="0" presId="urn:microsoft.com/office/officeart/2005/8/layout/hChevron3"/>
    <dgm:cxn modelId="{FBD95DC9-6173-8643-B673-FC77C2A08DD9}" srcId="{EE3E7075-D0F6-8A4D-85A8-572161DB1E65}" destId="{1A843A5E-1501-1E40-BDD9-762E2515D725}" srcOrd="1" destOrd="0" parTransId="{5214C575-263F-FE46-81B1-E906836A7AD1}" sibTransId="{A98FA82B-36D8-6941-9F78-9B09F557381D}"/>
    <dgm:cxn modelId="{5AB078D4-FC0C-574E-9580-C9D674A0D47E}" srcId="{EE3E7075-D0F6-8A4D-85A8-572161DB1E65}" destId="{32CC321E-47F3-0542-99E2-FA6F224EF006}" srcOrd="0" destOrd="0" parTransId="{9BC77C46-4C57-1F41-87E1-3EE8CFD1C666}" sibTransId="{B8A3659B-7FED-6642-BE70-8DD895ECC88D}"/>
    <dgm:cxn modelId="{7F656CDF-552F-ED45-B8FD-3785F7225694}" type="presOf" srcId="{1A843A5E-1501-1E40-BDD9-762E2515D725}" destId="{5449CFDA-B218-7546-8D06-035F4B8DEAB2}" srcOrd="0" destOrd="0" presId="urn:microsoft.com/office/officeart/2005/8/layout/hChevron3"/>
    <dgm:cxn modelId="{4ECAD19A-0CC2-FA46-ACED-EE877F0442EA}" type="presParOf" srcId="{01F9DC93-2887-5242-805B-A8FCB0BBF3D2}" destId="{314E5634-38AA-E24C-9916-AC58DB8B3DEA}" srcOrd="0" destOrd="0" presId="urn:microsoft.com/office/officeart/2005/8/layout/hChevron3"/>
    <dgm:cxn modelId="{13736557-83A5-E642-A140-B548AB9572C2}" type="presParOf" srcId="{01F9DC93-2887-5242-805B-A8FCB0BBF3D2}" destId="{A9C685B1-2772-D147-B60E-08A593365C19}" srcOrd="1" destOrd="0" presId="urn:microsoft.com/office/officeart/2005/8/layout/hChevron3"/>
    <dgm:cxn modelId="{7FCBA23A-5E87-FF43-B438-58F722124C11}" type="presParOf" srcId="{01F9DC93-2887-5242-805B-A8FCB0BBF3D2}" destId="{5449CFDA-B218-7546-8D06-035F4B8DEAB2}" srcOrd="2" destOrd="0" presId="urn:microsoft.com/office/officeart/2005/8/layout/hChevron3"/>
    <dgm:cxn modelId="{3E5AE608-2DC8-BC4F-96C4-07AAA8588A6C}" type="presParOf" srcId="{01F9DC93-2887-5242-805B-A8FCB0BBF3D2}" destId="{8405F75F-40F4-5D43-99F1-B36FDB85DE69}" srcOrd="3" destOrd="0" presId="urn:microsoft.com/office/officeart/2005/8/layout/hChevron3"/>
    <dgm:cxn modelId="{D5CBC72F-8F58-4642-A979-DDDC92AEB336}" type="presParOf" srcId="{01F9DC93-2887-5242-805B-A8FCB0BBF3D2}" destId="{0681FFBC-1983-BF4F-8342-F7A6B4D7EBF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E5634-38AA-E24C-9916-AC58DB8B3DEA}">
      <dsp:nvSpPr>
        <dsp:cNvPr id="0" name=""/>
        <dsp:cNvSpPr/>
      </dsp:nvSpPr>
      <dsp:spPr>
        <a:xfrm>
          <a:off x="2910" y="731404"/>
          <a:ext cx="2544807" cy="1017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58" tIns="98679" rIns="49340" bIns="9867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KISA</a:t>
          </a:r>
        </a:p>
      </dsp:txBody>
      <dsp:txXfrm>
        <a:off x="2910" y="731404"/>
        <a:ext cx="2290326" cy="1017923"/>
      </dsp:txXfrm>
    </dsp:sp>
    <dsp:sp modelId="{5449CFDA-B218-7546-8D06-035F4B8DEAB2}">
      <dsp:nvSpPr>
        <dsp:cNvPr id="0" name=""/>
        <dsp:cNvSpPr/>
      </dsp:nvSpPr>
      <dsp:spPr>
        <a:xfrm>
          <a:off x="2038756" y="731404"/>
          <a:ext cx="2544807" cy="1017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ORTA</a:t>
          </a:r>
        </a:p>
      </dsp:txBody>
      <dsp:txXfrm>
        <a:off x="2547718" y="731404"/>
        <a:ext cx="1526884" cy="1017923"/>
      </dsp:txXfrm>
    </dsp:sp>
    <dsp:sp modelId="{0681FFBC-1983-BF4F-8342-F7A6B4D7EBF1}">
      <dsp:nvSpPr>
        <dsp:cNvPr id="0" name=""/>
        <dsp:cNvSpPr/>
      </dsp:nvSpPr>
      <dsp:spPr>
        <a:xfrm>
          <a:off x="4074602" y="731404"/>
          <a:ext cx="2544807" cy="1017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UZUN</a:t>
          </a:r>
        </a:p>
      </dsp:txBody>
      <dsp:txXfrm>
        <a:off x="4583564" y="731404"/>
        <a:ext cx="1526884" cy="1017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629A0F7-F98D-8B3B-C6B7-B3DC40B8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D497E08-5CFD-1CC1-1A5A-DE364169B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A2235DB-6D9F-35D7-3845-DD493F3FF5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25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7.png"/><Relationship Id="rId10" Type="http://schemas.microsoft.com/office/2007/relationships/diagramDrawing" Target="../diagrams/drawing1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5275" y="1451669"/>
            <a:ext cx="1160145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İş Yaşamında</a:t>
            </a:r>
            <a:br>
              <a:rPr lang="tr-TR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6000" b="1" i="0" u="none" strike="noStrike" cap="none" noProof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Yönetim Becerileri</a:t>
            </a:r>
            <a:endParaRPr lang="tr-TR" sz="1600" noProof="0" dirty="0"/>
          </a:p>
        </p:txBody>
      </p:sp>
      <p:sp>
        <p:nvSpPr>
          <p:cNvPr id="87" name="Google Shape;87;p13"/>
          <p:cNvSpPr/>
          <p:nvPr/>
        </p:nvSpPr>
        <p:spPr>
          <a:xfrm>
            <a:off x="5381625" y="3341191"/>
            <a:ext cx="1428750" cy="381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4026991"/>
            <a:ext cx="110490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Öğr. Üyesi H. Arif DOĞANÜLKÜ</a:t>
            </a:r>
            <a:endParaRPr lang="tr-TR" sz="1600" noProof="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71500" y="4910881"/>
            <a:ext cx="1104900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Eğitim Fakültesi, Rehberlik ve Psikolojik Danışmanlık Anabilim Dalı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AE72A76-70E7-0073-CCA5-F8E653F5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0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1. ÖZ BİLİNÇ</a:t>
            </a:r>
            <a:endParaRPr dirty="0"/>
          </a:p>
        </p:txBody>
      </p:sp>
      <p:sp>
        <p:nvSpPr>
          <p:cNvPr id="259" name="Google Shape;259;p22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571500" y="3181350"/>
            <a:ext cx="5286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bilinç, bireyin kendi duygu, düşünce ve değer yargılarının, güçlü ve zayıf yönlerinin farkında olmasıdır.</a:t>
            </a:r>
            <a:endParaRPr lang="tr-TR" sz="1800" noProof="0" dirty="0"/>
          </a:p>
        </p:txBody>
      </p:sp>
      <p:sp>
        <p:nvSpPr>
          <p:cNvPr id="261" name="Google Shape;261;p22"/>
          <p:cNvSpPr txBox="1"/>
          <p:nvPr/>
        </p:nvSpPr>
        <p:spPr>
          <a:xfrm>
            <a:off x="571500" y="4233239"/>
            <a:ext cx="52863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Kişinin iç dünyasına dönüp kendini tarafsız bir şekilde gözlemleyebilmesi anlamına gelir.</a:t>
            </a:r>
            <a:endParaRPr lang="tr-TR" sz="1800" noProof="0" dirty="0"/>
          </a:p>
        </p:txBody>
      </p:sp>
      <p:pic>
        <p:nvPicPr>
          <p:cNvPr id="262" name="Google Shape;26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0" y="3276600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/>
        </p:nvSpPr>
        <p:spPr>
          <a:xfrm>
            <a:off x="6667500" y="4133850"/>
            <a:ext cx="46672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Kendini tanıyan, sınırlarını ve potansiyelini doğru yönetir.</a:t>
            </a:r>
            <a:endParaRPr lang="tr-TR" sz="1800" noProof="0" dirty="0"/>
          </a:p>
        </p:txBody>
      </p:sp>
      <p:sp>
        <p:nvSpPr>
          <p:cNvPr id="2" name="2 Metin kutusu">
            <a:extLst>
              <a:ext uri="{FF2B5EF4-FFF2-40B4-BE49-F238E27FC236}">
                <a16:creationId xmlns:a16="http://schemas.microsoft.com/office/drawing/2014/main" id="{35AFE91E-531B-55C8-9371-50C6836864C4}"/>
              </a:ext>
            </a:extLst>
          </p:cNvPr>
          <p:cNvSpPr txBox="1"/>
          <p:nvPr/>
        </p:nvSpPr>
        <p:spPr>
          <a:xfrm>
            <a:off x="5552661" y="1431235"/>
            <a:ext cx="3709424" cy="18933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İLİM İLİM BİLMEKTİR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İLİM KENDİN BİLMEKTİR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 KENDİNİ BİLMEZSEN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 NİCE OKUMAKTIR</a:t>
            </a:r>
          </a:p>
          <a:p>
            <a:pPr algn="r">
              <a:lnSpc>
                <a:spcPct val="150000"/>
              </a:lnSpc>
              <a:defRPr/>
            </a:pPr>
            <a:r>
              <a:rPr lang="tr-TR" sz="1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YUNUS EMRE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8F12BDB-F491-B609-D8EC-C2E0B6364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  <p:bldP spid="26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2. ÖZ </a:t>
            </a:r>
            <a:r>
              <a:rPr lang="en-US" sz="3150" b="1" i="0" u="none" strike="noStrike" cap="none" dirty="0" err="1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yeterlik</a:t>
            </a:r>
            <a:endParaRPr dirty="0"/>
          </a:p>
        </p:txBody>
      </p:sp>
      <p:sp>
        <p:nvSpPr>
          <p:cNvPr id="270" name="Google Shape;270;p23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62130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3"/>
          <p:cNvSpPr txBox="1"/>
          <p:nvPr/>
        </p:nvSpPr>
        <p:spPr>
          <a:xfrm>
            <a:off x="2286000" y="3669059"/>
            <a:ext cx="76200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Bireyin, kendisi ve sahip olduğu yetkinlikleriyle ilgili olarak değerli olduğuna ve muktedir olduğuna inanması.</a:t>
            </a:r>
            <a:endParaRPr lang="tr-TR" noProof="0" dirty="0"/>
          </a:p>
        </p:txBody>
      </p:sp>
      <p:sp>
        <p:nvSpPr>
          <p:cNvPr id="273" name="Google Shape;273;p23"/>
          <p:cNvSpPr txBox="1"/>
          <p:nvPr/>
        </p:nvSpPr>
        <p:spPr>
          <a:xfrm>
            <a:off x="2286000" y="4789140"/>
            <a:ext cx="7620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Öz </a:t>
            </a:r>
            <a:r>
              <a:rPr lang="tr-TR" sz="18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yeterlik,</a:t>
            </a:r>
            <a:r>
              <a:rPr lang="tr-TR" sz="1800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zorluklar karşısında dayanıklılığı ve inisiyatif almayı besler.</a:t>
            </a:r>
            <a:endParaRPr lang="tr-TR" sz="1800" noProof="0" dirty="0"/>
          </a:p>
        </p:txBody>
      </p:sp>
      <p:pic>
        <p:nvPicPr>
          <p:cNvPr id="274" name="Google Shape;274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4550" y="2830859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CF1545A-0F9C-F4B4-2873-2E6014AF2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97" y="3703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590925"/>
            <a:ext cx="35559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3590925"/>
            <a:ext cx="35559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3590925"/>
            <a:ext cx="3556099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533900"/>
            <a:ext cx="35559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17950" y="4533900"/>
            <a:ext cx="35559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64400" y="4533900"/>
            <a:ext cx="3556099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4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3. ÖZ DÜZENLEME</a:t>
            </a:r>
            <a:endParaRPr dirty="0"/>
          </a:p>
        </p:txBody>
      </p:sp>
      <p:sp>
        <p:nvSpPr>
          <p:cNvPr id="287" name="Google Shape;287;p24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634452" y="2422400"/>
            <a:ext cx="1104900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Kişinin kendi iç 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dünyasını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, dürtülerini ve elinde bulunan kaynakları yönetebilmesi durumudur. Öz düzenleme şu temel unsurları içerir: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FC31804-E3DF-8A7D-CB12-F83634D78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437" y="2047875"/>
            <a:ext cx="23336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2312" y="2047875"/>
            <a:ext cx="23336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437" y="4000500"/>
            <a:ext cx="23336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2312" y="4000500"/>
            <a:ext cx="23336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ÖZ DÜZENLEME: JOHARI PENCERESİ</a:t>
            </a:r>
            <a:endParaRPr dirty="0"/>
          </a:p>
        </p:txBody>
      </p:sp>
      <p:sp>
        <p:nvSpPr>
          <p:cNvPr id="299" name="Google Shape;299;p25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6334125" y="2047875"/>
            <a:ext cx="55506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Amacımız Açık Alanı Genişletmek</a:t>
            </a:r>
            <a:endParaRPr lang="tr-TR" sz="2000" noProof="0"/>
          </a:p>
        </p:txBody>
      </p:sp>
      <p:sp>
        <p:nvSpPr>
          <p:cNvPr id="301" name="Google Shape;301;p25"/>
          <p:cNvSpPr txBox="1"/>
          <p:nvPr/>
        </p:nvSpPr>
        <p:spPr>
          <a:xfrm>
            <a:off x="1771650" y="2343150"/>
            <a:ext cx="4572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65D"/>
                </a:solidFill>
                <a:latin typeface="Lato"/>
                <a:ea typeface="Lato"/>
                <a:cs typeface="Lato"/>
                <a:sym typeface="Lato"/>
              </a:rPr>
              <a:t>Açık</a:t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1323975" y="2809875"/>
            <a:ext cx="1524156" cy="61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Ben Biliyorum</a:t>
            </a:r>
            <a:br>
              <a:rPr lang="tr-TR" sz="18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Başkaları Biliyor</a:t>
            </a:r>
            <a:endParaRPr lang="tr-TR" noProof="0" dirty="0"/>
          </a:p>
        </p:txBody>
      </p:sp>
      <p:sp>
        <p:nvSpPr>
          <p:cNvPr id="303" name="Google Shape;303;p25"/>
          <p:cNvSpPr txBox="1"/>
          <p:nvPr/>
        </p:nvSpPr>
        <p:spPr>
          <a:xfrm>
            <a:off x="4238625" y="2343150"/>
            <a:ext cx="381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65D"/>
                </a:solidFill>
                <a:latin typeface="Lato"/>
                <a:ea typeface="Lato"/>
                <a:cs typeface="Lato"/>
                <a:sym typeface="Lato"/>
              </a:rPr>
              <a:t>Kör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3752849" y="2809875"/>
            <a:ext cx="159863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Ben Bilmiyorum</a:t>
            </a:r>
            <a:br>
              <a:rPr lang="tr-TR" sz="18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Başkaları Biliyor</a:t>
            </a:r>
            <a:endParaRPr lang="tr-TR" noProof="0" dirty="0"/>
          </a:p>
        </p:txBody>
      </p:sp>
      <p:sp>
        <p:nvSpPr>
          <p:cNvPr id="305" name="Google Shape;305;p25"/>
          <p:cNvSpPr txBox="1"/>
          <p:nvPr/>
        </p:nvSpPr>
        <p:spPr>
          <a:xfrm>
            <a:off x="1766887" y="4295775"/>
            <a:ext cx="4667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65D"/>
                </a:solidFill>
                <a:latin typeface="Lato"/>
                <a:ea typeface="Lato"/>
                <a:cs typeface="Lato"/>
                <a:sym typeface="Lato"/>
              </a:rPr>
              <a:t>Gizli</a:t>
            </a:r>
            <a:endParaRPr/>
          </a:p>
        </p:txBody>
      </p:sp>
      <p:sp>
        <p:nvSpPr>
          <p:cNvPr id="306" name="Google Shape;306;p25"/>
          <p:cNvSpPr txBox="1"/>
          <p:nvPr/>
        </p:nvSpPr>
        <p:spPr>
          <a:xfrm>
            <a:off x="1247774" y="4762500"/>
            <a:ext cx="182520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Ben Biliyorum</a:t>
            </a:r>
            <a:br>
              <a:rPr lang="tr-TR" sz="18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Başkaları Bilmiyor</a:t>
            </a:r>
            <a:endParaRPr lang="tr-TR" noProof="0" dirty="0"/>
          </a:p>
        </p:txBody>
      </p:sp>
      <p:sp>
        <p:nvSpPr>
          <p:cNvPr id="307" name="Google Shape;307;p25"/>
          <p:cNvSpPr txBox="1"/>
          <p:nvPr/>
        </p:nvSpPr>
        <p:spPr>
          <a:xfrm>
            <a:off x="3838575" y="4295775"/>
            <a:ext cx="11811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65D"/>
                </a:solidFill>
                <a:latin typeface="Lato"/>
                <a:ea typeface="Lato"/>
                <a:cs typeface="Lato"/>
                <a:sym typeface="Lato"/>
              </a:rPr>
              <a:t>Bilinmeyen</a:t>
            </a: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3676650" y="4762500"/>
            <a:ext cx="1809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Ben Bilmiyorum</a:t>
            </a:r>
            <a:br>
              <a:rPr lang="tr-TR" sz="18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Başkaları Bilmiyor</a:t>
            </a:r>
            <a:endParaRPr lang="tr-TR" noProof="0" dirty="0"/>
          </a:p>
        </p:txBody>
      </p:sp>
      <p:sp>
        <p:nvSpPr>
          <p:cNvPr id="309" name="Google Shape;309;p25"/>
          <p:cNvSpPr txBox="1"/>
          <p:nvPr/>
        </p:nvSpPr>
        <p:spPr>
          <a:xfrm>
            <a:off x="6600825" y="26098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6715125" y="2549890"/>
            <a:ext cx="514209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Geri Bildirim Almak: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Kör alanı küçültür.</a:t>
            </a:r>
            <a:endParaRPr lang="tr-TR" sz="1800" noProof="0" dirty="0"/>
          </a:p>
        </p:txBody>
      </p:sp>
      <p:sp>
        <p:nvSpPr>
          <p:cNvPr id="311" name="Google Shape;311;p25"/>
          <p:cNvSpPr txBox="1"/>
          <p:nvPr/>
        </p:nvSpPr>
        <p:spPr>
          <a:xfrm>
            <a:off x="6600825" y="31051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2" name="Google Shape;312;p25"/>
          <p:cNvSpPr txBox="1"/>
          <p:nvPr/>
        </p:nvSpPr>
        <p:spPr>
          <a:xfrm>
            <a:off x="6715125" y="3030200"/>
            <a:ext cx="514209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Kendini Açmak / Paylaşmak: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Gizli alanı küçültür.</a:t>
            </a:r>
            <a:endParaRPr lang="tr-TR" sz="18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34CB786-9CEB-4419-2748-F2243C6629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3209925"/>
            <a:ext cx="528637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4. ÖZ MOTİVASYON</a:t>
            </a:r>
            <a:endParaRPr dirty="0"/>
          </a:p>
        </p:txBody>
      </p:sp>
      <p:sp>
        <p:nvSpPr>
          <p:cNvPr id="320" name="Google Shape;320;p26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556510" y="2935729"/>
            <a:ext cx="528637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Bireyi belirli bir amaç için harekete geçiren güç demektir.</a:t>
            </a:r>
            <a:endParaRPr lang="tr-TR" sz="1800" noProof="0" dirty="0"/>
          </a:p>
        </p:txBody>
      </p:sp>
      <p:sp>
        <p:nvSpPr>
          <p:cNvPr id="322" name="Google Shape;322;p26"/>
          <p:cNvSpPr txBox="1"/>
          <p:nvPr/>
        </p:nvSpPr>
        <p:spPr>
          <a:xfrm>
            <a:off x="571500" y="3895725"/>
            <a:ext cx="528637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Bireyleri bilinçli ve amaçlı işlerde bulunmaya yönelten </a:t>
            </a: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güdü veya dürtüler bileşkesidir.</a:t>
            </a:r>
            <a:endParaRPr lang="tr-TR" sz="1800" noProof="0" dirty="0"/>
          </a:p>
        </p:txBody>
      </p:sp>
      <p:sp>
        <p:nvSpPr>
          <p:cNvPr id="323" name="Google Shape;323;p26"/>
          <p:cNvSpPr txBox="1"/>
          <p:nvPr/>
        </p:nvSpPr>
        <p:spPr>
          <a:xfrm>
            <a:off x="6938962" y="3769965"/>
            <a:ext cx="446855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"Kendi ateşini kendin yakabilme becerisi."</a:t>
            </a:r>
            <a:endParaRPr lang="tr-TR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37B2588-28EA-1757-24C1-CCD12863F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96014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05955"/>
            <a:ext cx="11049000" cy="172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7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5. ÖZ DİSİPLİN</a:t>
            </a:r>
            <a:endParaRPr dirty="0"/>
          </a:p>
        </p:txBody>
      </p:sp>
      <p:sp>
        <p:nvSpPr>
          <p:cNvPr id="331" name="Google Shape;331;p27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10953750" y="2501205"/>
            <a:ext cx="38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952500" y="3053655"/>
            <a:ext cx="10287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 b="0" i="1" u="none" strike="noStrike" cap="none" noProof="0" dirty="0">
                <a:solidFill>
                  <a:srgbClr val="1A365D"/>
                </a:solidFill>
                <a:latin typeface="Lato"/>
                <a:ea typeface="Lato"/>
                <a:cs typeface="Lato"/>
                <a:sym typeface="Lato"/>
              </a:rPr>
              <a:t>“Bir gün değil, her gün anlayışı ile hareket etmektir.”</a:t>
            </a:r>
            <a:endParaRPr lang="tr-TR" noProof="0" dirty="0"/>
          </a:p>
        </p:txBody>
      </p:sp>
      <p:sp>
        <p:nvSpPr>
          <p:cNvPr id="334" name="Google Shape;334;p27"/>
          <p:cNvSpPr txBox="1"/>
          <p:nvPr/>
        </p:nvSpPr>
        <p:spPr>
          <a:xfrm>
            <a:off x="961244" y="4789486"/>
            <a:ext cx="759813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Kişinin kendi davranışlarını ve düşüncelerini uzun vadeli hedeflerine ulaşmak için bilinçli biçimde yönetebilmesidir.</a:t>
            </a:r>
            <a:endParaRPr lang="tr-TR" sz="1800" noProof="0" dirty="0"/>
          </a:p>
        </p:txBody>
      </p:sp>
      <p:sp>
        <p:nvSpPr>
          <p:cNvPr id="335" name="Google Shape;335;p27"/>
          <p:cNvSpPr txBox="1"/>
          <p:nvPr/>
        </p:nvSpPr>
        <p:spPr>
          <a:xfrm>
            <a:off x="1042596" y="4009997"/>
            <a:ext cx="759813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disiplin, irade kasının güçlendirilmesidir.</a:t>
            </a:r>
            <a:endParaRPr lang="tr-TR" sz="1800" noProof="0" dirty="0"/>
          </a:p>
        </p:txBody>
      </p:sp>
      <p:sp>
        <p:nvSpPr>
          <p:cNvPr id="2" name="Google Shape;333;p27">
            <a:extLst>
              <a:ext uri="{FF2B5EF4-FFF2-40B4-BE49-F238E27FC236}">
                <a16:creationId xmlns:a16="http://schemas.microsoft.com/office/drawing/2014/main" id="{23A7AD27-E289-4EBC-15EB-E88858AD0679}"/>
              </a:ext>
            </a:extLst>
          </p:cNvPr>
          <p:cNvSpPr txBox="1"/>
          <p:nvPr/>
        </p:nvSpPr>
        <p:spPr>
          <a:xfrm>
            <a:off x="4807472" y="1478892"/>
            <a:ext cx="1998063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 dirty="0"/>
              <a:t>1 &gt; 0</a:t>
            </a:r>
            <a:endParaRPr lang="tr-TR" sz="4800" b="1" noProof="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646B10B-3D19-06DA-0710-6DDF8631D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24125"/>
            <a:ext cx="528637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8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6. PLANLILIK</a:t>
            </a:r>
            <a:endParaRPr dirty="0"/>
          </a:p>
        </p:txBody>
      </p:sp>
      <p:sp>
        <p:nvSpPr>
          <p:cNvPr id="343" name="Google Shape;343;p28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1462324" y="2399831"/>
            <a:ext cx="72169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Planlı olmayı başarabilen insanlar hayatta başarılı olmayı garantilemiş insanlardır.</a:t>
            </a:r>
            <a:endParaRPr lang="tr-TR" sz="1800" noProof="0" dirty="0"/>
          </a:p>
        </p:txBody>
      </p:sp>
      <p:sp>
        <p:nvSpPr>
          <p:cNvPr id="346" name="Google Shape;346;p28"/>
          <p:cNvSpPr txBox="1"/>
          <p:nvPr/>
        </p:nvSpPr>
        <p:spPr>
          <a:xfrm>
            <a:off x="1462324" y="3199931"/>
            <a:ext cx="72169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Doğru bir strateji ve planlama ile her zorluğun üstesinden gelinebilir.</a:t>
            </a:r>
            <a:endParaRPr lang="tr-TR" sz="1800" noProof="0" dirty="0"/>
          </a:p>
        </p:txBody>
      </p:sp>
      <p:pic>
        <p:nvPicPr>
          <p:cNvPr id="2" name="Picture 2" descr="Planlı Yaşamak Bize Neler Kazandırır?- Kadin.com">
            <a:extLst>
              <a:ext uri="{FF2B5EF4-FFF2-40B4-BE49-F238E27FC236}">
                <a16:creationId xmlns:a16="http://schemas.microsoft.com/office/drawing/2014/main" id="{25DBF733-BC6F-0A61-8EFC-CF851E069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1"/>
          <a:stretch/>
        </p:blipFill>
        <p:spPr bwMode="auto">
          <a:xfrm rot="623300">
            <a:off x="8387363" y="3396903"/>
            <a:ext cx="2914526" cy="27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01F055F1-C95E-A572-6C57-09269194F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063441"/>
              </p:ext>
            </p:extLst>
          </p:nvPr>
        </p:nvGraphicFramePr>
        <p:xfrm>
          <a:off x="1289154" y="3627619"/>
          <a:ext cx="6622321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B2F5B1-DE66-2063-64DD-EBC60B7A7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ratejik Planlamanın Önemi - Demet E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972DD43-F31A-D9AC-08D5-43B0729D2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9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7. UYUM VE BİLİŞSEL ESNEKLİK</a:t>
            </a:r>
            <a:endParaRPr dirty="0"/>
          </a:p>
        </p:txBody>
      </p:sp>
      <p:sp>
        <p:nvSpPr>
          <p:cNvPr id="353" name="Google Shape;353;p29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9"/>
          <p:cNvSpPr txBox="1"/>
          <p:nvPr/>
        </p:nvSpPr>
        <p:spPr>
          <a:xfrm>
            <a:off x="571500" y="2566987"/>
            <a:ext cx="11049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Bilişsel esneklik, durumun gerektirdiği değişimlere uyum sağlamak için düşünceleri değiştirme yeteneğidir. Bir bakıma değişime göre kendimizi yeniden ayarlamaktır.</a:t>
            </a:r>
            <a:endParaRPr lang="tr-TR" sz="1800" noProof="0" dirty="0"/>
          </a:p>
        </p:txBody>
      </p:sp>
      <p:pic>
        <p:nvPicPr>
          <p:cNvPr id="355" name="Google Shape;355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403383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904875" y="4748212"/>
            <a:ext cx="46672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"İcat çıkarma" diyenlerden misiniz?</a:t>
            </a:r>
            <a:endParaRPr lang="tr-TR" sz="1800" noProof="0" dirty="0"/>
          </a:p>
        </p:txBody>
      </p:sp>
      <p:pic>
        <p:nvPicPr>
          <p:cNvPr id="357" name="Google Shape;357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0625" y="403383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9"/>
          <p:cNvSpPr txBox="1"/>
          <p:nvPr/>
        </p:nvSpPr>
        <p:spPr>
          <a:xfrm>
            <a:off x="6667500" y="4748212"/>
            <a:ext cx="46672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"Merak ettim dur bir bakayım" diyenlerden mi?</a:t>
            </a:r>
            <a:endParaRPr lang="tr-TR" sz="18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BD5D450-AFBF-FBD8-9D53-EC2BC69AE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3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8. PROAKTİF TUTUM</a:t>
            </a:r>
            <a:endParaRPr dirty="0"/>
          </a:p>
        </p:txBody>
      </p:sp>
      <p:sp>
        <p:nvSpPr>
          <p:cNvPr id="365" name="Google Shape;365;p30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571500" y="4819650"/>
            <a:ext cx="11049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B8860B"/>
                </a:solidFill>
                <a:latin typeface="Lato"/>
                <a:ea typeface="Lato"/>
                <a:cs typeface="Lato"/>
                <a:sym typeface="Lato"/>
              </a:rPr>
              <a:t>“Sorun çıkmadan önlemek, çıktıktan sonra çözmekten daha az enerji gerektirir.”</a:t>
            </a:r>
            <a:endParaRPr lang="tr-TR" sz="2000" noProof="0" dirty="0"/>
          </a:p>
        </p:txBody>
      </p:sp>
      <p:graphicFrame>
        <p:nvGraphicFramePr>
          <p:cNvPr id="367" name="Google Shape;367;p30"/>
          <p:cNvGraphicFramePr/>
          <p:nvPr>
            <p:extLst>
              <p:ext uri="{D42A27DB-BD31-4B8C-83A1-F6EECF244321}">
                <p14:modId xmlns:p14="http://schemas.microsoft.com/office/powerpoint/2010/main" val="243951418"/>
              </p:ext>
            </p:extLst>
          </p:nvPr>
        </p:nvGraphicFramePr>
        <p:xfrm>
          <a:off x="571500" y="2781300"/>
          <a:ext cx="11049000" cy="1752600"/>
        </p:xfrm>
        <a:graphic>
          <a:graphicData uri="http://schemas.openxmlformats.org/drawingml/2006/table">
            <a:tbl>
              <a:tblPr firstRow="1" bandRow="1">
                <a:noFill/>
                <a:tableStyleId>{399833A3-DD0B-4DAF-B58F-229ECC200D7C}</a:tableStyleId>
              </a:tblPr>
              <a:tblGrid>
                <a:gridCol w="500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i="0" u="none" strike="noStrike" cap="none" noProof="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Reaktif Tutum</a:t>
                      </a:r>
                      <a:endParaRPr lang="tr-TR" sz="20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A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i="0" u="none" strike="noStrike" cap="none" noProof="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Proaktif Tutum</a:t>
                      </a:r>
                      <a:endParaRPr lang="tr-TR" sz="20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A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noProof="0" dirty="0"/>
                        <a:t>Emir beklerim.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noProof="0" dirty="0"/>
                        <a:t>İnisiyatif alırım.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cap="none" noProof="0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"Bana söyleneni yaparım."</a:t>
                      </a:r>
                      <a:endParaRPr lang="tr-TR" sz="20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cap="none" noProof="0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"Süreci nasıl iyileştirebilirim?"</a:t>
                      </a:r>
                      <a:endParaRPr lang="tr-TR" sz="20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cap="none" noProof="0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"Elimden bir şey gelmez."</a:t>
                      </a:r>
                      <a:endParaRPr lang="tr-TR" sz="20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cap="none" noProof="0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"Çözüm seçeneklerimiz neler?"</a:t>
                      </a:r>
                      <a:endParaRPr lang="tr-TR" sz="20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" name="Google Shape;368;p30"/>
          <p:cNvSpPr/>
          <p:nvPr/>
        </p:nvSpPr>
        <p:spPr>
          <a:xfrm>
            <a:off x="571500" y="3662362"/>
            <a:ext cx="500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5578375" y="3662362"/>
            <a:ext cx="604212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571500" y="4090987"/>
            <a:ext cx="500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0"/>
          <p:cNvSpPr/>
          <p:nvPr/>
        </p:nvSpPr>
        <p:spPr>
          <a:xfrm>
            <a:off x="5578375" y="4090987"/>
            <a:ext cx="604212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571500" y="4519612"/>
            <a:ext cx="500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5578375" y="4519612"/>
            <a:ext cx="604212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FA3DA00-FD9B-0BEA-507D-91B063B69F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52587"/>
            <a:ext cx="3555950" cy="46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1652587"/>
            <a:ext cx="3555950" cy="46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652587"/>
            <a:ext cx="3556099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571500"/>
            <a:ext cx="116014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BUZ KIRICI: İKİ DOĞRU BİR YALAN</a:t>
            </a:r>
            <a:endParaRPr lang="tr-TR" sz="1600" noProof="0" dirty="0"/>
          </a:p>
        </p:txBody>
      </p:sp>
      <p:sp>
        <p:nvSpPr>
          <p:cNvPr id="99" name="Google Shape;99;p14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875" y="19383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904875" y="2890837"/>
            <a:ext cx="3083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Set 1</a:t>
            </a:r>
            <a:endParaRPr lang="tr-TR" sz="1600" noProof="0" dirty="0"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1325" y="19383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4651325" y="2890837"/>
            <a:ext cx="3083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Set 2</a:t>
            </a:r>
            <a:endParaRPr lang="tr-TR" sz="1600" noProof="0" dirty="0"/>
          </a:p>
        </p:txBody>
      </p:sp>
      <p:pic>
        <p:nvPicPr>
          <p:cNvPr id="104" name="Google Shape;104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97775" y="19383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8397775" y="2890837"/>
            <a:ext cx="30838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Set 3</a:t>
            </a:r>
            <a:endParaRPr lang="tr-TR" sz="1600" noProof="0" dirty="0"/>
          </a:p>
        </p:txBody>
      </p:sp>
      <p:pic>
        <p:nvPicPr>
          <p:cNvPr id="106" name="Google Shape;106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4425" y="2147887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981075" y="33766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08" name="Google Shape;108;p14"/>
          <p:cNvSpPr txBox="1"/>
          <p:nvPr/>
        </p:nvSpPr>
        <p:spPr>
          <a:xfrm>
            <a:off x="1095375" y="3376612"/>
            <a:ext cx="27463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Ortalama bir çalışan günde 56 kez dikkatini kaybediyor.</a:t>
            </a:r>
            <a:endParaRPr lang="tr-TR" sz="1600" noProof="0" dirty="0"/>
          </a:p>
        </p:txBody>
      </p:sp>
      <p:sp>
        <p:nvSpPr>
          <p:cNvPr id="109" name="Google Shape;109;p14"/>
          <p:cNvSpPr txBox="1"/>
          <p:nvPr/>
        </p:nvSpPr>
        <p:spPr>
          <a:xfrm>
            <a:off x="981075" y="39862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1095375" y="3986212"/>
            <a:ext cx="27463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İnsan beyni aynı anda 4 işi eşit verimle yapabilir.</a:t>
            </a:r>
            <a:endParaRPr lang="tr-TR" sz="1600" noProof="0" dirty="0"/>
          </a:p>
        </p:txBody>
      </p:sp>
      <p:sp>
        <p:nvSpPr>
          <p:cNvPr id="111" name="Google Shape;111;p14"/>
          <p:cNvSpPr txBox="1"/>
          <p:nvPr/>
        </p:nvSpPr>
        <p:spPr>
          <a:xfrm>
            <a:off x="981075" y="45958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1095375" y="4595812"/>
            <a:ext cx="27463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Çalışanların %70’i toplantıların gereksiz uzun olduğunu düşünüyor.</a:t>
            </a:r>
            <a:endParaRPr lang="tr-TR" sz="1600" noProof="0" dirty="0"/>
          </a:p>
        </p:txBody>
      </p:sp>
      <p:pic>
        <p:nvPicPr>
          <p:cNvPr id="113" name="Google Shape;113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79925" y="2147887"/>
            <a:ext cx="3048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4727525" y="33766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15" name="Google Shape;115;p14"/>
          <p:cNvSpPr txBox="1"/>
          <p:nvPr/>
        </p:nvSpPr>
        <p:spPr>
          <a:xfrm>
            <a:off x="4841825" y="3376612"/>
            <a:ext cx="27463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Aynı anda hem konuşup hem resmi yazı yazmak beynin işlem hızını %40 düşürüyor.</a:t>
            </a:r>
            <a:endParaRPr lang="tr-TR" sz="1600" noProof="0" dirty="0"/>
          </a:p>
        </p:txBody>
      </p:sp>
      <p:sp>
        <p:nvSpPr>
          <p:cNvPr id="116" name="Google Shape;116;p14"/>
          <p:cNvSpPr txBox="1"/>
          <p:nvPr/>
        </p:nvSpPr>
        <p:spPr>
          <a:xfrm>
            <a:off x="4727525" y="42910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17" name="Google Shape;117;p14"/>
          <p:cNvSpPr txBox="1"/>
          <p:nvPr/>
        </p:nvSpPr>
        <p:spPr>
          <a:xfrm>
            <a:off x="4841825" y="4291012"/>
            <a:ext cx="27463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 insan günde ortalama 35.000 karar veriyor.</a:t>
            </a:r>
            <a:endParaRPr lang="tr-TR" sz="1600" noProof="0" dirty="0"/>
          </a:p>
        </p:txBody>
      </p:sp>
      <p:sp>
        <p:nvSpPr>
          <p:cNvPr id="118" name="Google Shape;118;p14"/>
          <p:cNvSpPr txBox="1"/>
          <p:nvPr/>
        </p:nvSpPr>
        <p:spPr>
          <a:xfrm>
            <a:off x="4727525" y="49006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19" name="Google Shape;119;p14"/>
          <p:cNvSpPr txBox="1"/>
          <p:nvPr/>
        </p:nvSpPr>
        <p:spPr>
          <a:xfrm>
            <a:off x="4841825" y="4900612"/>
            <a:ext cx="27463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Zorlayıcı ekip arkadaşları iş gücünün %1’inden azını oluşturur.</a:t>
            </a:r>
            <a:endParaRPr lang="tr-TR" sz="1600" noProof="0" dirty="0"/>
          </a:p>
        </p:txBody>
      </p:sp>
      <p:pic>
        <p:nvPicPr>
          <p:cNvPr id="120" name="Google Shape;120;p14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64463" y="2147887"/>
            <a:ext cx="4286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8473975" y="33766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22" name="Google Shape;122;p14"/>
          <p:cNvSpPr txBox="1"/>
          <p:nvPr/>
        </p:nvSpPr>
        <p:spPr>
          <a:xfrm>
            <a:off x="8588275" y="3376612"/>
            <a:ext cx="274647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Çalışanların %85’i iş yerinde iletişim sorunları yaşadığını söylüyor.</a:t>
            </a:r>
            <a:endParaRPr lang="tr-TR" sz="1600" noProof="0" dirty="0"/>
          </a:p>
        </p:txBody>
      </p:sp>
      <p:sp>
        <p:nvSpPr>
          <p:cNvPr id="123" name="Google Shape;123;p14"/>
          <p:cNvSpPr txBox="1"/>
          <p:nvPr/>
        </p:nvSpPr>
        <p:spPr>
          <a:xfrm>
            <a:off x="8473975" y="42910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24" name="Google Shape;124;p14"/>
          <p:cNvSpPr txBox="1"/>
          <p:nvPr/>
        </p:nvSpPr>
        <p:spPr>
          <a:xfrm>
            <a:off x="8588275" y="4198248"/>
            <a:ext cx="274647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Yeni tanıştığımız insan ilişkilerinde ilk bir dakikada karşı taraf ile ilgili yargı geliştiriyoruz.</a:t>
            </a:r>
            <a:endParaRPr lang="tr-TR" sz="1600" noProof="0" dirty="0"/>
          </a:p>
        </p:txBody>
      </p:sp>
      <p:sp>
        <p:nvSpPr>
          <p:cNvPr id="125" name="Google Shape;125;p14"/>
          <p:cNvSpPr txBox="1"/>
          <p:nvPr/>
        </p:nvSpPr>
        <p:spPr>
          <a:xfrm>
            <a:off x="8473975" y="5205412"/>
            <a:ext cx="114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sz="1600" noProof="0" dirty="0"/>
          </a:p>
        </p:txBody>
      </p:sp>
      <p:sp>
        <p:nvSpPr>
          <p:cNvPr id="126" name="Google Shape;126;p14"/>
          <p:cNvSpPr txBox="1"/>
          <p:nvPr/>
        </p:nvSpPr>
        <p:spPr>
          <a:xfrm>
            <a:off x="8588275" y="5258420"/>
            <a:ext cx="27464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İş yerinde herkes görevini net olarak bilir.</a:t>
            </a:r>
            <a:endParaRPr lang="tr-TR" sz="1600" noProof="0" dirty="0"/>
          </a:p>
        </p:txBody>
      </p:sp>
      <p:sp>
        <p:nvSpPr>
          <p:cNvPr id="2" name="Şimşek İşareti 1">
            <a:extLst>
              <a:ext uri="{FF2B5EF4-FFF2-40B4-BE49-F238E27FC236}">
                <a16:creationId xmlns:a16="http://schemas.microsoft.com/office/drawing/2014/main" id="{2CD86B06-043E-BE2C-8297-5B865E8AF92F}"/>
              </a:ext>
            </a:extLst>
          </p:cNvPr>
          <p:cNvSpPr/>
          <p:nvPr/>
        </p:nvSpPr>
        <p:spPr>
          <a:xfrm>
            <a:off x="479686" y="3882452"/>
            <a:ext cx="659567" cy="584617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Şimşek İşareti 2">
            <a:extLst>
              <a:ext uri="{FF2B5EF4-FFF2-40B4-BE49-F238E27FC236}">
                <a16:creationId xmlns:a16="http://schemas.microsoft.com/office/drawing/2014/main" id="{4DBD1557-2691-F13F-6F43-6AEF52C1BF34}"/>
              </a:ext>
            </a:extLst>
          </p:cNvPr>
          <p:cNvSpPr/>
          <p:nvPr/>
        </p:nvSpPr>
        <p:spPr>
          <a:xfrm>
            <a:off x="4199744" y="4889292"/>
            <a:ext cx="659567" cy="584617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Şimşek İşareti 3">
            <a:extLst>
              <a:ext uri="{FF2B5EF4-FFF2-40B4-BE49-F238E27FC236}">
                <a16:creationId xmlns:a16="http://schemas.microsoft.com/office/drawing/2014/main" id="{4E34568B-9043-4F2E-7198-FF1D912E5812}"/>
              </a:ext>
            </a:extLst>
          </p:cNvPr>
          <p:cNvSpPr/>
          <p:nvPr/>
        </p:nvSpPr>
        <p:spPr>
          <a:xfrm>
            <a:off x="8024734" y="5182902"/>
            <a:ext cx="659567" cy="584617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EB7D380-44C0-CEC9-0952-F6C164F744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99" y="4057649"/>
            <a:ext cx="3792661" cy="118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49" y="4057649"/>
            <a:ext cx="3792661" cy="118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4057649"/>
            <a:ext cx="3792820" cy="118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1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9. ZAMAN YÖNETİMİ</a:t>
            </a:r>
            <a:endParaRPr dirty="0"/>
          </a:p>
        </p:txBody>
      </p:sp>
      <p:sp>
        <p:nvSpPr>
          <p:cNvPr id="383" name="Google Shape;383;p31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571500" y="2916836"/>
            <a:ext cx="11049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Zaman; </a:t>
            </a:r>
            <a:r>
              <a:rPr lang="en-US" sz="20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yerine konması, geri döndürülmesi ve depolanması mümkün olmayan bir kaynaktır.</a:t>
            </a:r>
            <a:endParaRPr sz="20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A38C811-B0AC-2BA9-E702-7DE0A3F00F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824162"/>
            <a:ext cx="528637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10. ÖĞRENME VE GELİŞİME AÇIKLIK</a:t>
            </a:r>
            <a:endParaRPr dirty="0"/>
          </a:p>
        </p:txBody>
      </p:sp>
      <p:sp>
        <p:nvSpPr>
          <p:cNvPr id="392" name="Google Shape;392;p32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571500" y="3215937"/>
            <a:ext cx="52863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Sabit Zihniyet: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"Benim işim bu, bu kadar biliyorum."</a:t>
            </a:r>
            <a:endParaRPr lang="tr-TR" sz="1600" noProof="0" dirty="0"/>
          </a:p>
        </p:txBody>
      </p:sp>
      <p:sp>
        <p:nvSpPr>
          <p:cNvPr id="395" name="Google Shape;395;p32"/>
          <p:cNvSpPr txBox="1"/>
          <p:nvPr/>
        </p:nvSpPr>
        <p:spPr>
          <a:xfrm>
            <a:off x="571500" y="3756207"/>
            <a:ext cx="5286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Gelişim Zihniyeti: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"Bunu henüz bilmiyorum ama öğrenebilirim."</a:t>
            </a:r>
            <a:endParaRPr lang="tr-TR" sz="1600" noProof="0"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571500" y="4431387"/>
            <a:ext cx="5286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Dijital okuryazarlık ve teknoloji konusunda gelişim bir zorunluluktur.</a:t>
            </a:r>
            <a:endParaRPr lang="tr-TR" sz="1600" noProof="0" dirty="0"/>
          </a:p>
        </p:txBody>
      </p:sp>
      <p:sp>
        <p:nvSpPr>
          <p:cNvPr id="397" name="Google Shape;397;p32"/>
          <p:cNvSpPr txBox="1"/>
          <p:nvPr/>
        </p:nvSpPr>
        <p:spPr>
          <a:xfrm>
            <a:off x="6592550" y="3300412"/>
            <a:ext cx="503981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1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Önemli Soru:</a:t>
            </a: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Son bir yıl içerisinde iş yapış şeklinizde değiştirdiğiniz tek bir şey var mı?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8DBB1C3-77CB-0040-3D57-FF67D5D084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01230"/>
            <a:ext cx="11049000" cy="172209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11. YENİDEN ÇERÇEVELEME BECERİSİ</a:t>
            </a:r>
            <a:endParaRPr dirty="0"/>
          </a:p>
        </p:txBody>
      </p:sp>
      <p:sp>
        <p:nvSpPr>
          <p:cNvPr id="405" name="Google Shape;405;p33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571500" y="4709070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Olumsuz bir durumu veya ifadeyi olumlu bir tarafından ele alabilme veya görebilme sanatı olarak tanımlanır.</a:t>
            </a:r>
            <a:endParaRPr lang="tr-TR" sz="1800" noProof="0" dirty="0"/>
          </a:p>
        </p:txBody>
      </p:sp>
      <p:sp>
        <p:nvSpPr>
          <p:cNvPr id="407" name="Google Shape;407;p33"/>
          <p:cNvSpPr txBox="1"/>
          <p:nvPr/>
        </p:nvSpPr>
        <p:spPr>
          <a:xfrm>
            <a:off x="10953750" y="2796480"/>
            <a:ext cx="38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/>
          </a:p>
        </p:txBody>
      </p:sp>
      <p:sp>
        <p:nvSpPr>
          <p:cNvPr id="408" name="Google Shape;408;p33"/>
          <p:cNvSpPr txBox="1"/>
          <p:nvPr/>
        </p:nvSpPr>
        <p:spPr>
          <a:xfrm>
            <a:off x="952500" y="3348930"/>
            <a:ext cx="10287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 b="0" i="1" u="none" strike="noStrike" cap="none" noProof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Bir olayı, durumu veya sözü farklı bir bakış açısıyla yeniden tanımlayabilme yeteneğidir.</a:t>
            </a:r>
            <a:endParaRPr lang="tr-TR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B4985F-83F3-D397-976E-97609F7964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86044"/>
            <a:ext cx="52863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86044"/>
            <a:ext cx="52863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4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12. BASKI ALTINDA ÇALIŞABİLME &amp; 13. ÇÖZÜM ODAKLILIK</a:t>
            </a:r>
            <a:endParaRPr dirty="0"/>
          </a:p>
        </p:txBody>
      </p:sp>
      <p:sp>
        <p:nvSpPr>
          <p:cNvPr id="417" name="Google Shape;417;p34"/>
          <p:cNvSpPr/>
          <p:nvPr/>
        </p:nvSpPr>
        <p:spPr>
          <a:xfrm>
            <a:off x="571500" y="191452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4"/>
          <p:cNvSpPr txBox="1"/>
          <p:nvPr/>
        </p:nvSpPr>
        <p:spPr>
          <a:xfrm>
            <a:off x="904875" y="2391714"/>
            <a:ext cx="490061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Baskı Altında Çalışabilme</a:t>
            </a:r>
            <a:endParaRPr lang="tr-TR" noProof="0" dirty="0"/>
          </a:p>
        </p:txBody>
      </p:sp>
      <p:sp>
        <p:nvSpPr>
          <p:cNvPr id="419" name="Google Shape;419;p34"/>
          <p:cNvSpPr txBox="1"/>
          <p:nvPr/>
        </p:nvSpPr>
        <p:spPr>
          <a:xfrm>
            <a:off x="904875" y="2915589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Kriz anlarında sakin kalabilme, odaklanmayı kaybetmeden performansı sürdürebilme becerisi.</a:t>
            </a:r>
            <a:endParaRPr lang="tr-TR" noProof="0" dirty="0"/>
          </a:p>
        </p:txBody>
      </p:sp>
      <p:sp>
        <p:nvSpPr>
          <p:cNvPr id="420" name="Google Shape;420;p34"/>
          <p:cNvSpPr txBox="1"/>
          <p:nvPr/>
        </p:nvSpPr>
        <p:spPr>
          <a:xfrm>
            <a:off x="6667500" y="2391714"/>
            <a:ext cx="490061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Çözüm Odaklılık</a:t>
            </a:r>
            <a:endParaRPr/>
          </a:p>
        </p:txBody>
      </p:sp>
      <p:sp>
        <p:nvSpPr>
          <p:cNvPr id="421" name="Google Shape;421;p34"/>
          <p:cNvSpPr txBox="1"/>
          <p:nvPr/>
        </p:nvSpPr>
        <p:spPr>
          <a:xfrm>
            <a:off x="6667500" y="2915589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Soruna değil, sonuca odaklanmak. Engelleri birer aşılması gereken basamak olarak görmek.</a:t>
            </a:r>
            <a:endParaRPr/>
          </a:p>
        </p:txBody>
      </p:sp>
      <p:pic>
        <p:nvPicPr>
          <p:cNvPr id="2" name="Picture 2" descr="The Solutions Focus – Çözüm Odaklı Olmak | Bertay'ın Bloğu">
            <a:extLst>
              <a:ext uri="{FF2B5EF4-FFF2-40B4-BE49-F238E27FC236}">
                <a16:creationId xmlns:a16="http://schemas.microsoft.com/office/drawing/2014/main" id="{5B27E864-8B21-1196-B728-380B55CB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80" y="3980923"/>
            <a:ext cx="6422708" cy="28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FEE0CDC-8544-6877-1FAE-0785BB652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5"/>
          <p:cNvSpPr txBox="1"/>
          <p:nvPr/>
        </p:nvSpPr>
        <p:spPr>
          <a:xfrm>
            <a:off x="571500" y="39162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ÖZ YÖNETİM DEĞERLENDİRME FORMU</a:t>
            </a:r>
            <a:endParaRPr dirty="0"/>
          </a:p>
        </p:txBody>
      </p:sp>
      <p:sp>
        <p:nvSpPr>
          <p:cNvPr id="428" name="Google Shape;428;p35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571500" y="3614737"/>
            <a:ext cx="497874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5550247" y="3614737"/>
            <a:ext cx="25745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5"/>
          <p:cNvSpPr/>
          <p:nvPr/>
        </p:nvSpPr>
        <p:spPr>
          <a:xfrm>
            <a:off x="8124825" y="3614737"/>
            <a:ext cx="138692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9511754" y="3614737"/>
            <a:ext cx="210874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571500" y="4033837"/>
            <a:ext cx="497874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5550247" y="4033837"/>
            <a:ext cx="25745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8124825" y="4033837"/>
            <a:ext cx="138692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5"/>
          <p:cNvSpPr/>
          <p:nvPr/>
        </p:nvSpPr>
        <p:spPr>
          <a:xfrm>
            <a:off x="9511754" y="4033837"/>
            <a:ext cx="210874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5"/>
          <p:cNvSpPr/>
          <p:nvPr/>
        </p:nvSpPr>
        <p:spPr>
          <a:xfrm>
            <a:off x="571500" y="4462462"/>
            <a:ext cx="497874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5"/>
          <p:cNvSpPr/>
          <p:nvPr/>
        </p:nvSpPr>
        <p:spPr>
          <a:xfrm>
            <a:off x="5550247" y="4462462"/>
            <a:ext cx="25745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8124825" y="4462462"/>
            <a:ext cx="138692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5"/>
          <p:cNvSpPr/>
          <p:nvPr/>
        </p:nvSpPr>
        <p:spPr>
          <a:xfrm>
            <a:off x="9511754" y="4462462"/>
            <a:ext cx="210874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571500" y="4891087"/>
            <a:ext cx="497874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5"/>
          <p:cNvSpPr/>
          <p:nvPr/>
        </p:nvSpPr>
        <p:spPr>
          <a:xfrm>
            <a:off x="5550247" y="4891087"/>
            <a:ext cx="25745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5"/>
          <p:cNvSpPr/>
          <p:nvPr/>
        </p:nvSpPr>
        <p:spPr>
          <a:xfrm>
            <a:off x="8124825" y="4891087"/>
            <a:ext cx="138692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5"/>
          <p:cNvSpPr/>
          <p:nvPr/>
        </p:nvSpPr>
        <p:spPr>
          <a:xfrm>
            <a:off x="9511754" y="4891087"/>
            <a:ext cx="210874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571500" y="5319712"/>
            <a:ext cx="497874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5"/>
          <p:cNvSpPr/>
          <p:nvPr/>
        </p:nvSpPr>
        <p:spPr>
          <a:xfrm>
            <a:off x="5550247" y="5319712"/>
            <a:ext cx="25745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5"/>
          <p:cNvSpPr/>
          <p:nvPr/>
        </p:nvSpPr>
        <p:spPr>
          <a:xfrm>
            <a:off x="8124825" y="5319712"/>
            <a:ext cx="138692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5"/>
          <p:cNvSpPr/>
          <p:nvPr/>
        </p:nvSpPr>
        <p:spPr>
          <a:xfrm>
            <a:off x="9511754" y="5319712"/>
            <a:ext cx="210874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D62DFED-2B30-38BF-BD76-CAFF391B1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8" y="841968"/>
            <a:ext cx="11630127" cy="5941084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12CF002-425F-FBD5-76AA-C2D87A7E53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62150"/>
            <a:ext cx="54292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0" y="1962150"/>
            <a:ext cx="54292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048125"/>
            <a:ext cx="54292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0" y="4048125"/>
            <a:ext cx="54292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6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PUANLAMA VE YORUMLAMA</a:t>
            </a:r>
            <a:endParaRPr/>
          </a:p>
        </p:txBody>
      </p:sp>
      <p:sp>
        <p:nvSpPr>
          <p:cNvPr id="460" name="Google Shape;460;p36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904875" y="2247900"/>
            <a:ext cx="505063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2C55E"/>
                </a:solidFill>
                <a:latin typeface="Poppins"/>
                <a:ea typeface="Poppins"/>
                <a:cs typeface="Poppins"/>
                <a:sym typeface="Poppins"/>
              </a:rPr>
              <a:t>60–75 Puan</a:t>
            </a:r>
            <a:endParaRPr/>
          </a:p>
        </p:txBody>
      </p:sp>
      <p:sp>
        <p:nvSpPr>
          <p:cNvPr id="462" name="Google Shape;462;p36"/>
          <p:cNvSpPr txBox="1"/>
          <p:nvPr/>
        </p:nvSpPr>
        <p:spPr>
          <a:xfrm>
            <a:off x="904875" y="2771775"/>
            <a:ext cx="4810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yönetim becerileriniz oldukça gelişmiş. Mevcut alışkanlıklarınızı sürdürmek, çevrenize de ilham verebilir.</a:t>
            </a:r>
            <a:endParaRPr lang="tr-TR" sz="1600" noProof="0" dirty="0"/>
          </a:p>
        </p:txBody>
      </p:sp>
      <p:sp>
        <p:nvSpPr>
          <p:cNvPr id="463" name="Google Shape;463;p36"/>
          <p:cNvSpPr txBox="1"/>
          <p:nvPr/>
        </p:nvSpPr>
        <p:spPr>
          <a:xfrm>
            <a:off x="6524625" y="2247900"/>
            <a:ext cx="505063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45–59 Puan</a:t>
            </a:r>
            <a:endParaRPr/>
          </a:p>
        </p:txBody>
      </p:sp>
      <p:sp>
        <p:nvSpPr>
          <p:cNvPr id="464" name="Google Shape;464;p36"/>
          <p:cNvSpPr txBox="1"/>
          <p:nvPr/>
        </p:nvSpPr>
        <p:spPr>
          <a:xfrm>
            <a:off x="6524625" y="2771775"/>
            <a:ext cx="48101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Gelişmiş alanlarınız çok, ancak zaman zaman tutarlılıkta zorlanabilirsiniz.</a:t>
            </a:r>
            <a:endParaRPr lang="tr-TR" sz="1600" noProof="0" dirty="0"/>
          </a:p>
        </p:txBody>
      </p:sp>
      <p:sp>
        <p:nvSpPr>
          <p:cNvPr id="465" name="Google Shape;465;p36"/>
          <p:cNvSpPr txBox="1"/>
          <p:nvPr/>
        </p:nvSpPr>
        <p:spPr>
          <a:xfrm>
            <a:off x="904875" y="4333875"/>
            <a:ext cx="505063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30–44 Puan</a:t>
            </a:r>
            <a:endParaRPr/>
          </a:p>
        </p:txBody>
      </p:sp>
      <p:sp>
        <p:nvSpPr>
          <p:cNvPr id="466" name="Google Shape;466;p36"/>
          <p:cNvSpPr txBox="1"/>
          <p:nvPr/>
        </p:nvSpPr>
        <p:spPr>
          <a:xfrm>
            <a:off x="904875" y="4857750"/>
            <a:ext cx="48101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yönetim becerileriniz gelişim aşamasında. Küçük hedeflerle ilerlemek etkili olur.</a:t>
            </a:r>
            <a:endParaRPr lang="tr-TR" sz="1600" noProof="0" dirty="0"/>
          </a:p>
        </p:txBody>
      </p:sp>
      <p:sp>
        <p:nvSpPr>
          <p:cNvPr id="467" name="Google Shape;467;p36"/>
          <p:cNvSpPr txBox="1"/>
          <p:nvPr/>
        </p:nvSpPr>
        <p:spPr>
          <a:xfrm>
            <a:off x="6524625" y="4333875"/>
            <a:ext cx="505063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F4444"/>
                </a:solidFill>
                <a:latin typeface="Poppins"/>
                <a:ea typeface="Poppins"/>
                <a:cs typeface="Poppins"/>
                <a:sym typeface="Poppins"/>
              </a:rPr>
              <a:t>15–29 Puan</a:t>
            </a:r>
            <a:endParaRPr/>
          </a:p>
        </p:txBody>
      </p:sp>
      <p:sp>
        <p:nvSpPr>
          <p:cNvPr id="468" name="Google Shape;468;p36"/>
          <p:cNvSpPr txBox="1"/>
          <p:nvPr/>
        </p:nvSpPr>
        <p:spPr>
          <a:xfrm>
            <a:off x="6524625" y="4857750"/>
            <a:ext cx="48101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yönetim becerilerinizi güçlendirmeniz önerilir. Farkındalık çalışmalarına odaklanın.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0E04B26-71A4-C280-BA28-7E5F7BF7D7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41678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7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KİŞİLER ARASI YÖNETİM BECERİLERİ</a:t>
            </a:r>
            <a:endParaRPr dirty="0"/>
          </a:p>
        </p:txBody>
      </p:sp>
      <p:sp>
        <p:nvSpPr>
          <p:cNvPr id="475" name="Google Shape;475;p37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7"/>
          <p:cNvSpPr txBox="1"/>
          <p:nvPr/>
        </p:nvSpPr>
        <p:spPr>
          <a:xfrm>
            <a:off x="571500" y="2286000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İş ortamında diğer insanlarla etkili, saygılı ve işbirliğine dayalı ilişkiler kurma beceri setidir.</a:t>
            </a:r>
            <a:endParaRPr lang="tr-TR" sz="1800" noProof="0" dirty="0"/>
          </a:p>
        </p:txBody>
      </p:sp>
      <p:sp>
        <p:nvSpPr>
          <p:cNvPr id="478" name="Google Shape;478;p37"/>
          <p:cNvSpPr txBox="1"/>
          <p:nvPr/>
        </p:nvSpPr>
        <p:spPr>
          <a:xfrm>
            <a:off x="952500" y="3189470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1.Liderlik</a:t>
            </a:r>
            <a:endParaRPr lang="tr-TR" sz="1600" noProof="0" dirty="0"/>
          </a:p>
        </p:txBody>
      </p:sp>
      <p:sp>
        <p:nvSpPr>
          <p:cNvPr id="480" name="Google Shape;480;p37"/>
          <p:cNvSpPr txBox="1"/>
          <p:nvPr/>
        </p:nvSpPr>
        <p:spPr>
          <a:xfrm>
            <a:off x="952500" y="3524250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2.Temel İletişim Becerileri</a:t>
            </a:r>
            <a:endParaRPr lang="tr-TR" sz="1600" noProof="0" dirty="0"/>
          </a:p>
        </p:txBody>
      </p:sp>
      <p:sp>
        <p:nvSpPr>
          <p:cNvPr id="482" name="Google Shape;482;p37"/>
          <p:cNvSpPr txBox="1"/>
          <p:nvPr/>
        </p:nvSpPr>
        <p:spPr>
          <a:xfrm>
            <a:off x="952500" y="3829050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3.İşbirliği</a:t>
            </a:r>
            <a:endParaRPr lang="tr-TR" sz="1600" noProof="0" dirty="0"/>
          </a:p>
        </p:txBody>
      </p:sp>
      <p:sp>
        <p:nvSpPr>
          <p:cNvPr id="484" name="Google Shape;484;p37"/>
          <p:cNvSpPr txBox="1"/>
          <p:nvPr/>
        </p:nvSpPr>
        <p:spPr>
          <a:xfrm>
            <a:off x="952500" y="4148840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4.Stratejik Düşünme</a:t>
            </a:r>
            <a:endParaRPr lang="tr-TR" sz="1600" noProof="0" dirty="0"/>
          </a:p>
        </p:txBody>
      </p:sp>
      <p:sp>
        <p:nvSpPr>
          <p:cNvPr id="486" name="Google Shape;486;p37"/>
          <p:cNvSpPr txBox="1"/>
          <p:nvPr/>
        </p:nvSpPr>
        <p:spPr>
          <a:xfrm>
            <a:off x="952500" y="4498610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5.Analitik ve Kritik Düşünme</a:t>
            </a:r>
            <a:endParaRPr lang="tr-TR" sz="1600" noProof="0" dirty="0"/>
          </a:p>
        </p:txBody>
      </p:sp>
      <p:sp>
        <p:nvSpPr>
          <p:cNvPr id="488" name="Google Shape;488;p37"/>
          <p:cNvSpPr txBox="1"/>
          <p:nvPr/>
        </p:nvSpPr>
        <p:spPr>
          <a:xfrm>
            <a:off x="952500" y="4803410"/>
            <a:ext cx="3439618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6.Problem Çözme ve Karar Verme</a:t>
            </a:r>
            <a:endParaRPr lang="tr-TR" sz="1600" noProof="0" dirty="0"/>
          </a:p>
        </p:txBody>
      </p:sp>
      <p:sp>
        <p:nvSpPr>
          <p:cNvPr id="490" name="Google Shape;490;p37"/>
          <p:cNvSpPr txBox="1"/>
          <p:nvPr/>
        </p:nvSpPr>
        <p:spPr>
          <a:xfrm>
            <a:off x="952500" y="5158177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7.Teknik Bilgi</a:t>
            </a:r>
            <a:endParaRPr lang="tr-TR" sz="1600" noProof="0" dirty="0"/>
          </a:p>
        </p:txBody>
      </p:sp>
      <p:sp>
        <p:nvSpPr>
          <p:cNvPr id="492" name="Google Shape;492;p37"/>
          <p:cNvSpPr txBox="1"/>
          <p:nvPr/>
        </p:nvSpPr>
        <p:spPr>
          <a:xfrm>
            <a:off x="5130297" y="3189470"/>
            <a:ext cx="3531887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8.İletişim Ağı</a:t>
            </a:r>
            <a:endParaRPr lang="tr-TR" sz="1600" noProof="0" dirty="0"/>
          </a:p>
        </p:txBody>
      </p:sp>
      <p:sp>
        <p:nvSpPr>
          <p:cNvPr id="494" name="Google Shape;494;p37"/>
          <p:cNvSpPr txBox="1"/>
          <p:nvPr/>
        </p:nvSpPr>
        <p:spPr>
          <a:xfrm>
            <a:off x="5130299" y="3524250"/>
            <a:ext cx="3531887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9.Geribildirim Verebilme</a:t>
            </a:r>
            <a:endParaRPr lang="tr-TR" sz="1600" noProof="0" dirty="0"/>
          </a:p>
        </p:txBody>
      </p:sp>
      <p:sp>
        <p:nvSpPr>
          <p:cNvPr id="496" name="Google Shape;496;p37"/>
          <p:cNvSpPr txBox="1"/>
          <p:nvPr/>
        </p:nvSpPr>
        <p:spPr>
          <a:xfrm>
            <a:off x="5130299" y="3829050"/>
            <a:ext cx="3531887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10.Başkalarını Harekete Geçirme</a:t>
            </a:r>
            <a:endParaRPr lang="tr-TR" sz="1600" noProof="0" dirty="0"/>
          </a:p>
        </p:txBody>
      </p:sp>
      <p:sp>
        <p:nvSpPr>
          <p:cNvPr id="498" name="Google Shape;498;p37"/>
          <p:cNvSpPr txBox="1"/>
          <p:nvPr/>
        </p:nvSpPr>
        <p:spPr>
          <a:xfrm>
            <a:off x="5130299" y="4183817"/>
            <a:ext cx="3531887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11.Başkalarını Geliştirme</a:t>
            </a:r>
            <a:endParaRPr lang="tr-TR" sz="1600" noProof="0" dirty="0"/>
          </a:p>
        </p:txBody>
      </p:sp>
      <p:sp>
        <p:nvSpPr>
          <p:cNvPr id="500" name="Google Shape;500;p37"/>
          <p:cNvSpPr txBox="1"/>
          <p:nvPr/>
        </p:nvSpPr>
        <p:spPr>
          <a:xfrm>
            <a:off x="5115311" y="4533587"/>
            <a:ext cx="276161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12.Zor İnsanlarla Çalışabilme</a:t>
            </a:r>
            <a:endParaRPr lang="tr-TR" sz="1600" noProof="0" dirty="0"/>
          </a:p>
        </p:txBody>
      </p:sp>
      <p:sp>
        <p:nvSpPr>
          <p:cNvPr id="502" name="Google Shape;502;p37"/>
          <p:cNvSpPr txBox="1"/>
          <p:nvPr/>
        </p:nvSpPr>
        <p:spPr>
          <a:xfrm>
            <a:off x="5115310" y="4886792"/>
            <a:ext cx="3723501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13.Arabuluculuk ve Uzlaştırma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7190A43-DC2B-7899-511E-986240EC5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3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70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905125"/>
            <a:ext cx="528637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8"/>
          <p:cNvSpPr txBox="1"/>
          <p:nvPr/>
        </p:nvSpPr>
        <p:spPr>
          <a:xfrm>
            <a:off x="571500" y="571500"/>
            <a:ext cx="116014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1. LİDERLİK</a:t>
            </a:r>
            <a:endParaRPr lang="tr-TR" sz="1600" noProof="0" dirty="0"/>
          </a:p>
        </p:txBody>
      </p:sp>
      <p:sp>
        <p:nvSpPr>
          <p:cNvPr id="510" name="Google Shape;510;p38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8"/>
          <p:cNvSpPr txBox="1"/>
          <p:nvPr/>
        </p:nvSpPr>
        <p:spPr>
          <a:xfrm>
            <a:off x="571500" y="3095625"/>
            <a:ext cx="5286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Liderlik, insanları etkileme, yönlendirme ve ilham verme sürecidir. Duygu yönetimi ve anlam yaratma içerir.</a:t>
            </a:r>
            <a:endParaRPr lang="tr-TR" sz="1600" noProof="0" dirty="0"/>
          </a:p>
        </p:txBody>
      </p:sp>
      <p:sp>
        <p:nvSpPr>
          <p:cNvPr id="512" name="Google Shape;512;p38"/>
          <p:cNvSpPr txBox="1"/>
          <p:nvPr/>
        </p:nvSpPr>
        <p:spPr>
          <a:xfrm>
            <a:off x="571500" y="3895725"/>
            <a:ext cx="5286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B8860B"/>
                </a:solidFill>
                <a:latin typeface="Lato"/>
                <a:ea typeface="Lato"/>
                <a:cs typeface="Lato"/>
                <a:sym typeface="Lato"/>
              </a:rPr>
              <a:t>“İyi bir lider bahçıvan gibi olmalıdır. Çünkü herkes papatya değil; kaktüs de olabilir.”</a:t>
            </a:r>
            <a:endParaRPr lang="tr-TR" sz="1600" noProof="0" dirty="0"/>
          </a:p>
        </p:txBody>
      </p:sp>
      <p:sp>
        <p:nvSpPr>
          <p:cNvPr id="513" name="Google Shape;513;p38"/>
          <p:cNvSpPr txBox="1"/>
          <p:nvPr/>
        </p:nvSpPr>
        <p:spPr>
          <a:xfrm>
            <a:off x="6934200" y="3343275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514" name="Google Shape;514;p38"/>
          <p:cNvSpPr txBox="1"/>
          <p:nvPr/>
        </p:nvSpPr>
        <p:spPr>
          <a:xfrm>
            <a:off x="7048500" y="3268325"/>
            <a:ext cx="4286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Şeffaflık ve adalet</a:t>
            </a:r>
            <a:endParaRPr lang="tr-TR" sz="1600" noProof="0" dirty="0"/>
          </a:p>
        </p:txBody>
      </p:sp>
      <p:sp>
        <p:nvSpPr>
          <p:cNvPr id="515" name="Google Shape;515;p38"/>
          <p:cNvSpPr txBox="1"/>
          <p:nvPr/>
        </p:nvSpPr>
        <p:spPr>
          <a:xfrm>
            <a:off x="6934200" y="3648075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516" name="Google Shape;516;p38"/>
          <p:cNvSpPr txBox="1"/>
          <p:nvPr/>
        </p:nvSpPr>
        <p:spPr>
          <a:xfrm>
            <a:off x="7048500" y="3573125"/>
            <a:ext cx="4286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Değerler ve etik temel</a:t>
            </a:r>
            <a:endParaRPr lang="tr-TR" sz="1600" noProof="0" dirty="0"/>
          </a:p>
        </p:txBody>
      </p:sp>
      <p:sp>
        <p:nvSpPr>
          <p:cNvPr id="517" name="Google Shape;517;p38"/>
          <p:cNvSpPr txBox="1"/>
          <p:nvPr/>
        </p:nvSpPr>
        <p:spPr>
          <a:xfrm>
            <a:off x="6934200" y="3952875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518" name="Google Shape;518;p38"/>
          <p:cNvSpPr txBox="1"/>
          <p:nvPr/>
        </p:nvSpPr>
        <p:spPr>
          <a:xfrm>
            <a:off x="7048500" y="3877925"/>
            <a:ext cx="4286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Etki alanı yaratmak</a:t>
            </a:r>
            <a:endParaRPr lang="tr-TR" sz="1600" noProof="0" dirty="0"/>
          </a:p>
        </p:txBody>
      </p:sp>
      <p:sp>
        <p:nvSpPr>
          <p:cNvPr id="519" name="Google Shape;519;p38"/>
          <p:cNvSpPr txBox="1"/>
          <p:nvPr/>
        </p:nvSpPr>
        <p:spPr>
          <a:xfrm>
            <a:off x="6934200" y="4257675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520" name="Google Shape;520;p38"/>
          <p:cNvSpPr txBox="1"/>
          <p:nvPr/>
        </p:nvSpPr>
        <p:spPr>
          <a:xfrm>
            <a:off x="7048500" y="4182725"/>
            <a:ext cx="4286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Potansiyeli ortaya çıkarmak</a:t>
            </a:r>
            <a:endParaRPr lang="tr-TR" sz="1600" noProof="0" dirty="0"/>
          </a:p>
        </p:txBody>
      </p:sp>
      <p:pic>
        <p:nvPicPr>
          <p:cNvPr id="2" name="Picture 2" descr="Güzel Bahçe Büyük Kaktüs Bitkileri Stok Fotoğraflar &amp; Aloe'nin Daha Fazla  Resimleri - Aloe, Arka planlar, Bitki - iStock">
            <a:extLst>
              <a:ext uri="{FF2B5EF4-FFF2-40B4-BE49-F238E27FC236}">
                <a16:creationId xmlns:a16="http://schemas.microsoft.com/office/drawing/2014/main" id="{100C7CAC-5E58-234D-D2CD-C0537456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10" y="4542018"/>
            <a:ext cx="4082320" cy="2724226"/>
          </a:xfrm>
          <a:prstGeom prst="rect">
            <a:avLst/>
          </a:prstGeom>
          <a:noFill/>
          <a:effectLst>
            <a:softEdge rad="23918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48A0A4-2404-1DFB-FCC4-AFD3E5101A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3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25650"/>
            <a:ext cx="52863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25650"/>
            <a:ext cx="52863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9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2. TEMEL İLETİŞİM BECERİLERİ &amp; 3. İŞBİRLİĞİ</a:t>
            </a:r>
            <a:endParaRPr dirty="0"/>
          </a:p>
        </p:txBody>
      </p:sp>
      <p:sp>
        <p:nvSpPr>
          <p:cNvPr id="529" name="Google Shape;529;p39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9"/>
          <p:cNvSpPr txBox="1"/>
          <p:nvPr/>
        </p:nvSpPr>
        <p:spPr>
          <a:xfrm>
            <a:off x="904875" y="2301538"/>
            <a:ext cx="490061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Temel İletişim</a:t>
            </a:r>
            <a:endParaRPr lang="tr-TR" noProof="0" dirty="0"/>
          </a:p>
        </p:txBody>
      </p:sp>
      <p:sp>
        <p:nvSpPr>
          <p:cNvPr id="531" name="Google Shape;531;p39"/>
          <p:cNvSpPr txBox="1"/>
          <p:nvPr/>
        </p:nvSpPr>
        <p:spPr>
          <a:xfrm>
            <a:off x="829924" y="2705492"/>
            <a:ext cx="466725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Etkili dinleme,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tr-TR" sz="1600" b="0" i="0" u="none" strike="noStrike" cap="none" noProof="0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mpati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İkna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Sözel olmayan ipuçlarını yakalamak</a:t>
            </a:r>
          </a:p>
          <a:p>
            <a:r>
              <a:rPr lang="tr-TR" sz="160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Raporlama becerileri</a:t>
            </a:r>
          </a:p>
        </p:txBody>
      </p:sp>
      <p:sp>
        <p:nvSpPr>
          <p:cNvPr id="532" name="Google Shape;532;p39"/>
          <p:cNvSpPr txBox="1"/>
          <p:nvPr/>
        </p:nvSpPr>
        <p:spPr>
          <a:xfrm>
            <a:off x="6667500" y="2301538"/>
            <a:ext cx="490061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İşbirliği</a:t>
            </a:r>
            <a:endParaRPr lang="tr-TR" noProof="0" dirty="0"/>
          </a:p>
        </p:txBody>
      </p:sp>
      <p:sp>
        <p:nvSpPr>
          <p:cNvPr id="533" name="Google Shape;533;p39"/>
          <p:cNvSpPr txBox="1"/>
          <p:nvPr/>
        </p:nvSpPr>
        <p:spPr>
          <a:xfrm>
            <a:off x="6667500" y="2825413"/>
            <a:ext cx="46672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Ortak amaç doğrultusunda bilgi ve kaynakları birleştirerek uyum içinde sonuç üretmek.</a:t>
            </a:r>
            <a:endParaRPr lang="tr-TR" sz="1600" noProof="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9B9F1E8-AFFB-C01D-A64D-A7F36528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4" y="4316099"/>
            <a:ext cx="7450111" cy="2737878"/>
          </a:xfrm>
          <a:prstGeom prst="rect">
            <a:avLst/>
          </a:prstGeom>
          <a:noFill/>
          <a:ln>
            <a:noFill/>
          </a:ln>
          <a:effectLst>
            <a:softEdge rad="287278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94C0B52-738B-0225-C7AE-5831996D0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05137"/>
            <a:ext cx="54292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0" y="3005137"/>
            <a:ext cx="54292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0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4. STRATEJİK &amp; 5. ANALİTİK DÜŞÜNME</a:t>
            </a:r>
            <a:endParaRPr dirty="0"/>
          </a:p>
        </p:txBody>
      </p:sp>
      <p:sp>
        <p:nvSpPr>
          <p:cNvPr id="542" name="Google Shape;542;p40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0"/>
          <p:cNvSpPr txBox="1"/>
          <p:nvPr/>
        </p:nvSpPr>
        <p:spPr>
          <a:xfrm>
            <a:off x="904875" y="3290887"/>
            <a:ext cx="505063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Stratejik Düşünme</a:t>
            </a:r>
            <a:endParaRPr lang="tr-TR" noProof="0" dirty="0"/>
          </a:p>
        </p:txBody>
      </p:sp>
      <p:sp>
        <p:nvSpPr>
          <p:cNvPr id="544" name="Google Shape;544;p40"/>
          <p:cNvSpPr txBox="1"/>
          <p:nvPr/>
        </p:nvSpPr>
        <p:spPr>
          <a:xfrm>
            <a:off x="904875" y="3814762"/>
            <a:ext cx="481012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Büyük resmi görmek, olası senaryoları değerlendirmek ve uzun vadeli değer yaratmak.</a:t>
            </a:r>
            <a:endParaRPr lang="tr-TR" sz="1600" noProof="0" dirty="0"/>
          </a:p>
        </p:txBody>
      </p:sp>
      <p:sp>
        <p:nvSpPr>
          <p:cNvPr id="545" name="Google Shape;545;p40"/>
          <p:cNvSpPr txBox="1"/>
          <p:nvPr/>
        </p:nvSpPr>
        <p:spPr>
          <a:xfrm>
            <a:off x="6524625" y="3290887"/>
            <a:ext cx="505063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Analitik ve Kritik</a:t>
            </a:r>
            <a:endParaRPr lang="tr-TR" noProof="0" dirty="0"/>
          </a:p>
        </p:txBody>
      </p:sp>
      <p:sp>
        <p:nvSpPr>
          <p:cNvPr id="546" name="Google Shape;546;p40"/>
          <p:cNvSpPr txBox="1"/>
          <p:nvPr/>
        </p:nvSpPr>
        <p:spPr>
          <a:xfrm>
            <a:off x="6524625" y="3814762"/>
            <a:ext cx="481012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Sistematik bir şekilde sebep-sonuç ilişkisi kurmak ve kanıtları tarafsız analiz etmek.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AA2B719-940E-8766-9EFC-86817BFCA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0" y="32512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5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BU KİMDE VAR?</a:t>
            </a:r>
            <a:endParaRPr lang="tr-TR" noProof="0" dirty="0"/>
          </a:p>
        </p:txBody>
      </p:sp>
      <p:sp>
        <p:nvSpPr>
          <p:cNvPr id="133" name="Google Shape;133;p15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714375" y="3128962"/>
            <a:ext cx="514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Çalışırken bir anda ne yapacağını unutan?</a:t>
            </a:r>
            <a:endParaRPr lang="tr-TR" sz="1800" noProof="0" dirty="0"/>
          </a:p>
        </p:txBody>
      </p:sp>
      <p:sp>
        <p:nvSpPr>
          <p:cNvPr id="135" name="Google Shape;135;p15"/>
          <p:cNvSpPr/>
          <p:nvPr/>
        </p:nvSpPr>
        <p:spPr>
          <a:xfrm>
            <a:off x="571500" y="3128962"/>
            <a:ext cx="28575" cy="3048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714375" y="3576637"/>
            <a:ext cx="514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Bilgisayarı açınca 1 dakika ekrana boş bakan?</a:t>
            </a:r>
            <a:endParaRPr lang="tr-TR" sz="1800" noProof="0" dirty="0"/>
          </a:p>
        </p:txBody>
      </p:sp>
      <p:sp>
        <p:nvSpPr>
          <p:cNvPr id="137" name="Google Shape;137;p15"/>
          <p:cNvSpPr/>
          <p:nvPr/>
        </p:nvSpPr>
        <p:spPr>
          <a:xfrm>
            <a:off x="571500" y="3576637"/>
            <a:ext cx="28575" cy="3048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714375" y="4024312"/>
            <a:ext cx="514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İş yerinde “Kahvesiz yapamam” diyen?</a:t>
            </a:r>
            <a:endParaRPr lang="tr-TR" sz="1800" noProof="0" dirty="0"/>
          </a:p>
        </p:txBody>
      </p:sp>
      <p:sp>
        <p:nvSpPr>
          <p:cNvPr id="139" name="Google Shape;139;p15"/>
          <p:cNvSpPr/>
          <p:nvPr/>
        </p:nvSpPr>
        <p:spPr>
          <a:xfrm>
            <a:off x="571500" y="4024312"/>
            <a:ext cx="28575" cy="3048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714375" y="4471987"/>
            <a:ext cx="514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Başkasının masasındaki atıştırmalıklara çöken?</a:t>
            </a:r>
            <a:endParaRPr lang="tr-TR" sz="1800" noProof="0" dirty="0"/>
          </a:p>
        </p:txBody>
      </p:sp>
      <p:sp>
        <p:nvSpPr>
          <p:cNvPr id="141" name="Google Shape;141;p15"/>
          <p:cNvSpPr/>
          <p:nvPr/>
        </p:nvSpPr>
        <p:spPr>
          <a:xfrm>
            <a:off x="571500" y="4471987"/>
            <a:ext cx="28575" cy="3048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6477000" y="3128962"/>
            <a:ext cx="514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Cuma günü öğleden sonra </a:t>
            </a:r>
            <a:r>
              <a:rPr lang="tr-TR" sz="1800" b="0" i="0" u="none" strike="noStrike" cap="none" noProof="0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mental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offline olan?</a:t>
            </a:r>
            <a:endParaRPr lang="tr-TR" sz="1800" noProof="0" dirty="0"/>
          </a:p>
        </p:txBody>
      </p:sp>
      <p:sp>
        <p:nvSpPr>
          <p:cNvPr id="143" name="Google Shape;143;p15"/>
          <p:cNvSpPr/>
          <p:nvPr/>
        </p:nvSpPr>
        <p:spPr>
          <a:xfrm>
            <a:off x="6334125" y="3128962"/>
            <a:ext cx="28575" cy="3048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6477000" y="3576637"/>
            <a:ext cx="5143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Toplantıda birisinin “Son bir şey ekleyebilir miyim?” cümlesiyle ruhu sönen?</a:t>
            </a:r>
            <a:endParaRPr lang="tr-TR" sz="1800" noProof="0" dirty="0"/>
          </a:p>
        </p:txBody>
      </p:sp>
      <p:sp>
        <p:nvSpPr>
          <p:cNvPr id="145" name="Google Shape;145;p15"/>
          <p:cNvSpPr/>
          <p:nvPr/>
        </p:nvSpPr>
        <p:spPr>
          <a:xfrm>
            <a:off x="6334125" y="3576637"/>
            <a:ext cx="28575" cy="6096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6477000" y="4329112"/>
            <a:ext cx="5143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Sabah ofise girince “Bugün hiç enerjim yok” ilanı veren?</a:t>
            </a:r>
            <a:endParaRPr lang="tr-TR" sz="1800" noProof="0" dirty="0"/>
          </a:p>
        </p:txBody>
      </p:sp>
      <p:sp>
        <p:nvSpPr>
          <p:cNvPr id="147" name="Google Shape;147;p15"/>
          <p:cNvSpPr/>
          <p:nvPr/>
        </p:nvSpPr>
        <p:spPr>
          <a:xfrm>
            <a:off x="6334125" y="4329112"/>
            <a:ext cx="28575" cy="3048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F276EA-371D-C27D-B32C-ACF34F39D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  <p:bldP spid="138" grpId="0"/>
      <p:bldP spid="140" grpId="0"/>
      <p:bldP spid="142" grpId="0"/>
      <p:bldP spid="144" grpId="0"/>
      <p:bldP spid="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4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70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1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6. PROBLEM ÇÖZME &amp; 7. TEKNİK BİLGİ</a:t>
            </a:r>
            <a:endParaRPr dirty="0"/>
          </a:p>
        </p:txBody>
      </p:sp>
      <p:sp>
        <p:nvSpPr>
          <p:cNvPr id="553" name="Google Shape;553;p41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1"/>
          <p:cNvSpPr txBox="1"/>
          <p:nvPr/>
        </p:nvSpPr>
        <p:spPr>
          <a:xfrm>
            <a:off x="571500" y="3319462"/>
            <a:ext cx="55506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Karar Verme</a:t>
            </a:r>
            <a:endParaRPr lang="tr-TR" sz="1600" noProof="0" dirty="0"/>
          </a:p>
        </p:txBody>
      </p:sp>
      <p:sp>
        <p:nvSpPr>
          <p:cNvPr id="555" name="Google Shape;555;p41"/>
          <p:cNvSpPr txBox="1"/>
          <p:nvPr/>
        </p:nvSpPr>
        <p:spPr>
          <a:xfrm>
            <a:off x="571500" y="3786187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“Problem çözme doğru yolu bulmaktır, karar verme ise o yolda yürümeyi seçmektir.”</a:t>
            </a:r>
            <a:endParaRPr lang="tr-TR" sz="1600" noProof="0" dirty="0"/>
          </a:p>
        </p:txBody>
      </p:sp>
      <p:sp>
        <p:nvSpPr>
          <p:cNvPr id="556" name="Google Shape;556;p41"/>
          <p:cNvSpPr txBox="1"/>
          <p:nvPr/>
        </p:nvSpPr>
        <p:spPr>
          <a:xfrm>
            <a:off x="6334125" y="3319462"/>
            <a:ext cx="55506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Teknik Uzmanlık</a:t>
            </a:r>
            <a:endParaRPr lang="tr-TR" sz="1600" noProof="0" dirty="0"/>
          </a:p>
        </p:txBody>
      </p:sp>
      <p:sp>
        <p:nvSpPr>
          <p:cNvPr id="557" name="Google Shape;557;p41"/>
          <p:cNvSpPr txBox="1"/>
          <p:nvPr/>
        </p:nvSpPr>
        <p:spPr>
          <a:xfrm>
            <a:off x="6334125" y="3786187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Yöntem ve sistemlere ilişkin bilgi güvenilirliği artırır. Riskleri daha iyi anlamanızı sağlar.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CD71DEF-9AEB-E3A6-4D34-FEA26E58D4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24125"/>
            <a:ext cx="528637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2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8. İLETİŞİM AĞI &amp; 9. GERİ BİLDİRİM</a:t>
            </a:r>
            <a:endParaRPr dirty="0"/>
          </a:p>
        </p:txBody>
      </p:sp>
      <p:sp>
        <p:nvSpPr>
          <p:cNvPr id="565" name="Google Shape;565;p42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4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764" y="2353456"/>
            <a:ext cx="5498111" cy="302801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2"/>
          <p:cNvSpPr txBox="1"/>
          <p:nvPr/>
        </p:nvSpPr>
        <p:spPr>
          <a:xfrm>
            <a:off x="6334125" y="2714625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İletişim Ağı</a:t>
            </a: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Bir insanın dünyası çevresindeki insanlar kadar büyüktür. Ağı aktif kullanmak bizleri güçlendirir.</a:t>
            </a:r>
            <a:endParaRPr lang="tr-TR" sz="1600" noProof="0" dirty="0"/>
          </a:p>
        </p:txBody>
      </p:sp>
      <p:sp>
        <p:nvSpPr>
          <p:cNvPr id="568" name="Google Shape;568;p42"/>
          <p:cNvSpPr txBox="1"/>
          <p:nvPr/>
        </p:nvSpPr>
        <p:spPr>
          <a:xfrm>
            <a:off x="6334125" y="3514725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Geri Bildirim: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Karşındakine neyi geliştirebileceğini net ve çözüm odaklı söyleme becerisidir.</a:t>
            </a:r>
            <a:endParaRPr lang="tr-TR" sz="1600" noProof="0" dirty="0"/>
          </a:p>
        </p:txBody>
      </p:sp>
      <p:sp>
        <p:nvSpPr>
          <p:cNvPr id="2" name="Google Shape;568;p42">
            <a:extLst>
              <a:ext uri="{FF2B5EF4-FFF2-40B4-BE49-F238E27FC236}">
                <a16:creationId xmlns:a16="http://schemas.microsoft.com/office/drawing/2014/main" id="{6341171D-4A85-E91B-C310-52D641340BF2}"/>
              </a:ext>
            </a:extLst>
          </p:cNvPr>
          <p:cNvSpPr txBox="1"/>
          <p:nvPr/>
        </p:nvSpPr>
        <p:spPr>
          <a:xfrm>
            <a:off x="3218669" y="5720778"/>
            <a:ext cx="628509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En son kime nasıl bir geri bildirim verdiniz?</a:t>
            </a:r>
            <a:endParaRPr lang="tr-TR" sz="2400" noProof="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57B156E-B75D-4244-C76E-E52AE7919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4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334474"/>
            <a:ext cx="11049000" cy="172209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3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10. HAREKETE GEÇİRME &amp; 11. BAŞKASINI GELİŞTİRME</a:t>
            </a:r>
            <a:endParaRPr dirty="0"/>
          </a:p>
        </p:txBody>
      </p:sp>
      <p:sp>
        <p:nvSpPr>
          <p:cNvPr id="576" name="Google Shape;576;p43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3"/>
          <p:cNvSpPr txBox="1"/>
          <p:nvPr/>
        </p:nvSpPr>
        <p:spPr>
          <a:xfrm>
            <a:off x="571500" y="3437564"/>
            <a:ext cx="1104900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Bireyleri hedef doğrultusunda motive etmek ve potansiyellerini besleyerek eyleme geçmelerini sağlamak temel yönetim görevidir.</a:t>
            </a:r>
            <a:endParaRPr lang="tr-TR" sz="1600" noProof="0" dirty="0"/>
          </a:p>
        </p:txBody>
      </p:sp>
      <p:sp>
        <p:nvSpPr>
          <p:cNvPr id="578" name="Google Shape;578;p43"/>
          <p:cNvSpPr txBox="1"/>
          <p:nvPr/>
        </p:nvSpPr>
        <p:spPr>
          <a:xfrm>
            <a:off x="10953750" y="2748855"/>
            <a:ext cx="38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/>
          </a:p>
        </p:txBody>
      </p:sp>
      <p:sp>
        <p:nvSpPr>
          <p:cNvPr id="579" name="Google Shape;579;p43"/>
          <p:cNvSpPr txBox="1"/>
          <p:nvPr/>
        </p:nvSpPr>
        <p:spPr>
          <a:xfrm>
            <a:off x="952500" y="1982174"/>
            <a:ext cx="102870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 b="0" i="1" u="none" strike="noStrike" cap="none" noProof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“Başarı birlikte olur. İyi bir çalışan çevresindeki insanların gelişimini destekler.”</a:t>
            </a:r>
            <a:endParaRPr lang="tr-TR" noProof="0" dirty="0"/>
          </a:p>
        </p:txBody>
      </p:sp>
      <p:pic>
        <p:nvPicPr>
          <p:cNvPr id="2" name="Picture 2" descr="https://starfikir.files.wordpress.com/2016/03/menfaat.jpg?w=900">
            <a:extLst>
              <a:ext uri="{FF2B5EF4-FFF2-40B4-BE49-F238E27FC236}">
                <a16:creationId xmlns:a16="http://schemas.microsoft.com/office/drawing/2014/main" id="{66F0F4E0-6938-7FCD-1BE9-EA2B6EBA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" y="4290481"/>
            <a:ext cx="6326980" cy="2702430"/>
          </a:xfrm>
          <a:prstGeom prst="rect">
            <a:avLst/>
          </a:prstGeom>
          <a:noFill/>
          <a:effectLst>
            <a:softEdge rad="43099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77;p43">
            <a:extLst>
              <a:ext uri="{FF2B5EF4-FFF2-40B4-BE49-F238E27FC236}">
                <a16:creationId xmlns:a16="http://schemas.microsoft.com/office/drawing/2014/main" id="{E7CEC76F-D4CE-AAA1-C998-C453D1887767}"/>
              </a:ext>
            </a:extLst>
          </p:cNvPr>
          <p:cNvSpPr txBox="1"/>
          <p:nvPr/>
        </p:nvSpPr>
        <p:spPr>
          <a:xfrm>
            <a:off x="7664346" y="4669255"/>
            <a:ext cx="40129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Sizi ne harekete geçirir?</a:t>
            </a:r>
            <a:endParaRPr lang="tr-TR" sz="1600" b="1" noProof="0" dirty="0"/>
          </a:p>
        </p:txBody>
      </p:sp>
      <p:sp>
        <p:nvSpPr>
          <p:cNvPr id="4" name="Google Shape;577;p43">
            <a:extLst>
              <a:ext uri="{FF2B5EF4-FFF2-40B4-BE49-F238E27FC236}">
                <a16:creationId xmlns:a16="http://schemas.microsoft.com/office/drawing/2014/main" id="{FB3C3B3D-7CD0-0AD0-84D5-44B95D7F5225}"/>
              </a:ext>
            </a:extLst>
          </p:cNvPr>
          <p:cNvSpPr txBox="1"/>
          <p:nvPr/>
        </p:nvSpPr>
        <p:spPr>
          <a:xfrm>
            <a:off x="7681835" y="5391282"/>
            <a:ext cx="40129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 başkasının gelişimine katkı sunacak ne yaptınız? </a:t>
            </a:r>
            <a:endParaRPr lang="tr-TR" sz="1600" b="1" noProof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97D381-3657-3FA7-F87B-FD67EDA71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4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565" y="2924175"/>
            <a:ext cx="52863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4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12. ZOR İNSANLAR İLE ÇALIŞABİLME</a:t>
            </a:r>
            <a:endParaRPr dirty="0"/>
          </a:p>
        </p:txBody>
      </p:sp>
      <p:sp>
        <p:nvSpPr>
          <p:cNvPr id="587" name="Google Shape;587;p44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4"/>
          <p:cNvSpPr txBox="1"/>
          <p:nvPr/>
        </p:nvSpPr>
        <p:spPr>
          <a:xfrm>
            <a:off x="1420940" y="3400425"/>
            <a:ext cx="466725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Farklı karakterlere ve çatışma eğilimlerine rağmen profesyonel işbirliğini sürdürebilme becerisidir.</a:t>
            </a:r>
            <a:endParaRPr lang="tr-TR" sz="1600" noProof="0" dirty="0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981449FB-622D-F746-6FCF-37BD201B21E8}"/>
              </a:ext>
            </a:extLst>
          </p:cNvPr>
          <p:cNvSpPr txBox="1">
            <a:spLocks/>
          </p:cNvSpPr>
          <p:nvPr/>
        </p:nvSpPr>
        <p:spPr>
          <a:xfrm>
            <a:off x="6957935" y="2104448"/>
            <a:ext cx="4884295" cy="460365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Sürekli kendini haklı gören,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Her şeyden şikayet eden,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İkide bir kapınıza dayanıp vaktinizi çalan,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Dedikodu yapan,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İspiyonlayan,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Çabuk öfkelenen,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Her şeye muhalefet eden,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Fikrini ortaya koymayanlar,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Tutarsız davrananlar,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Hiçbir şey yapmayıp yan gelip yatanlar… 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7317A99-A429-8815-5276-FE6FC9D90B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4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559" y="3490679"/>
            <a:ext cx="3555950" cy="9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7890" y="3190875"/>
            <a:ext cx="3555950" cy="9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59272" y="3430718"/>
            <a:ext cx="3556099" cy="9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3991" y="4248306"/>
            <a:ext cx="3555950" cy="90831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5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13. ARABULUCULUK VE UZLAŞTIRMA</a:t>
            </a:r>
            <a:endParaRPr/>
          </a:p>
        </p:txBody>
      </p:sp>
      <p:sp>
        <p:nvSpPr>
          <p:cNvPr id="608" name="Google Shape;608;p45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5"/>
          <p:cNvSpPr txBox="1"/>
          <p:nvPr/>
        </p:nvSpPr>
        <p:spPr>
          <a:xfrm>
            <a:off x="571500" y="2314575"/>
            <a:ext cx="1104900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Çatışma çözme sürecinde sergilenen genel yaklaşımlar şunlardır:</a:t>
            </a:r>
            <a:endParaRPr lang="tr-TR" sz="1600" noProof="0" dirty="0"/>
          </a:p>
        </p:txBody>
      </p:sp>
      <p:sp>
        <p:nvSpPr>
          <p:cNvPr id="610" name="Google Shape;610;p45"/>
          <p:cNvSpPr txBox="1"/>
          <p:nvPr/>
        </p:nvSpPr>
        <p:spPr>
          <a:xfrm>
            <a:off x="674557" y="5826020"/>
            <a:ext cx="85893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Diğerlerinin çatışmayı çözmelerine yardımcı olmak kritik bir yönetim becerisidir.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8178D8F-B199-9CC6-CC91-788916306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181255E-D34D-811E-592D-527BB9C95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>
            <a:extLst>
              <a:ext uri="{FF2B5EF4-FFF2-40B4-BE49-F238E27FC236}">
                <a16:creationId xmlns:a16="http://schemas.microsoft.com/office/drawing/2014/main" id="{4CCB085C-D646-9096-CAC1-E217CF76DC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71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>
            <a:extLst>
              <a:ext uri="{FF2B5EF4-FFF2-40B4-BE49-F238E27FC236}">
                <a16:creationId xmlns:a16="http://schemas.microsoft.com/office/drawing/2014/main" id="{DC05870A-8F18-756F-D632-C1F1C4845541}"/>
              </a:ext>
            </a:extLst>
          </p:cNvPr>
          <p:cNvSpPr txBox="1"/>
          <p:nvPr/>
        </p:nvSpPr>
        <p:spPr>
          <a:xfrm>
            <a:off x="235314" y="4269820"/>
            <a:ext cx="11601450" cy="148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İş Yaşamında</a:t>
            </a:r>
            <a:br>
              <a:rPr lang="tr-TR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4400" b="1" i="0" u="none" strike="noStrike" cap="none" noProof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Yönetim Becerileri</a:t>
            </a:r>
            <a:endParaRPr lang="tr-TR" sz="1100" noProof="0" dirty="0"/>
          </a:p>
        </p:txBody>
      </p:sp>
      <p:sp>
        <p:nvSpPr>
          <p:cNvPr id="87" name="Google Shape;87;p13">
            <a:extLst>
              <a:ext uri="{FF2B5EF4-FFF2-40B4-BE49-F238E27FC236}">
                <a16:creationId xmlns:a16="http://schemas.microsoft.com/office/drawing/2014/main" id="{7036CB2B-328F-C2EC-3704-DD2414E03896}"/>
              </a:ext>
            </a:extLst>
          </p:cNvPr>
          <p:cNvSpPr/>
          <p:nvPr/>
        </p:nvSpPr>
        <p:spPr>
          <a:xfrm>
            <a:off x="5381625" y="3341191"/>
            <a:ext cx="1428750" cy="38100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>
            <a:extLst>
              <a:ext uri="{FF2B5EF4-FFF2-40B4-BE49-F238E27FC236}">
                <a16:creationId xmlns:a16="http://schemas.microsoft.com/office/drawing/2014/main" id="{1B537CBA-2959-F00F-839F-C8D149D8B34C}"/>
              </a:ext>
            </a:extLst>
          </p:cNvPr>
          <p:cNvSpPr txBox="1"/>
          <p:nvPr/>
        </p:nvSpPr>
        <p:spPr>
          <a:xfrm>
            <a:off x="571500" y="5660918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Öğr. Üyesi H. Arif DOĞANÜLKÜ</a:t>
            </a:r>
            <a:endParaRPr lang="tr-TR" sz="1200" noProof="0" dirty="0"/>
          </a:p>
        </p:txBody>
      </p:sp>
      <p:sp>
        <p:nvSpPr>
          <p:cNvPr id="89" name="Google Shape;89;p13">
            <a:extLst>
              <a:ext uri="{FF2B5EF4-FFF2-40B4-BE49-F238E27FC236}">
                <a16:creationId xmlns:a16="http://schemas.microsoft.com/office/drawing/2014/main" id="{A823B63D-13E5-FCA1-D71C-F65F2088B315}"/>
              </a:ext>
            </a:extLst>
          </p:cNvPr>
          <p:cNvSpPr txBox="1"/>
          <p:nvPr/>
        </p:nvSpPr>
        <p:spPr>
          <a:xfrm>
            <a:off x="616471" y="6080113"/>
            <a:ext cx="1104900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Eğitim Fakültesi, Rehberlik ve Psikolojik Danışmanlık Anabilim Dalı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920D6A9-7E64-171F-32D2-488C8E10A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3" name="Google Shape;86;p13">
            <a:extLst>
              <a:ext uri="{FF2B5EF4-FFF2-40B4-BE49-F238E27FC236}">
                <a16:creationId xmlns:a16="http://schemas.microsoft.com/office/drawing/2014/main" id="{FD931DD4-0C4D-B97F-9D67-4765C7FEDD80}"/>
              </a:ext>
            </a:extLst>
          </p:cNvPr>
          <p:cNvSpPr txBox="1"/>
          <p:nvPr/>
        </p:nvSpPr>
        <p:spPr>
          <a:xfrm>
            <a:off x="0" y="1723991"/>
            <a:ext cx="12192000" cy="148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800" b="1" dirty="0">
                <a:solidFill>
                  <a:srgbClr val="1A365D"/>
                </a:solidFill>
                <a:latin typeface="Poppins"/>
                <a:cs typeface="Poppins"/>
                <a:sym typeface="Poppins"/>
              </a:rPr>
              <a:t>Teşekkürler</a:t>
            </a:r>
            <a:endParaRPr lang="tr-TR" sz="2800" noProof="0" dirty="0"/>
          </a:p>
        </p:txBody>
      </p:sp>
    </p:spTree>
    <p:extLst>
      <p:ext uri="{BB962C8B-B14F-4D97-AF65-F5344CB8AC3E}">
        <p14:creationId xmlns:p14="http://schemas.microsoft.com/office/powerpoint/2010/main" val="77054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06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248" y="1840809"/>
            <a:ext cx="5286375" cy="342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5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YÖNETİM NEDİR?</a:t>
            </a:r>
            <a:endParaRPr lang="tr-TR" noProof="0" dirty="0"/>
          </a:p>
        </p:txBody>
      </p:sp>
      <p:sp>
        <p:nvSpPr>
          <p:cNvPr id="155" name="Google Shape;155;p16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5191125" y="2333625"/>
            <a:ext cx="38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500" b="0" i="0" u="none" strike="noStrike" cap="none" noProof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 lang="tr-TR" noProof="0" dirty="0"/>
          </a:p>
        </p:txBody>
      </p:sp>
      <p:sp>
        <p:nvSpPr>
          <p:cNvPr id="157" name="Google Shape;157;p16"/>
          <p:cNvSpPr txBox="1"/>
          <p:nvPr/>
        </p:nvSpPr>
        <p:spPr>
          <a:xfrm>
            <a:off x="952500" y="2886075"/>
            <a:ext cx="4524375" cy="21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 b="0" i="1" u="none" strike="noStrike" cap="none" noProof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“Yönetim, belirli bir amaca ulaşmak için insan, zaman, kaynak ve süreçlerin etkili biçimde planlanması, örgütlenmesi, yönlendirilmesi ve denetlenmesidir.”</a:t>
            </a:r>
            <a:endParaRPr lang="tr-TR" noProof="0"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6334125" y="2881163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Yönetimin Kalbi: İnsan</a:t>
            </a:r>
            <a:endParaRPr lang="tr-TR" sz="1800" noProof="0" dirty="0"/>
          </a:p>
        </p:txBody>
      </p:sp>
      <p:sp>
        <p:nvSpPr>
          <p:cNvPr id="159" name="Google Shape;159;p16"/>
          <p:cNvSpPr txBox="1"/>
          <p:nvPr/>
        </p:nvSpPr>
        <p:spPr>
          <a:xfrm>
            <a:off x="6334125" y="3538388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İnsan değişkendir, dinamik bir sistemin parçasıdır. Bu yüzden yönetim aslında bir </a:t>
            </a: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ilişki yönetimidir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tr-TR" sz="1600" noProof="0" dirty="0"/>
          </a:p>
        </p:txBody>
      </p:sp>
      <p:sp>
        <p:nvSpPr>
          <p:cNvPr id="160" name="Google Shape;160;p16"/>
          <p:cNvSpPr txBox="1"/>
          <p:nvPr/>
        </p:nvSpPr>
        <p:spPr>
          <a:xfrm>
            <a:off x="6334125" y="4528988"/>
            <a:ext cx="528637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B8860B"/>
                </a:solidFill>
                <a:latin typeface="Lato"/>
                <a:ea typeface="Lato"/>
                <a:cs typeface="Lato"/>
                <a:sym typeface="Lato"/>
              </a:rPr>
              <a:t>Bu teknik tanım doğrudur ama eksiktir!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9217E18-F1BD-40FC-2410-5A95AFAB5E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07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619250"/>
            <a:ext cx="5286375" cy="663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5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YÖNETİM SANATI: ÖZYÖNETİM</a:t>
            </a:r>
            <a:endParaRPr lang="tr-TR" noProof="0" dirty="0"/>
          </a:p>
        </p:txBody>
      </p:sp>
      <p:sp>
        <p:nvSpPr>
          <p:cNvPr id="168" name="Google Shape;168;p17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571500" y="1677230"/>
            <a:ext cx="5286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İnsan </a:t>
            </a:r>
            <a:r>
              <a:rPr lang="tr-TR" sz="1800" b="0" i="0" u="none" strike="noStrike" cap="none" noProof="0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biyo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-psiko-sosyal bir varlıktır. Yönetim, sadece başkalarına talimat vermek değil, yani sadece ilişkilerimizi değil;</a:t>
            </a:r>
            <a:endParaRPr lang="tr-TR" sz="1800" noProof="0" dirty="0"/>
          </a:p>
        </p:txBody>
      </p:sp>
      <p:sp>
        <p:nvSpPr>
          <p:cNvPr id="170" name="Google Shape;170;p17"/>
          <p:cNvSpPr txBox="1"/>
          <p:nvPr/>
        </p:nvSpPr>
        <p:spPr>
          <a:xfrm>
            <a:off x="571500" y="4019550"/>
            <a:ext cx="52863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Yönetme sanatıdır. Yani yönetim bir </a:t>
            </a:r>
            <a:r>
              <a:rPr lang="tr-TR" sz="18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YÖNETİM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olarak da değerlendirilmelidir.</a:t>
            </a:r>
            <a:endParaRPr lang="tr-TR" sz="1800" noProof="0" dirty="0"/>
          </a:p>
        </p:txBody>
      </p:sp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1447" y="1302010"/>
            <a:ext cx="5286375" cy="663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838200" y="26098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noProof="0" dirty="0"/>
          </a:p>
        </p:txBody>
      </p:sp>
      <p:sp>
        <p:nvSpPr>
          <p:cNvPr id="173" name="Google Shape;173;p17"/>
          <p:cNvSpPr txBox="1"/>
          <p:nvPr/>
        </p:nvSpPr>
        <p:spPr>
          <a:xfrm>
            <a:off x="952500" y="2609850"/>
            <a:ext cx="4905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Duygularımızı</a:t>
            </a:r>
            <a:endParaRPr lang="tr-TR" sz="1800" noProof="0" dirty="0"/>
          </a:p>
        </p:txBody>
      </p:sp>
      <p:sp>
        <p:nvSpPr>
          <p:cNvPr id="174" name="Google Shape;174;p17"/>
          <p:cNvSpPr txBox="1"/>
          <p:nvPr/>
        </p:nvSpPr>
        <p:spPr>
          <a:xfrm>
            <a:off x="838200" y="29146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noProof="0" dirty="0"/>
          </a:p>
        </p:txBody>
      </p:sp>
      <p:sp>
        <p:nvSpPr>
          <p:cNvPr id="175" name="Google Shape;175;p17"/>
          <p:cNvSpPr txBox="1"/>
          <p:nvPr/>
        </p:nvSpPr>
        <p:spPr>
          <a:xfrm>
            <a:off x="952500" y="2914650"/>
            <a:ext cx="4905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Düşüncelerimizi</a:t>
            </a:r>
            <a:endParaRPr lang="tr-TR" sz="1800" noProof="0" dirty="0"/>
          </a:p>
        </p:txBody>
      </p:sp>
      <p:sp>
        <p:nvSpPr>
          <p:cNvPr id="176" name="Google Shape;176;p17"/>
          <p:cNvSpPr txBox="1"/>
          <p:nvPr/>
        </p:nvSpPr>
        <p:spPr>
          <a:xfrm>
            <a:off x="838200" y="32194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lang="tr-TR" noProof="0"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952500" y="3219450"/>
            <a:ext cx="4905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Önceliklerimizi</a:t>
            </a:r>
            <a:endParaRPr lang="tr-TR" sz="18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FE630E0-3D02-30A1-E5F8-75AFCA752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06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9841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5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EN ZOR OLAN HANGİSİ?</a:t>
            </a:r>
            <a:endParaRPr lang="tr-TR" noProof="0" dirty="0"/>
          </a:p>
        </p:txBody>
      </p:sp>
      <p:sp>
        <p:nvSpPr>
          <p:cNvPr id="187" name="Google Shape;187;p18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571500" y="2021234"/>
            <a:ext cx="1104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Peki sizce en zor olanı hangisi? Bir ekibi mi, yoksa kendimizi mi yönetmek?</a:t>
            </a:r>
            <a:endParaRPr lang="tr-TR" sz="1600" noProof="0" dirty="0"/>
          </a:p>
        </p:txBody>
      </p:sp>
      <p:pic>
        <p:nvPicPr>
          <p:cNvPr id="189" name="Google Shape;18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79841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6334125" y="3279427"/>
            <a:ext cx="55506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B8860B"/>
                </a:solidFill>
                <a:latin typeface="Poppins"/>
                <a:ea typeface="Poppins"/>
                <a:cs typeface="Poppins"/>
                <a:sym typeface="Poppins"/>
              </a:rPr>
              <a:t>Cevap: İkisinin de birbirine üstünlüğü yok.</a:t>
            </a:r>
            <a:endParaRPr lang="tr-TR" sz="1600" noProof="0" dirty="0"/>
          </a:p>
        </p:txBody>
      </p:sp>
      <p:sp>
        <p:nvSpPr>
          <p:cNvPr id="191" name="Google Shape;191;p18"/>
          <p:cNvSpPr txBox="1"/>
          <p:nvPr/>
        </p:nvSpPr>
        <p:spPr>
          <a:xfrm>
            <a:off x="6334125" y="3746152"/>
            <a:ext cx="5286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Bir orkestra düşünün… Eğer herkes kendi notasını çalarsa gürültü olur ama biri çıkıp o farklı sesleri uyum içinde buluşturursa ortaya müzik çıkar.</a:t>
            </a:r>
            <a:endParaRPr lang="tr-TR" sz="1600" noProof="0" dirty="0"/>
          </a:p>
        </p:txBody>
      </p:sp>
      <p:sp>
        <p:nvSpPr>
          <p:cNvPr id="192" name="Google Shape;192;p18"/>
          <p:cNvSpPr txBox="1"/>
          <p:nvPr/>
        </p:nvSpPr>
        <p:spPr>
          <a:xfrm>
            <a:off x="6334125" y="4851052"/>
            <a:ext cx="5286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Yönetim bu orkestranın şefliğidir;</a:t>
            </a: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hem kendimizdeki sesleri hem de ekipteki sesleri uyum içinde tutabilmektir.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97B27D9-FF88-2078-5515-BECE3FBB1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38412"/>
            <a:ext cx="54292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250" y="2538412"/>
            <a:ext cx="54292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SİSTEM OLARAK İNSAN VE YÖNETIM</a:t>
            </a:r>
            <a:endParaRPr dirty="0"/>
          </a:p>
        </p:txBody>
      </p:sp>
      <p:sp>
        <p:nvSpPr>
          <p:cNvPr id="201" name="Google Shape;201;p19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295275" y="4910137"/>
            <a:ext cx="11601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Etkili bir yönetim becerisi olan birey, önce kendini yönetir; sonra ilişkileri düzenler.</a:t>
            </a:r>
            <a:endParaRPr lang="tr-TR" noProof="0" dirty="0"/>
          </a:p>
        </p:txBody>
      </p:sp>
      <p:sp>
        <p:nvSpPr>
          <p:cNvPr id="203" name="Google Shape;203;p19"/>
          <p:cNvSpPr txBox="1"/>
          <p:nvPr/>
        </p:nvSpPr>
        <p:spPr>
          <a:xfrm>
            <a:off x="904875" y="2824162"/>
            <a:ext cx="5050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Kendini Yönetmek</a:t>
            </a:r>
            <a:endParaRPr lang="tr-TR" sz="1600" noProof="0" dirty="0"/>
          </a:p>
        </p:txBody>
      </p:sp>
      <p:sp>
        <p:nvSpPr>
          <p:cNvPr id="204" name="Google Shape;204;p19"/>
          <p:cNvSpPr txBox="1"/>
          <p:nvPr/>
        </p:nvSpPr>
        <p:spPr>
          <a:xfrm>
            <a:off x="904875" y="3348037"/>
            <a:ext cx="4810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Duygularını, zamanını ve enerjini yönetebilmektir. İnsan başlı başına bir sistemdir.</a:t>
            </a:r>
            <a:endParaRPr lang="tr-TR" sz="1600" noProof="0" dirty="0"/>
          </a:p>
        </p:txBody>
      </p:sp>
      <p:sp>
        <p:nvSpPr>
          <p:cNvPr id="205" name="Google Shape;205;p19"/>
          <p:cNvSpPr txBox="1"/>
          <p:nvPr/>
        </p:nvSpPr>
        <p:spPr>
          <a:xfrm>
            <a:off x="6524625" y="2824162"/>
            <a:ext cx="5050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Başkalarını Yönetmek</a:t>
            </a:r>
            <a:endParaRPr sz="1600"/>
          </a:p>
        </p:txBody>
      </p:sp>
      <p:sp>
        <p:nvSpPr>
          <p:cNvPr id="206" name="Google Shape;206;p19"/>
          <p:cNvSpPr txBox="1"/>
          <p:nvPr/>
        </p:nvSpPr>
        <p:spPr>
          <a:xfrm>
            <a:off x="6524625" y="3348037"/>
            <a:ext cx="4810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Onların motivasyonlarını, beklentilerini ve farklılıklarını anlayabilmektir.</a:t>
            </a:r>
            <a:endParaRPr lang="tr-TR" sz="16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8743DA6-E24F-52BA-8FD8-D92762DABD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05" grpId="0"/>
      <p:bldP spid="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65D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204394"/>
            <a:ext cx="11049000" cy="148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295275" y="1165919"/>
            <a:ext cx="116014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500" b="1" i="0" u="none" strike="noStrike" cap="none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Yönetim Becerileri</a:t>
            </a:r>
            <a:endParaRPr lang="tr-TR" noProof="0" dirty="0"/>
          </a:p>
        </p:txBody>
      </p:sp>
      <p:sp>
        <p:nvSpPr>
          <p:cNvPr id="214" name="Google Shape;214;p20"/>
          <p:cNvSpPr txBox="1"/>
          <p:nvPr/>
        </p:nvSpPr>
        <p:spPr>
          <a:xfrm>
            <a:off x="571500" y="4899719"/>
            <a:ext cx="1104900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1" u="none" strike="noStrike" cap="none" noProof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“Kendini yönetemeyen, başkasını da yönetemez.”</a:t>
            </a:r>
            <a:endParaRPr lang="tr-TR" noProof="0" dirty="0"/>
          </a:p>
        </p:txBody>
      </p:sp>
      <p:pic>
        <p:nvPicPr>
          <p:cNvPr id="215" name="Google Shape;215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9375" y="2404169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 txBox="1"/>
          <p:nvPr/>
        </p:nvSpPr>
        <p:spPr>
          <a:xfrm>
            <a:off x="445293" y="3356669"/>
            <a:ext cx="53006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Özyönetim Becerileri</a:t>
            </a:r>
            <a:endParaRPr lang="tr-TR" sz="2000" noProof="0" dirty="0"/>
          </a:p>
        </p:txBody>
      </p:sp>
      <p:pic>
        <p:nvPicPr>
          <p:cNvPr id="217" name="Google Shape;21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20125" y="2404169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6446043" y="3356669"/>
            <a:ext cx="53006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Kişiler Arası Beceriler</a:t>
            </a:r>
            <a:endParaRPr lang="tr-TR" sz="20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EABD274-15E2-5B2B-416C-D758DF8C1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" y="449319"/>
            <a:ext cx="146163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50" b="1" i="0" u="none" strike="noStrike" cap="none" noProof="0" dirty="0">
                <a:solidFill>
                  <a:srgbClr val="1A365D"/>
                </a:solidFill>
                <a:latin typeface="Poppins"/>
                <a:ea typeface="Poppins"/>
                <a:cs typeface="Poppins"/>
                <a:sym typeface="Poppins"/>
              </a:rPr>
              <a:t>ÖZYÖNETİM BECERİLERİ</a:t>
            </a:r>
            <a:endParaRPr lang="tr-TR" noProof="0" dirty="0"/>
          </a:p>
        </p:txBody>
      </p:sp>
      <p:sp>
        <p:nvSpPr>
          <p:cNvPr id="225" name="Google Shape;225;p21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571499" y="2514600"/>
            <a:ext cx="132460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Kişinin kendi iç dünyasını tanımasını, kontrol edebilmesini ve harekete geçebilmesini ifade eder.</a:t>
            </a:r>
            <a:endParaRPr lang="tr-TR" sz="1800" noProof="0" dirty="0"/>
          </a:p>
        </p:txBody>
      </p:sp>
      <p:sp>
        <p:nvSpPr>
          <p:cNvPr id="227" name="Google Shape;227;p21"/>
          <p:cNvSpPr txBox="1"/>
          <p:nvPr/>
        </p:nvSpPr>
        <p:spPr>
          <a:xfrm>
            <a:off x="800100" y="3236844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lang="tr-TR" sz="1800" noProof="0" dirty="0"/>
          </a:p>
        </p:txBody>
      </p:sp>
      <p:sp>
        <p:nvSpPr>
          <p:cNvPr id="228" name="Google Shape;228;p21"/>
          <p:cNvSpPr txBox="1"/>
          <p:nvPr/>
        </p:nvSpPr>
        <p:spPr>
          <a:xfrm>
            <a:off x="952500" y="3236844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Bilinç</a:t>
            </a:r>
            <a:endParaRPr lang="tr-TR" sz="1800" noProof="0" dirty="0"/>
          </a:p>
        </p:txBody>
      </p:sp>
      <p:sp>
        <p:nvSpPr>
          <p:cNvPr id="229" name="Google Shape;229;p21"/>
          <p:cNvSpPr txBox="1"/>
          <p:nvPr/>
        </p:nvSpPr>
        <p:spPr>
          <a:xfrm>
            <a:off x="800099" y="3591026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lang="tr-TR" sz="1800" noProof="0" dirty="0"/>
          </a:p>
        </p:txBody>
      </p:sp>
      <p:sp>
        <p:nvSpPr>
          <p:cNvPr id="230" name="Google Shape;230;p21"/>
          <p:cNvSpPr txBox="1"/>
          <p:nvPr/>
        </p:nvSpPr>
        <p:spPr>
          <a:xfrm>
            <a:off x="952500" y="3581400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</a:t>
            </a:r>
            <a:r>
              <a:rPr lang="tr-TR" sz="180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Yeterlik</a:t>
            </a:r>
            <a:endParaRPr lang="tr-TR" sz="1800" noProof="0" dirty="0"/>
          </a:p>
        </p:txBody>
      </p:sp>
      <p:sp>
        <p:nvSpPr>
          <p:cNvPr id="231" name="Google Shape;231;p21"/>
          <p:cNvSpPr txBox="1"/>
          <p:nvPr/>
        </p:nvSpPr>
        <p:spPr>
          <a:xfrm>
            <a:off x="800100" y="3886200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lang="tr-TR" sz="1800" noProof="0" dirty="0"/>
          </a:p>
        </p:txBody>
      </p:sp>
      <p:sp>
        <p:nvSpPr>
          <p:cNvPr id="232" name="Google Shape;232;p21"/>
          <p:cNvSpPr txBox="1"/>
          <p:nvPr/>
        </p:nvSpPr>
        <p:spPr>
          <a:xfrm>
            <a:off x="952500" y="3886200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Düzenleme</a:t>
            </a:r>
            <a:endParaRPr lang="tr-TR" sz="1800" noProof="0" dirty="0"/>
          </a:p>
        </p:txBody>
      </p:sp>
      <p:sp>
        <p:nvSpPr>
          <p:cNvPr id="233" name="Google Shape;233;p21"/>
          <p:cNvSpPr txBox="1"/>
          <p:nvPr/>
        </p:nvSpPr>
        <p:spPr>
          <a:xfrm>
            <a:off x="790475" y="4217503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lang="tr-TR" sz="1800" noProof="0" dirty="0"/>
          </a:p>
        </p:txBody>
      </p:sp>
      <p:sp>
        <p:nvSpPr>
          <p:cNvPr id="234" name="Google Shape;234;p21"/>
          <p:cNvSpPr txBox="1"/>
          <p:nvPr/>
        </p:nvSpPr>
        <p:spPr>
          <a:xfrm>
            <a:off x="952500" y="4217504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Motivasyon</a:t>
            </a:r>
            <a:endParaRPr lang="tr-TR" sz="1800" noProof="0" dirty="0"/>
          </a:p>
        </p:txBody>
      </p:sp>
      <p:sp>
        <p:nvSpPr>
          <p:cNvPr id="235" name="Google Shape;235;p21"/>
          <p:cNvSpPr txBox="1"/>
          <p:nvPr/>
        </p:nvSpPr>
        <p:spPr>
          <a:xfrm>
            <a:off x="800100" y="4522304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lang="tr-TR" sz="1800" noProof="0" dirty="0"/>
          </a:p>
        </p:txBody>
      </p:sp>
      <p:sp>
        <p:nvSpPr>
          <p:cNvPr id="236" name="Google Shape;236;p21"/>
          <p:cNvSpPr txBox="1"/>
          <p:nvPr/>
        </p:nvSpPr>
        <p:spPr>
          <a:xfrm>
            <a:off x="952500" y="4522304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Öz Disiplin</a:t>
            </a:r>
            <a:endParaRPr lang="tr-TR" sz="1800" noProof="0" dirty="0"/>
          </a:p>
        </p:txBody>
      </p:sp>
      <p:sp>
        <p:nvSpPr>
          <p:cNvPr id="237" name="Google Shape;237;p21"/>
          <p:cNvSpPr txBox="1"/>
          <p:nvPr/>
        </p:nvSpPr>
        <p:spPr>
          <a:xfrm>
            <a:off x="794101" y="4846355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lang="tr-TR" sz="1800" noProof="0" dirty="0"/>
          </a:p>
        </p:txBody>
      </p:sp>
      <p:sp>
        <p:nvSpPr>
          <p:cNvPr id="238" name="Google Shape;238;p21"/>
          <p:cNvSpPr txBox="1"/>
          <p:nvPr/>
        </p:nvSpPr>
        <p:spPr>
          <a:xfrm>
            <a:off x="965752" y="4827104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Planlılık</a:t>
            </a:r>
            <a:endParaRPr lang="tr-TR" sz="1800" noProof="0" dirty="0"/>
          </a:p>
        </p:txBody>
      </p:sp>
      <p:sp>
        <p:nvSpPr>
          <p:cNvPr id="239" name="Google Shape;239;p21"/>
          <p:cNvSpPr txBox="1"/>
          <p:nvPr/>
        </p:nvSpPr>
        <p:spPr>
          <a:xfrm>
            <a:off x="790476" y="5151154"/>
            <a:ext cx="22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lang="tr-TR" sz="1800" noProof="0" dirty="0"/>
          </a:p>
        </p:txBody>
      </p:sp>
      <p:sp>
        <p:nvSpPr>
          <p:cNvPr id="240" name="Google Shape;240;p21"/>
          <p:cNvSpPr txBox="1"/>
          <p:nvPr/>
        </p:nvSpPr>
        <p:spPr>
          <a:xfrm>
            <a:off x="952500" y="5131904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Uyum ve Bilişsel Esneklik</a:t>
            </a:r>
            <a:endParaRPr lang="tr-TR" sz="1800" noProof="0" dirty="0"/>
          </a:p>
        </p:txBody>
      </p:sp>
      <p:sp>
        <p:nvSpPr>
          <p:cNvPr id="241" name="Google Shape;241;p21"/>
          <p:cNvSpPr txBox="1"/>
          <p:nvPr/>
        </p:nvSpPr>
        <p:spPr>
          <a:xfrm>
            <a:off x="5193814" y="3329608"/>
            <a:ext cx="18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lang="tr-TR" sz="1800" noProof="0" dirty="0"/>
          </a:p>
        </p:txBody>
      </p:sp>
      <p:sp>
        <p:nvSpPr>
          <p:cNvPr id="242" name="Google Shape;242;p21"/>
          <p:cNvSpPr txBox="1"/>
          <p:nvPr/>
        </p:nvSpPr>
        <p:spPr>
          <a:xfrm>
            <a:off x="5399221" y="3316355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Proaktif Tutum</a:t>
            </a:r>
            <a:endParaRPr lang="tr-TR" sz="1800" noProof="0" dirty="0"/>
          </a:p>
        </p:txBody>
      </p:sp>
      <p:sp>
        <p:nvSpPr>
          <p:cNvPr id="243" name="Google Shape;243;p21"/>
          <p:cNvSpPr txBox="1"/>
          <p:nvPr/>
        </p:nvSpPr>
        <p:spPr>
          <a:xfrm>
            <a:off x="5168766" y="3642778"/>
            <a:ext cx="2462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endParaRPr lang="tr-TR" sz="1800" noProof="0" dirty="0"/>
          </a:p>
        </p:txBody>
      </p:sp>
      <p:sp>
        <p:nvSpPr>
          <p:cNvPr id="244" name="Google Shape;244;p21"/>
          <p:cNvSpPr txBox="1"/>
          <p:nvPr/>
        </p:nvSpPr>
        <p:spPr>
          <a:xfrm>
            <a:off x="5385970" y="3621156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Zaman Yönetimi</a:t>
            </a:r>
            <a:endParaRPr lang="tr-TR" sz="1800" noProof="0" dirty="0"/>
          </a:p>
        </p:txBody>
      </p:sp>
      <p:sp>
        <p:nvSpPr>
          <p:cNvPr id="245" name="Google Shape;245;p21"/>
          <p:cNvSpPr txBox="1"/>
          <p:nvPr/>
        </p:nvSpPr>
        <p:spPr>
          <a:xfrm>
            <a:off x="5079515" y="3931954"/>
            <a:ext cx="3197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 lang="tr-TR" sz="1800" noProof="0" dirty="0"/>
          </a:p>
        </p:txBody>
      </p:sp>
      <p:sp>
        <p:nvSpPr>
          <p:cNvPr id="246" name="Google Shape;246;p21"/>
          <p:cNvSpPr txBox="1"/>
          <p:nvPr/>
        </p:nvSpPr>
        <p:spPr>
          <a:xfrm>
            <a:off x="5293206" y="3939208"/>
            <a:ext cx="38221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Öğrenme ve Gelişime</a:t>
            </a:r>
            <a:r>
              <a:rPr lang="tr-TR" sz="1800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Açıklık</a:t>
            </a:r>
            <a:endParaRPr lang="tr-TR" sz="1800" noProof="0" dirty="0"/>
          </a:p>
        </p:txBody>
      </p:sp>
      <p:sp>
        <p:nvSpPr>
          <p:cNvPr id="247" name="Google Shape;247;p21"/>
          <p:cNvSpPr txBox="1"/>
          <p:nvPr/>
        </p:nvSpPr>
        <p:spPr>
          <a:xfrm>
            <a:off x="5102395" y="4253633"/>
            <a:ext cx="3197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endParaRPr lang="tr-TR" sz="1800" noProof="0" dirty="0"/>
          </a:p>
        </p:txBody>
      </p:sp>
      <p:sp>
        <p:nvSpPr>
          <p:cNvPr id="248" name="Google Shape;248;p21"/>
          <p:cNvSpPr txBox="1"/>
          <p:nvPr/>
        </p:nvSpPr>
        <p:spPr>
          <a:xfrm>
            <a:off x="5306461" y="4270512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Yeniden Çerçeveleme</a:t>
            </a:r>
            <a:endParaRPr lang="tr-TR" sz="1800" noProof="0" dirty="0"/>
          </a:p>
        </p:txBody>
      </p:sp>
      <p:sp>
        <p:nvSpPr>
          <p:cNvPr id="249" name="Google Shape;249;p21"/>
          <p:cNvSpPr txBox="1"/>
          <p:nvPr/>
        </p:nvSpPr>
        <p:spPr>
          <a:xfrm>
            <a:off x="5086768" y="4617442"/>
            <a:ext cx="3197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 lang="tr-TR" sz="1800" noProof="0" dirty="0"/>
          </a:p>
        </p:txBody>
      </p:sp>
      <p:sp>
        <p:nvSpPr>
          <p:cNvPr id="250" name="Google Shape;250;p21"/>
          <p:cNvSpPr txBox="1"/>
          <p:nvPr/>
        </p:nvSpPr>
        <p:spPr>
          <a:xfrm>
            <a:off x="5319710" y="4615070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Baskı Altında Çalışabilme</a:t>
            </a:r>
            <a:endParaRPr lang="tr-TR" sz="1800" noProof="0" dirty="0"/>
          </a:p>
        </p:txBody>
      </p:sp>
      <p:sp>
        <p:nvSpPr>
          <p:cNvPr id="251" name="Google Shape;251;p21"/>
          <p:cNvSpPr txBox="1"/>
          <p:nvPr/>
        </p:nvSpPr>
        <p:spPr>
          <a:xfrm>
            <a:off x="5109648" y="4977621"/>
            <a:ext cx="4201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endParaRPr lang="tr-TR" sz="1800" noProof="0" dirty="0"/>
          </a:p>
        </p:txBody>
      </p:sp>
      <p:sp>
        <p:nvSpPr>
          <p:cNvPr id="252" name="Google Shape;252;p21"/>
          <p:cNvSpPr txBox="1"/>
          <p:nvPr/>
        </p:nvSpPr>
        <p:spPr>
          <a:xfrm>
            <a:off x="5332965" y="4946375"/>
            <a:ext cx="28376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noProof="0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Çözüm Odaklılık</a:t>
            </a:r>
            <a:endParaRPr lang="tr-TR" sz="1800" noProof="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8EDC3DE-F27F-A0FB-694B-07FB93A4C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1550</Words>
  <Application>Microsoft Macintosh PowerPoint</Application>
  <PresentationFormat>Geniş ekran</PresentationFormat>
  <Paragraphs>285</Paragraphs>
  <Slides>35</Slides>
  <Notes>34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Lato</vt:lpstr>
      <vt:lpstr>Poppins</vt:lpstr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 Office User</cp:lastModifiedBy>
  <cp:revision>79</cp:revision>
  <dcterms:modified xsi:type="dcterms:W3CDTF">2026-01-06T16:27:51Z</dcterms:modified>
</cp:coreProperties>
</file>