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80" r:id="rId1"/>
  </p:sldMasterIdLst>
  <p:notesMasterIdLst>
    <p:notesMasterId r:id="rId38"/>
  </p:notesMasterIdLst>
  <p:sldIdLst>
    <p:sldId id="492" r:id="rId2"/>
    <p:sldId id="859" r:id="rId3"/>
    <p:sldId id="891" r:id="rId4"/>
    <p:sldId id="860" r:id="rId5"/>
    <p:sldId id="881" r:id="rId6"/>
    <p:sldId id="849" r:id="rId7"/>
    <p:sldId id="853" r:id="rId8"/>
    <p:sldId id="858" r:id="rId9"/>
    <p:sldId id="861" r:id="rId10"/>
    <p:sldId id="862" r:id="rId11"/>
    <p:sldId id="892" r:id="rId12"/>
    <p:sldId id="868" r:id="rId13"/>
    <p:sldId id="893" r:id="rId14"/>
    <p:sldId id="863" r:id="rId15"/>
    <p:sldId id="869" r:id="rId16"/>
    <p:sldId id="864" r:id="rId17"/>
    <p:sldId id="870" r:id="rId18"/>
    <p:sldId id="865" r:id="rId19"/>
    <p:sldId id="872" r:id="rId20"/>
    <p:sldId id="871" r:id="rId21"/>
    <p:sldId id="866" r:id="rId22"/>
    <p:sldId id="867" r:id="rId23"/>
    <p:sldId id="873" r:id="rId24"/>
    <p:sldId id="874" r:id="rId25"/>
    <p:sldId id="875" r:id="rId26"/>
    <p:sldId id="876" r:id="rId27"/>
    <p:sldId id="877" r:id="rId28"/>
    <p:sldId id="878" r:id="rId29"/>
    <p:sldId id="879" r:id="rId30"/>
    <p:sldId id="880" r:id="rId31"/>
    <p:sldId id="882" r:id="rId32"/>
    <p:sldId id="885" r:id="rId33"/>
    <p:sldId id="884" r:id="rId34"/>
    <p:sldId id="883" r:id="rId35"/>
    <p:sldId id="887" r:id="rId36"/>
    <p:sldId id="888" r:id="rId37"/>
  </p:sldIdLst>
  <p:sldSz cx="12192000" cy="6858000"/>
  <p:notesSz cx="6799263" cy="9929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1C"/>
    <a:srgbClr val="00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Koyu Stil 1 - Vurgu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Koyu Stil 2 - Vurgu 1/Vurgu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Koyu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65" autoAdjust="0"/>
    <p:restoredTop sz="95266" autoAdjust="0"/>
  </p:normalViewPr>
  <p:slideViewPr>
    <p:cSldViewPr snapToGrid="0">
      <p:cViewPr varScale="1">
        <p:scale>
          <a:sx n="87" d="100"/>
          <a:sy n="87" d="100"/>
        </p:scale>
        <p:origin x="756" y="84"/>
      </p:cViewPr>
      <p:guideLst>
        <p:guide orient="horz" pos="2160"/>
        <p:guide pos="3840"/>
      </p:guideLst>
    </p:cSldViewPr>
  </p:slideViewPr>
  <p:notesTextViewPr>
    <p:cViewPr>
      <p:scale>
        <a:sx n="3" d="2"/>
        <a:sy n="3" d="2"/>
      </p:scale>
      <p:origin x="0" y="0"/>
    </p:cViewPr>
  </p:notesTextViewPr>
  <p:sorterViewPr>
    <p:cViewPr>
      <p:scale>
        <a:sx n="87" d="100"/>
        <a:sy n="87" d="100"/>
      </p:scale>
      <p:origin x="0" y="-554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F580F72D-EE70-4A61-ABD0-403E857E5658}" type="datetimeFigureOut">
              <a:rPr lang="tr-TR" smtClean="0"/>
              <a:t>11.05.2026</a:t>
            </a:fld>
            <a:endParaRPr lang="tr-TR"/>
          </a:p>
        </p:txBody>
      </p:sp>
      <p:sp>
        <p:nvSpPr>
          <p:cNvPr id="4" name="Slayt Görüntüsü Yer Tutucusu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B1225CEB-14A9-4A2C-BB78-500E1982D1B6}" type="slidenum">
              <a:rPr lang="tr-TR" smtClean="0"/>
              <a:t>‹#›</a:t>
            </a:fld>
            <a:endParaRPr lang="tr-TR"/>
          </a:p>
        </p:txBody>
      </p:sp>
    </p:spTree>
    <p:extLst>
      <p:ext uri="{BB962C8B-B14F-4D97-AF65-F5344CB8AC3E}">
        <p14:creationId xmlns:p14="http://schemas.microsoft.com/office/powerpoint/2010/main" val="3906102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080966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414325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7009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223344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07264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238182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2985027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65369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577282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418006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5D31686-1E1B-4F99-8B5E-4126A4896288}" type="datetimeFigureOut">
              <a:rPr lang="tr-TR" smtClean="0"/>
              <a:t>11.05.2026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905191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D31686-1E1B-4F99-8B5E-4126A4896288}" type="datetimeFigureOut">
              <a:rPr lang="tr-TR" smtClean="0"/>
              <a:t>11.05.2026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81295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5D31686-1E1B-4F99-8B5E-4126A4896288}" type="datetimeFigureOut">
              <a:rPr lang="tr-TR" smtClean="0"/>
              <a:t>11.05.2026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794930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31686-1E1B-4F99-8B5E-4126A4896288}" type="datetimeFigureOut">
              <a:rPr lang="tr-TR" smtClean="0"/>
              <a:t>11.05.2026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090756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5D31686-1E1B-4F99-8B5E-4126A4896288}" type="datetimeFigureOut">
              <a:rPr lang="tr-TR" smtClean="0"/>
              <a:t>11.05.2026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892829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5D31686-1E1B-4F99-8B5E-4126A4896288}" type="datetimeFigureOut">
              <a:rPr lang="tr-TR" smtClean="0"/>
              <a:t>11.05.2026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48830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5D31686-1E1B-4F99-8B5E-4126A4896288}" type="datetimeFigureOut">
              <a:rPr lang="tr-TR" smtClean="0"/>
              <a:t>11.05.2026</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A37D6FF-16A1-405C-B95C-9240DE7688C9}" type="slidenum">
              <a:rPr lang="tr-TR" smtClean="0"/>
              <a:t>‹#›</a:t>
            </a:fld>
            <a:endParaRPr lang="tr-TR"/>
          </a:p>
        </p:txBody>
      </p:sp>
    </p:spTree>
    <p:extLst>
      <p:ext uri="{BB962C8B-B14F-4D97-AF65-F5344CB8AC3E}">
        <p14:creationId xmlns:p14="http://schemas.microsoft.com/office/powerpoint/2010/main" val="2775049397"/>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 id="2147483895" r:id="rId15"/>
    <p:sldLayoutId id="21474838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kmyd.hmb.gov.tr/bumko-ucuncul-duzey" TargetMode="External"/><Relationship Id="rId2" Type="http://schemas.openxmlformats.org/officeDocument/2006/relationships/hyperlink" Target="https://kmyd.hmb.gov.tr/ic-kontro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95315" y="375914"/>
            <a:ext cx="1801370" cy="1801370"/>
          </a:xfrm>
          <a:prstGeom prst="rect">
            <a:avLst/>
          </a:prstGeom>
        </p:spPr>
      </p:pic>
      <p:sp>
        <p:nvSpPr>
          <p:cNvPr id="6" name="3 Başlık"/>
          <p:cNvSpPr txBox="1">
            <a:spLocks/>
          </p:cNvSpPr>
          <p:nvPr/>
        </p:nvSpPr>
        <p:spPr>
          <a:xfrm>
            <a:off x="1409700" y="2066192"/>
            <a:ext cx="8762999" cy="358213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spcBef>
                <a:spcPts val="600"/>
              </a:spcBef>
              <a:spcAft>
                <a:spcPts val="600"/>
              </a:spcAft>
            </a:pPr>
            <a:r>
              <a:rPr lang="tr-TR" b="1" dirty="0" smtClean="0">
                <a:solidFill>
                  <a:schemeClr val="accent2">
                    <a:lumMod val="75000"/>
                  </a:schemeClr>
                </a:solidFill>
                <a:effectLst>
                  <a:outerShdw blurRad="38100" dist="38100" dir="2700000" algn="tl">
                    <a:srgbClr val="000000">
                      <a:alpha val="43137"/>
                    </a:srgbClr>
                  </a:outerShdw>
                </a:effectLst>
                <a:cs typeface="Arial" panose="020B0604020202020204" pitchFamily="34" charset="0"/>
              </a:rPr>
              <a:t>İç Kontrol Sistemi ve İşleyişi (Birim İç Kontrol ve Risk Koordinatörleri)</a:t>
            </a:r>
            <a:endParaRPr lang="tr-TR" sz="3600" b="1" dirty="0">
              <a:solidFill>
                <a:schemeClr val="accent2">
                  <a:lumMod val="75000"/>
                </a:schemeClr>
              </a:solidFill>
            </a:endParaRPr>
          </a:p>
        </p:txBody>
      </p:sp>
    </p:spTree>
    <p:extLst>
      <p:ext uri="{BB962C8B-B14F-4D97-AF65-F5344CB8AC3E}">
        <p14:creationId xmlns:p14="http://schemas.microsoft.com/office/powerpoint/2010/main" val="2349231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işleyişi</a:t>
            </a:r>
            <a:endParaRPr lang="tr-TR" b="1" dirty="0">
              <a:solidFill>
                <a:schemeClr val="accent2">
                  <a:lumMod val="75000"/>
                </a:schemeClr>
              </a:solidFill>
            </a:endParaRPr>
          </a:p>
        </p:txBody>
      </p:sp>
      <p:sp>
        <p:nvSpPr>
          <p:cNvPr id="3" name="İçerik Yer Tutucusu 2"/>
          <p:cNvSpPr>
            <a:spLocks noGrp="1"/>
          </p:cNvSpPr>
          <p:nvPr>
            <p:ph idx="1"/>
          </p:nvPr>
        </p:nvSpPr>
        <p:spPr>
          <a:xfrm>
            <a:off x="826477" y="2118946"/>
            <a:ext cx="8194432" cy="3938954"/>
          </a:xfrm>
        </p:spPr>
        <p:txBody>
          <a:bodyPr>
            <a:noAutofit/>
          </a:bodyPr>
          <a:lstStyle/>
          <a:p>
            <a:pPr marL="457200" lvl="1" indent="0" algn="just">
              <a:buNone/>
            </a:pPr>
            <a:r>
              <a:rPr lang="tr-TR" sz="2400" dirty="0" smtClean="0"/>
              <a:t>(1) Kamu idareleri Hazine ve Maliye Bakanlığı tarafından belirlenen standart ve düzenlemelere uygun olarak, </a:t>
            </a:r>
            <a:r>
              <a:rPr lang="tr-TR" sz="2400" dirty="0" smtClean="0">
                <a:solidFill>
                  <a:srgbClr val="00B050"/>
                </a:solidFill>
              </a:rPr>
              <a:t>Faaliyetlerin</a:t>
            </a:r>
            <a:r>
              <a:rPr lang="tr-TR" sz="2400" dirty="0">
                <a:solidFill>
                  <a:srgbClr val="00B050"/>
                </a:solidFill>
              </a:rPr>
              <a:t>; görev, yetki ve sorumlulukların belirlendiği uygun bir kurumsal yapı içerisinde, etik değerleri benimsemiş, yeterli ve yetkin personel tarafından </a:t>
            </a:r>
            <a:r>
              <a:rPr lang="tr-TR" sz="2400" dirty="0" smtClean="0">
                <a:solidFill>
                  <a:srgbClr val="00B050"/>
                </a:solidFill>
              </a:rPr>
              <a:t>yürütülmesini</a:t>
            </a:r>
            <a:r>
              <a:rPr lang="tr-TR" sz="2400" dirty="0" smtClean="0"/>
              <a:t> </a:t>
            </a:r>
            <a:r>
              <a:rPr lang="tr-TR" sz="2400" dirty="0"/>
              <a:t>sağlamak suretiyle iç kontrol sistemlerini oluşturur, uygular, izler ve geliştirir</a:t>
            </a:r>
            <a:r>
              <a:rPr lang="tr-TR" sz="2400" dirty="0" smtClean="0"/>
              <a:t>. </a:t>
            </a:r>
          </a:p>
        </p:txBody>
      </p:sp>
    </p:spTree>
    <p:extLst>
      <p:ext uri="{BB962C8B-B14F-4D97-AF65-F5344CB8AC3E}">
        <p14:creationId xmlns:p14="http://schemas.microsoft.com/office/powerpoint/2010/main" val="2621123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işleyişi</a:t>
            </a:r>
            <a:endParaRPr lang="tr-TR" b="1" dirty="0">
              <a:solidFill>
                <a:schemeClr val="accent2">
                  <a:lumMod val="75000"/>
                </a:schemeClr>
              </a:solidFill>
            </a:endParaRPr>
          </a:p>
        </p:txBody>
      </p:sp>
      <p:sp>
        <p:nvSpPr>
          <p:cNvPr id="3" name="İçerik Yer Tutucusu 2"/>
          <p:cNvSpPr>
            <a:spLocks noGrp="1"/>
          </p:cNvSpPr>
          <p:nvPr>
            <p:ph idx="1"/>
          </p:nvPr>
        </p:nvSpPr>
        <p:spPr>
          <a:xfrm>
            <a:off x="1072662" y="1811215"/>
            <a:ext cx="8264769" cy="4246685"/>
          </a:xfrm>
        </p:spPr>
        <p:txBody>
          <a:bodyPr>
            <a:noAutofit/>
          </a:bodyPr>
          <a:lstStyle/>
          <a:p>
            <a:pPr marL="457200" lvl="1" indent="0" algn="just">
              <a:buNone/>
            </a:pPr>
            <a:r>
              <a:rPr lang="tr-TR" sz="2400" dirty="0" smtClean="0"/>
              <a:t>(2) </a:t>
            </a:r>
            <a:r>
              <a:rPr lang="tr-TR" sz="2400" dirty="0"/>
              <a:t>Kamu idareleri Hazine ve Maliye Bakanlığı tarafından belirlenen standart ve düzenlemelere uygun olarak, </a:t>
            </a:r>
            <a:r>
              <a:rPr lang="tr-TR" sz="2400" dirty="0">
                <a:solidFill>
                  <a:srgbClr val="00B050"/>
                </a:solidFill>
              </a:rPr>
              <a:t>a</a:t>
            </a:r>
            <a:r>
              <a:rPr lang="tr-TR" sz="2400" dirty="0" smtClean="0">
                <a:solidFill>
                  <a:srgbClr val="00B050"/>
                </a:solidFill>
              </a:rPr>
              <a:t>maç </a:t>
            </a:r>
            <a:r>
              <a:rPr lang="tr-TR" sz="2400" dirty="0">
                <a:solidFill>
                  <a:srgbClr val="00B050"/>
                </a:solidFill>
              </a:rPr>
              <a:t>ve hedefler ile bunların gerçekleşmesini ve faaliyetleri etkileyebilecek risklerin belirlenmesini, değerlendirilmesini ve bu riskler için uygun kontrol yöntemlerinin geliştirilmesini ve uygulanmasını</a:t>
            </a:r>
            <a:r>
              <a:rPr lang="tr-TR" sz="2400" dirty="0" smtClean="0">
                <a:solidFill>
                  <a:srgbClr val="00B050"/>
                </a:solidFill>
              </a:rPr>
              <a:t>, </a:t>
            </a:r>
            <a:r>
              <a:rPr lang="tr-TR" sz="2400" dirty="0"/>
              <a:t>sağlamak suretiyle iç kontrol sistemlerini oluşturur, uygular, izler ve </a:t>
            </a:r>
            <a:r>
              <a:rPr lang="tr-TR" sz="2400" dirty="0" smtClean="0"/>
              <a:t>geliştirir.</a:t>
            </a:r>
          </a:p>
        </p:txBody>
      </p:sp>
    </p:spTree>
    <p:extLst>
      <p:ext uri="{BB962C8B-B14F-4D97-AF65-F5344CB8AC3E}">
        <p14:creationId xmlns:p14="http://schemas.microsoft.com/office/powerpoint/2010/main" val="20025289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işleyişi</a:t>
            </a:r>
            <a:endParaRPr lang="tr-TR" b="1" dirty="0">
              <a:solidFill>
                <a:schemeClr val="accent2">
                  <a:lumMod val="75000"/>
                </a:schemeClr>
              </a:solidFill>
            </a:endParaRPr>
          </a:p>
        </p:txBody>
      </p:sp>
      <p:sp>
        <p:nvSpPr>
          <p:cNvPr id="3" name="İçerik Yer Tutucusu 2"/>
          <p:cNvSpPr>
            <a:spLocks noGrp="1"/>
          </p:cNvSpPr>
          <p:nvPr>
            <p:ph idx="1"/>
          </p:nvPr>
        </p:nvSpPr>
        <p:spPr>
          <a:xfrm>
            <a:off x="1143000" y="2390774"/>
            <a:ext cx="8212015" cy="3447317"/>
          </a:xfrm>
        </p:spPr>
        <p:txBody>
          <a:bodyPr>
            <a:normAutofit/>
          </a:bodyPr>
          <a:lstStyle/>
          <a:p>
            <a:pPr marL="457200" lvl="1" indent="0" algn="just">
              <a:buNone/>
            </a:pPr>
            <a:r>
              <a:rPr lang="tr-TR" sz="2400" dirty="0" smtClean="0"/>
              <a:t>(3) </a:t>
            </a:r>
            <a:r>
              <a:rPr lang="tr-TR" sz="2400" dirty="0"/>
              <a:t>Kamu idareleri Hazine ve Maliye Bakanlığı tarafından belirlenen standart ve düzenlemelere uygun olarak, </a:t>
            </a:r>
            <a:r>
              <a:rPr lang="tr-TR" sz="2400" dirty="0">
                <a:solidFill>
                  <a:srgbClr val="00B050"/>
                </a:solidFill>
              </a:rPr>
              <a:t>e</a:t>
            </a:r>
            <a:r>
              <a:rPr lang="tr-TR" sz="2400" dirty="0" smtClean="0">
                <a:solidFill>
                  <a:srgbClr val="00B050"/>
                </a:solidFill>
              </a:rPr>
              <a:t>tkin </a:t>
            </a:r>
            <a:r>
              <a:rPr lang="tr-TR" sz="2400" dirty="0">
                <a:solidFill>
                  <a:srgbClr val="00B050"/>
                </a:solidFill>
              </a:rPr>
              <a:t>bir bilgi ve iletişim sisteminin kurulmasını ve işletilmesini</a:t>
            </a:r>
            <a:r>
              <a:rPr lang="tr-TR" sz="2400" dirty="0" smtClean="0">
                <a:solidFill>
                  <a:srgbClr val="00B050"/>
                </a:solidFill>
              </a:rPr>
              <a:t>, </a:t>
            </a:r>
            <a:r>
              <a:rPr lang="tr-TR" sz="2400" dirty="0"/>
              <a:t>sağlamak suretiyle iç kontrol sistemlerini oluşturur, uygular, izler ve </a:t>
            </a:r>
            <a:r>
              <a:rPr lang="tr-TR" sz="2400" dirty="0" smtClean="0"/>
              <a:t>geliştirir.</a:t>
            </a:r>
          </a:p>
          <a:p>
            <a:pPr marL="457200" lvl="1" indent="0" algn="just">
              <a:buNone/>
            </a:pPr>
            <a:endParaRPr lang="tr-TR" sz="2400" dirty="0" smtClean="0"/>
          </a:p>
          <a:p>
            <a:pPr lvl="1"/>
            <a:endParaRPr lang="tr-TR" sz="2000" dirty="0"/>
          </a:p>
        </p:txBody>
      </p:sp>
    </p:spTree>
    <p:extLst>
      <p:ext uri="{BB962C8B-B14F-4D97-AF65-F5344CB8AC3E}">
        <p14:creationId xmlns:p14="http://schemas.microsoft.com/office/powerpoint/2010/main" val="23139965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işleyişi</a:t>
            </a:r>
            <a:endParaRPr lang="tr-TR" b="1" dirty="0">
              <a:solidFill>
                <a:schemeClr val="accent2">
                  <a:lumMod val="75000"/>
                </a:schemeClr>
              </a:solidFill>
            </a:endParaRPr>
          </a:p>
        </p:txBody>
      </p:sp>
      <p:sp>
        <p:nvSpPr>
          <p:cNvPr id="3" name="İçerik Yer Tutucusu 2"/>
          <p:cNvSpPr>
            <a:spLocks noGrp="1"/>
          </p:cNvSpPr>
          <p:nvPr>
            <p:ph idx="1"/>
          </p:nvPr>
        </p:nvSpPr>
        <p:spPr>
          <a:xfrm>
            <a:off x="1143000" y="1591408"/>
            <a:ext cx="8212015" cy="4246684"/>
          </a:xfrm>
        </p:spPr>
        <p:txBody>
          <a:bodyPr>
            <a:normAutofit/>
          </a:bodyPr>
          <a:lstStyle/>
          <a:p>
            <a:pPr marL="457200" lvl="1" indent="0" algn="just">
              <a:buNone/>
            </a:pPr>
            <a:endParaRPr lang="tr-TR" sz="2400" dirty="0" smtClean="0"/>
          </a:p>
          <a:p>
            <a:pPr marL="457200" lvl="1" indent="0" algn="just">
              <a:buNone/>
            </a:pPr>
            <a:r>
              <a:rPr lang="tr-TR" sz="2400" dirty="0" smtClean="0"/>
              <a:t>(4) </a:t>
            </a:r>
            <a:r>
              <a:rPr lang="tr-TR" sz="2400" dirty="0"/>
              <a:t>Kamu idareleri Hazine ve Maliye Bakanlığı tarafından belirlenen standart ve düzenlemelere uygun olarak, </a:t>
            </a:r>
            <a:r>
              <a:rPr lang="tr-TR" sz="2400" dirty="0">
                <a:solidFill>
                  <a:srgbClr val="00B050"/>
                </a:solidFill>
              </a:rPr>
              <a:t>f</a:t>
            </a:r>
            <a:r>
              <a:rPr lang="tr-TR" sz="2400" dirty="0" smtClean="0">
                <a:solidFill>
                  <a:srgbClr val="00B050"/>
                </a:solidFill>
              </a:rPr>
              <a:t>aaliyetlerin </a:t>
            </a:r>
            <a:r>
              <a:rPr lang="tr-TR" sz="2400" dirty="0">
                <a:solidFill>
                  <a:srgbClr val="00B050"/>
                </a:solidFill>
              </a:rPr>
              <a:t>sürekli ve sistemli bir şekilde izlenmesini ve geliştirilmesini</a:t>
            </a:r>
            <a:r>
              <a:rPr lang="tr-TR" sz="2400" dirty="0"/>
              <a:t>, sağlamak suretiyle iç kontrol sistemlerini oluşturur, uygular, izler ve geliştirir.</a:t>
            </a:r>
            <a:endParaRPr lang="tr-TR" sz="2400" dirty="0">
              <a:solidFill>
                <a:srgbClr val="00B050"/>
              </a:solidFill>
            </a:endParaRPr>
          </a:p>
          <a:p>
            <a:pPr lvl="1"/>
            <a:endParaRPr lang="tr-TR" sz="2000" dirty="0"/>
          </a:p>
        </p:txBody>
      </p:sp>
    </p:spTree>
    <p:extLst>
      <p:ext uri="{BB962C8B-B14F-4D97-AF65-F5344CB8AC3E}">
        <p14:creationId xmlns:p14="http://schemas.microsoft.com/office/powerpoint/2010/main" val="30408875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temel ilkeleri</a:t>
            </a:r>
            <a:endParaRPr lang="tr-TR" b="1" dirty="0">
              <a:solidFill>
                <a:schemeClr val="accent2">
                  <a:lumMod val="75000"/>
                </a:schemeClr>
              </a:solidFill>
            </a:endParaRPr>
          </a:p>
        </p:txBody>
      </p:sp>
      <p:sp>
        <p:nvSpPr>
          <p:cNvPr id="3" name="İçerik Yer Tutucusu 2"/>
          <p:cNvSpPr>
            <a:spLocks noGrp="1"/>
          </p:cNvSpPr>
          <p:nvPr>
            <p:ph idx="1"/>
          </p:nvPr>
        </p:nvSpPr>
        <p:spPr>
          <a:xfrm>
            <a:off x="1055077" y="1063869"/>
            <a:ext cx="8343900" cy="5213839"/>
          </a:xfrm>
        </p:spPr>
        <p:txBody>
          <a:bodyPr>
            <a:normAutofit fontScale="92500"/>
          </a:bodyPr>
          <a:lstStyle/>
          <a:p>
            <a:pPr marL="0" indent="0" algn="just">
              <a:buNone/>
            </a:pPr>
            <a:r>
              <a:rPr lang="tr-TR" sz="2400" dirty="0" smtClean="0"/>
              <a:t>(1) İç </a:t>
            </a:r>
            <a:r>
              <a:rPr lang="tr-TR" sz="2400" dirty="0"/>
              <a:t>kontrol faaliyetleri, </a:t>
            </a:r>
            <a:r>
              <a:rPr lang="tr-TR" sz="2400" b="1" dirty="0"/>
              <a:t>yönetim sorumluluğu</a:t>
            </a:r>
            <a:r>
              <a:rPr lang="tr-TR" sz="2400" dirty="0"/>
              <a:t> çerçevesinde yürütülür</a:t>
            </a:r>
            <a:r>
              <a:rPr lang="tr-TR" sz="2400" dirty="0" smtClean="0"/>
              <a:t>.</a:t>
            </a:r>
          </a:p>
          <a:p>
            <a:pPr marL="0" indent="0" algn="just">
              <a:buNone/>
            </a:pPr>
            <a:endParaRPr lang="tr-TR" sz="2400" dirty="0"/>
          </a:p>
          <a:p>
            <a:pPr marL="0" indent="0" algn="just">
              <a:buNone/>
            </a:pPr>
            <a:r>
              <a:rPr lang="tr-TR" sz="2400" dirty="0" smtClean="0"/>
              <a:t>(2) İç </a:t>
            </a:r>
            <a:r>
              <a:rPr lang="tr-TR" sz="2400" dirty="0"/>
              <a:t>kontrol faaliyet, düzenleme ve uygulamalarında öncelikle </a:t>
            </a:r>
            <a:r>
              <a:rPr lang="tr-TR" sz="2400" b="1" dirty="0"/>
              <a:t>riskli alanlar </a:t>
            </a:r>
            <a:r>
              <a:rPr lang="tr-TR" sz="2400" dirty="0"/>
              <a:t>dikkate alınır</a:t>
            </a:r>
            <a:r>
              <a:rPr lang="tr-TR" sz="2400" dirty="0" smtClean="0"/>
              <a:t>.</a:t>
            </a:r>
          </a:p>
          <a:p>
            <a:pPr marL="0" indent="0" algn="just">
              <a:buNone/>
            </a:pPr>
            <a:endParaRPr lang="tr-TR" sz="2400" dirty="0"/>
          </a:p>
          <a:p>
            <a:pPr marL="0" indent="0" algn="just">
              <a:buNone/>
            </a:pPr>
            <a:r>
              <a:rPr lang="tr-TR" sz="2400" dirty="0" smtClean="0"/>
              <a:t>(3) İç </a:t>
            </a:r>
            <a:r>
              <a:rPr lang="tr-TR" sz="2400" dirty="0"/>
              <a:t>kontrol sisteminin oluşturulmasında ve uygulanmasında, idarelerin </a:t>
            </a:r>
            <a:r>
              <a:rPr lang="tr-TR" sz="2400" b="1" dirty="0"/>
              <a:t>kurumsal kapasiteleri, yerine getirmekle yükümlü oldukları hizmetlerin niteliği ile malî durumları </a:t>
            </a:r>
            <a:r>
              <a:rPr lang="tr-TR" sz="2400" dirty="0"/>
              <a:t>gibi kendilerine özgü koşulları dikkate alınır</a:t>
            </a:r>
            <a:r>
              <a:rPr lang="tr-TR" sz="2400" dirty="0" smtClean="0"/>
              <a:t>.</a:t>
            </a:r>
          </a:p>
          <a:p>
            <a:pPr marL="0" indent="0" algn="just">
              <a:buNone/>
            </a:pPr>
            <a:endParaRPr lang="tr-TR" sz="2400" dirty="0"/>
          </a:p>
          <a:p>
            <a:pPr marL="0" indent="0" algn="just">
              <a:buNone/>
            </a:pPr>
            <a:r>
              <a:rPr lang="tr-TR" sz="2400" dirty="0" smtClean="0"/>
              <a:t>(4) İç </a:t>
            </a:r>
            <a:r>
              <a:rPr lang="tr-TR" sz="2400" dirty="0"/>
              <a:t>kontrole ilişkin </a:t>
            </a:r>
            <a:r>
              <a:rPr lang="tr-TR" sz="2400" b="1" dirty="0"/>
              <a:t>sorumluluk</a:t>
            </a:r>
            <a:r>
              <a:rPr lang="tr-TR" sz="2400" dirty="0"/>
              <a:t>, faaliyet ve süreçlerde yer alan bütün görevlileri kapsar</a:t>
            </a:r>
            <a:r>
              <a:rPr lang="tr-TR" sz="2400" dirty="0" smtClean="0"/>
              <a:t>.</a:t>
            </a:r>
            <a:endParaRPr lang="tr-TR" sz="2400" dirty="0"/>
          </a:p>
        </p:txBody>
      </p:sp>
    </p:spTree>
    <p:extLst>
      <p:ext uri="{BB962C8B-B14F-4D97-AF65-F5344CB8AC3E}">
        <p14:creationId xmlns:p14="http://schemas.microsoft.com/office/powerpoint/2010/main" val="1257641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temel ilkeleri</a:t>
            </a:r>
            <a:endParaRPr lang="tr-TR" b="1" dirty="0">
              <a:solidFill>
                <a:schemeClr val="accent2">
                  <a:lumMod val="75000"/>
                </a:schemeClr>
              </a:solidFill>
            </a:endParaRPr>
          </a:p>
        </p:txBody>
      </p:sp>
      <p:sp>
        <p:nvSpPr>
          <p:cNvPr id="3" name="İçerik Yer Tutucusu 2"/>
          <p:cNvSpPr>
            <a:spLocks noGrp="1"/>
          </p:cNvSpPr>
          <p:nvPr>
            <p:ph idx="1"/>
          </p:nvPr>
        </p:nvSpPr>
        <p:spPr>
          <a:xfrm>
            <a:off x="1125415" y="1295401"/>
            <a:ext cx="8150470" cy="4542692"/>
          </a:xfrm>
        </p:spPr>
        <p:txBody>
          <a:bodyPr>
            <a:normAutofit/>
          </a:bodyPr>
          <a:lstStyle/>
          <a:p>
            <a:pPr marL="0" indent="0" algn="just">
              <a:buNone/>
            </a:pPr>
            <a:r>
              <a:rPr lang="tr-TR" dirty="0" smtClean="0"/>
              <a:t>(</a:t>
            </a:r>
            <a:r>
              <a:rPr lang="tr-TR" sz="2400" dirty="0" smtClean="0"/>
              <a:t>5) İç </a:t>
            </a:r>
            <a:r>
              <a:rPr lang="tr-TR" sz="2400" dirty="0"/>
              <a:t>kontrol, idarenin bütün birimlerindeki </a:t>
            </a:r>
            <a:r>
              <a:rPr lang="tr-TR" sz="2400" b="1" dirty="0"/>
              <a:t>malî ve malî olmayan </a:t>
            </a:r>
            <a:r>
              <a:rPr lang="tr-TR" sz="2400" dirty="0"/>
              <a:t>her türlü faaliyet, süreç ve işlemleri kapsar</a:t>
            </a:r>
            <a:r>
              <a:rPr lang="tr-TR" sz="2400" dirty="0" smtClean="0"/>
              <a:t>.</a:t>
            </a:r>
          </a:p>
          <a:p>
            <a:pPr marL="0" indent="0" algn="just">
              <a:buNone/>
            </a:pPr>
            <a:endParaRPr lang="tr-TR" sz="2400" dirty="0"/>
          </a:p>
          <a:p>
            <a:pPr marL="0" indent="0" algn="just">
              <a:buNone/>
            </a:pPr>
            <a:r>
              <a:rPr lang="tr-TR" sz="2400" dirty="0" smtClean="0"/>
              <a:t>(6) İç </a:t>
            </a:r>
            <a:r>
              <a:rPr lang="tr-TR" sz="2400" dirty="0"/>
              <a:t>kontrol sistemi </a:t>
            </a:r>
            <a:r>
              <a:rPr lang="tr-TR" sz="2400" b="1" dirty="0"/>
              <a:t>yılda en az bir kez </a:t>
            </a:r>
            <a:r>
              <a:rPr lang="tr-TR" sz="2400" dirty="0"/>
              <a:t>değerlendirilir ve alınması gereken önlemler belirlenir</a:t>
            </a:r>
            <a:r>
              <a:rPr lang="tr-TR" sz="2400" dirty="0" smtClean="0"/>
              <a:t>.</a:t>
            </a:r>
          </a:p>
          <a:p>
            <a:pPr marL="0" indent="0" algn="just">
              <a:buNone/>
            </a:pPr>
            <a:endParaRPr lang="tr-TR" sz="2400" dirty="0"/>
          </a:p>
          <a:p>
            <a:pPr marL="0" indent="0" algn="just">
              <a:buNone/>
            </a:pPr>
            <a:r>
              <a:rPr lang="tr-TR" sz="2400" dirty="0" smtClean="0"/>
              <a:t>(7) İç </a:t>
            </a:r>
            <a:r>
              <a:rPr lang="tr-TR" sz="2400" dirty="0"/>
              <a:t>kontrol </a:t>
            </a:r>
            <a:r>
              <a:rPr lang="tr-TR" sz="2400" b="1" dirty="0"/>
              <a:t>düzenleme ve uygulamalarında </a:t>
            </a:r>
            <a:r>
              <a:rPr lang="tr-TR" sz="2400" dirty="0"/>
              <a:t>mevzuata uygunluk, saydamlık, hesap verebilirlik, etkililik, ekonomiklik ve verimlilik gibi iyi malî yönetim ilkeleri esas alınır.</a:t>
            </a:r>
          </a:p>
        </p:txBody>
      </p:sp>
    </p:spTree>
    <p:extLst>
      <p:ext uri="{BB962C8B-B14F-4D97-AF65-F5344CB8AC3E}">
        <p14:creationId xmlns:p14="http://schemas.microsoft.com/office/powerpoint/2010/main" val="26219967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bileşenleri</a:t>
            </a:r>
            <a:endParaRPr lang="tr-TR" b="1" dirty="0">
              <a:solidFill>
                <a:schemeClr val="accent2">
                  <a:lumMod val="75000"/>
                </a:schemeClr>
              </a:solidFill>
            </a:endParaRPr>
          </a:p>
        </p:txBody>
      </p:sp>
      <p:sp>
        <p:nvSpPr>
          <p:cNvPr id="3" name="İçerik Yer Tutucusu 2"/>
          <p:cNvSpPr>
            <a:spLocks noGrp="1"/>
          </p:cNvSpPr>
          <p:nvPr>
            <p:ph idx="1"/>
          </p:nvPr>
        </p:nvSpPr>
        <p:spPr>
          <a:xfrm>
            <a:off x="975946" y="1406769"/>
            <a:ext cx="8510954" cy="4431323"/>
          </a:xfrm>
        </p:spPr>
        <p:txBody>
          <a:bodyPr>
            <a:normAutofit/>
          </a:bodyPr>
          <a:lstStyle/>
          <a:p>
            <a:pPr marL="0" indent="0" algn="just">
              <a:buNone/>
            </a:pPr>
            <a:r>
              <a:rPr lang="tr-TR" sz="2000" b="1" dirty="0" smtClean="0"/>
              <a:t>	</a:t>
            </a:r>
            <a:r>
              <a:rPr lang="tr-TR" sz="2400" b="1" dirty="0" smtClean="0">
                <a:solidFill>
                  <a:srgbClr val="C00000"/>
                </a:solidFill>
              </a:rPr>
              <a:t>Kontrol </a:t>
            </a:r>
            <a:r>
              <a:rPr lang="tr-TR" sz="2400" b="1" dirty="0">
                <a:solidFill>
                  <a:srgbClr val="C00000"/>
                </a:solidFill>
              </a:rPr>
              <a:t>ortamı</a:t>
            </a:r>
            <a:r>
              <a:rPr lang="tr-TR" sz="2400" b="1" dirty="0" smtClean="0">
                <a:solidFill>
                  <a:srgbClr val="C00000"/>
                </a:solidFill>
              </a:rPr>
              <a:t>:</a:t>
            </a:r>
          </a:p>
          <a:p>
            <a:pPr marL="0" indent="0" algn="just">
              <a:buNone/>
            </a:pPr>
            <a:r>
              <a:rPr lang="tr-TR" sz="2400" dirty="0" smtClean="0"/>
              <a:t>Faaliyetler</a:t>
            </a:r>
            <a:r>
              <a:rPr lang="tr-TR" sz="2400" dirty="0"/>
              <a:t>; görev, yetki ve sorumlulukların açık bir şekilde belirlendiği bir kurumsal yapı içerisinde, etik değerleri benimsemiş, </a:t>
            </a:r>
            <a:r>
              <a:rPr lang="tr-TR" sz="2400" b="1" dirty="0"/>
              <a:t>yeterli ve yetkin personel </a:t>
            </a:r>
            <a:r>
              <a:rPr lang="tr-TR" sz="2400" dirty="0"/>
              <a:t>tarafından yürütülür</a:t>
            </a:r>
            <a:r>
              <a:rPr lang="tr-TR" sz="2400" dirty="0" smtClean="0"/>
              <a:t>.</a:t>
            </a:r>
          </a:p>
          <a:p>
            <a:pPr marL="0" indent="0" algn="just">
              <a:buNone/>
            </a:pPr>
            <a:r>
              <a:rPr lang="tr-TR" sz="2400" dirty="0" smtClean="0"/>
              <a:t>Hesap </a:t>
            </a:r>
            <a:r>
              <a:rPr lang="tr-TR" sz="2400" dirty="0"/>
              <a:t>verebilirliği sağlamak üzere yöneticilerin ve personelin </a:t>
            </a:r>
            <a:r>
              <a:rPr lang="tr-TR" sz="2400" b="1" dirty="0"/>
              <a:t>performans ölçütleri</a:t>
            </a:r>
            <a:r>
              <a:rPr lang="tr-TR" sz="2400" dirty="0"/>
              <a:t> </a:t>
            </a:r>
            <a:r>
              <a:rPr lang="tr-TR" sz="2400" dirty="0" smtClean="0"/>
              <a:t>belirlenir.</a:t>
            </a:r>
          </a:p>
          <a:p>
            <a:pPr marL="0" indent="0" algn="just">
              <a:buNone/>
            </a:pPr>
            <a:r>
              <a:rPr lang="tr-TR" sz="2400" dirty="0" smtClean="0"/>
              <a:t>İç </a:t>
            </a:r>
            <a:r>
              <a:rPr lang="tr-TR" sz="2400" dirty="0"/>
              <a:t>kontrol sisteminin oluşturulması ve uygulanması için gerekli </a:t>
            </a:r>
            <a:r>
              <a:rPr lang="tr-TR" sz="2400" b="1" dirty="0"/>
              <a:t>yetki, görev ve sorumluluklar </a:t>
            </a:r>
            <a:r>
              <a:rPr lang="tr-TR" sz="2400" dirty="0"/>
              <a:t>tanımlanır.</a:t>
            </a:r>
          </a:p>
          <a:p>
            <a:endParaRPr lang="tr-TR" dirty="0"/>
          </a:p>
        </p:txBody>
      </p:sp>
    </p:spTree>
    <p:extLst>
      <p:ext uri="{BB962C8B-B14F-4D97-AF65-F5344CB8AC3E}">
        <p14:creationId xmlns:p14="http://schemas.microsoft.com/office/powerpoint/2010/main" val="3737851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bileşenleri</a:t>
            </a:r>
            <a:endParaRPr lang="tr-TR" b="1" dirty="0">
              <a:solidFill>
                <a:schemeClr val="accent2">
                  <a:lumMod val="75000"/>
                </a:schemeClr>
              </a:solidFill>
            </a:endParaRPr>
          </a:p>
        </p:txBody>
      </p:sp>
      <p:sp>
        <p:nvSpPr>
          <p:cNvPr id="3" name="İçerik Yer Tutucusu 2"/>
          <p:cNvSpPr>
            <a:spLocks noGrp="1"/>
          </p:cNvSpPr>
          <p:nvPr>
            <p:ph idx="1"/>
          </p:nvPr>
        </p:nvSpPr>
        <p:spPr>
          <a:xfrm>
            <a:off x="975945" y="1406769"/>
            <a:ext cx="8405447" cy="4431323"/>
          </a:xfrm>
        </p:spPr>
        <p:txBody>
          <a:bodyPr>
            <a:normAutofit/>
          </a:bodyPr>
          <a:lstStyle/>
          <a:p>
            <a:pPr marL="0" indent="0" algn="just">
              <a:buNone/>
            </a:pPr>
            <a:r>
              <a:rPr lang="tr-TR" sz="2000" b="1" dirty="0" smtClean="0"/>
              <a:t>	</a:t>
            </a:r>
            <a:r>
              <a:rPr lang="tr-TR" sz="2400" b="1" dirty="0" smtClean="0">
                <a:solidFill>
                  <a:srgbClr val="C00000"/>
                </a:solidFill>
              </a:rPr>
              <a:t>Risk </a:t>
            </a:r>
            <a:r>
              <a:rPr lang="tr-TR" sz="2400" b="1" dirty="0">
                <a:solidFill>
                  <a:srgbClr val="C00000"/>
                </a:solidFill>
              </a:rPr>
              <a:t>değerlendirme</a:t>
            </a:r>
            <a:r>
              <a:rPr lang="tr-TR" sz="2400" b="1" dirty="0" smtClean="0">
                <a:solidFill>
                  <a:srgbClr val="C00000"/>
                </a:solidFill>
              </a:rPr>
              <a:t>:</a:t>
            </a:r>
          </a:p>
          <a:p>
            <a:pPr marL="0" indent="0" algn="just">
              <a:buNone/>
            </a:pPr>
            <a:r>
              <a:rPr lang="tr-TR" sz="2400" dirty="0" smtClean="0"/>
              <a:t>İdarenin </a:t>
            </a:r>
            <a:r>
              <a:rPr lang="tr-TR" sz="2400" dirty="0"/>
              <a:t>stratejik amaç ve hedeflerine yönelik </a:t>
            </a:r>
            <a:r>
              <a:rPr lang="tr-TR" sz="2400" b="1" dirty="0"/>
              <a:t>kurumsal riskler</a:t>
            </a:r>
            <a:r>
              <a:rPr lang="tr-TR" sz="2400" dirty="0"/>
              <a:t> </a:t>
            </a:r>
            <a:r>
              <a:rPr lang="tr-TR" sz="2400" dirty="0" smtClean="0"/>
              <a:t>ile </a:t>
            </a:r>
            <a:r>
              <a:rPr lang="tr-TR" sz="2400" dirty="0"/>
              <a:t>harcama birimlerinin faaliyet ve </a:t>
            </a:r>
            <a:r>
              <a:rPr lang="tr-TR" sz="2400" dirty="0" smtClean="0"/>
              <a:t>süreçlerine yönelik</a:t>
            </a:r>
            <a:r>
              <a:rPr lang="tr-TR" sz="2400" dirty="0"/>
              <a:t> </a:t>
            </a:r>
            <a:r>
              <a:rPr lang="tr-TR" sz="2400" b="1" dirty="0" err="1"/>
              <a:t>operasyonel</a:t>
            </a:r>
            <a:r>
              <a:rPr lang="tr-TR" sz="2400" b="1" dirty="0"/>
              <a:t> risklerin</a:t>
            </a:r>
            <a:r>
              <a:rPr lang="tr-TR" sz="2400" dirty="0"/>
              <a:t>, </a:t>
            </a:r>
            <a:r>
              <a:rPr lang="tr-TR" sz="2400" b="1" dirty="0" err="1"/>
              <a:t>suistimal</a:t>
            </a:r>
            <a:r>
              <a:rPr lang="tr-TR" sz="2400" b="1" dirty="0"/>
              <a:t> risklerinin, teknolojiye ilişkin risklerin</a:t>
            </a:r>
            <a:r>
              <a:rPr lang="tr-TR" sz="2400" dirty="0"/>
              <a:t> ve benzer risklerin belirlenmesi, analiz edilmesi, etki ve olasılıklarının ölçülmesi, </a:t>
            </a:r>
            <a:r>
              <a:rPr lang="tr-TR" sz="2400" dirty="0" err="1"/>
              <a:t>önceliklendirilmesi</a:t>
            </a:r>
            <a:r>
              <a:rPr lang="tr-TR" sz="2400" dirty="0"/>
              <a:t>, risklere yönelik alınacak kararların belirlenmesi, raporlanması ve izlenmesi aşamalarından oluşur.</a:t>
            </a:r>
          </a:p>
          <a:p>
            <a:endParaRPr lang="tr-TR" dirty="0"/>
          </a:p>
        </p:txBody>
      </p:sp>
    </p:spTree>
    <p:extLst>
      <p:ext uri="{BB962C8B-B14F-4D97-AF65-F5344CB8AC3E}">
        <p14:creationId xmlns:p14="http://schemas.microsoft.com/office/powerpoint/2010/main" val="9328652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bileşenleri</a:t>
            </a:r>
            <a:endParaRPr lang="tr-TR" b="1" dirty="0">
              <a:solidFill>
                <a:schemeClr val="accent2">
                  <a:lumMod val="75000"/>
                </a:schemeClr>
              </a:solidFill>
            </a:endParaRPr>
          </a:p>
        </p:txBody>
      </p:sp>
      <p:sp>
        <p:nvSpPr>
          <p:cNvPr id="3" name="İçerik Yer Tutucusu 2"/>
          <p:cNvSpPr>
            <a:spLocks noGrp="1"/>
          </p:cNvSpPr>
          <p:nvPr>
            <p:ph idx="1"/>
          </p:nvPr>
        </p:nvSpPr>
        <p:spPr>
          <a:xfrm>
            <a:off x="923191" y="1406769"/>
            <a:ext cx="8546123" cy="4431323"/>
          </a:xfrm>
        </p:spPr>
        <p:txBody>
          <a:bodyPr>
            <a:normAutofit/>
          </a:bodyPr>
          <a:lstStyle/>
          <a:p>
            <a:pPr marL="0" indent="0" algn="just">
              <a:buNone/>
            </a:pPr>
            <a:r>
              <a:rPr lang="tr-TR" sz="2000" b="1" dirty="0" smtClean="0"/>
              <a:t>	</a:t>
            </a:r>
            <a:r>
              <a:rPr lang="tr-TR" sz="2400" b="1" dirty="0" smtClean="0">
                <a:solidFill>
                  <a:srgbClr val="C00000"/>
                </a:solidFill>
              </a:rPr>
              <a:t>Kontrol faaliyetleri: </a:t>
            </a:r>
          </a:p>
          <a:p>
            <a:pPr marL="0" indent="0" algn="just">
              <a:buNone/>
            </a:pPr>
            <a:r>
              <a:rPr lang="tr-TR" sz="2400" dirty="0" smtClean="0"/>
              <a:t>Risk </a:t>
            </a:r>
            <a:r>
              <a:rPr lang="tr-TR" sz="2400" dirty="0"/>
              <a:t>değerlendirme sürecinde belirlenen </a:t>
            </a:r>
            <a:r>
              <a:rPr lang="tr-TR" sz="2400" b="1" dirty="0"/>
              <a:t>risklerin etki ve olasılıklarını</a:t>
            </a:r>
            <a:r>
              <a:rPr lang="tr-TR" sz="2400" dirty="0"/>
              <a:t> kabul edilebilir düzeylere indirmek amacıyla uygun kontrol faaliyetlerinin belirlenmesini, uygulanmasını ve izlenmesini kapsar</a:t>
            </a:r>
            <a:r>
              <a:rPr lang="tr-TR" sz="2400" dirty="0" smtClean="0"/>
              <a:t>.</a:t>
            </a:r>
          </a:p>
          <a:p>
            <a:pPr marL="0" indent="0" algn="just">
              <a:buNone/>
            </a:pPr>
            <a:r>
              <a:rPr lang="tr-TR" sz="2400" dirty="0" smtClean="0"/>
              <a:t>Risklere </a:t>
            </a:r>
            <a:r>
              <a:rPr lang="tr-TR" sz="2400" dirty="0"/>
              <a:t>yönelik belirlenen ve uygulamaya konulan </a:t>
            </a:r>
            <a:r>
              <a:rPr lang="tr-TR" sz="2400" b="1" dirty="0"/>
              <a:t>yönlendirici, önleyici, tespit edici ve düzeltici </a:t>
            </a:r>
            <a:r>
              <a:rPr lang="tr-TR" sz="2400" dirty="0"/>
              <a:t>her türlü kontrol faaliyetleri idarenin iç düzenlemelerine ve uygulama süreçlerine dâhil edilerek süreklilik sağlanır.</a:t>
            </a:r>
          </a:p>
          <a:p>
            <a:endParaRPr lang="tr-TR" dirty="0"/>
          </a:p>
        </p:txBody>
      </p:sp>
    </p:spTree>
    <p:extLst>
      <p:ext uri="{BB962C8B-B14F-4D97-AF65-F5344CB8AC3E}">
        <p14:creationId xmlns:p14="http://schemas.microsoft.com/office/powerpoint/2010/main" val="3276826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bileşenleri</a:t>
            </a:r>
            <a:endParaRPr lang="tr-TR" b="1" dirty="0">
              <a:solidFill>
                <a:schemeClr val="accent2">
                  <a:lumMod val="75000"/>
                </a:schemeClr>
              </a:solidFill>
            </a:endParaRPr>
          </a:p>
        </p:txBody>
      </p:sp>
      <p:sp>
        <p:nvSpPr>
          <p:cNvPr id="3" name="İçerik Yer Tutucusu 2"/>
          <p:cNvSpPr>
            <a:spLocks noGrp="1"/>
          </p:cNvSpPr>
          <p:nvPr>
            <p:ph idx="1"/>
          </p:nvPr>
        </p:nvSpPr>
        <p:spPr>
          <a:xfrm>
            <a:off x="1301261" y="1987062"/>
            <a:ext cx="7983415" cy="3253153"/>
          </a:xfrm>
        </p:spPr>
        <p:txBody>
          <a:bodyPr>
            <a:normAutofit/>
          </a:bodyPr>
          <a:lstStyle/>
          <a:p>
            <a:pPr marL="0" indent="0" algn="just">
              <a:buNone/>
            </a:pPr>
            <a:r>
              <a:rPr lang="tr-TR" sz="2000" b="1" dirty="0" smtClean="0"/>
              <a:t>	</a:t>
            </a:r>
            <a:r>
              <a:rPr lang="tr-TR" sz="2400" b="1" dirty="0" smtClean="0">
                <a:solidFill>
                  <a:srgbClr val="C00000"/>
                </a:solidFill>
              </a:rPr>
              <a:t>Bilgi </a:t>
            </a:r>
            <a:r>
              <a:rPr lang="tr-TR" sz="2400" b="1" dirty="0">
                <a:solidFill>
                  <a:srgbClr val="C00000"/>
                </a:solidFill>
              </a:rPr>
              <a:t>ve iletişim: </a:t>
            </a:r>
            <a:endParaRPr lang="tr-TR" sz="2400" b="1" dirty="0" smtClean="0">
              <a:solidFill>
                <a:srgbClr val="C00000"/>
              </a:solidFill>
            </a:endParaRPr>
          </a:p>
          <a:p>
            <a:pPr marL="0" indent="0" algn="just">
              <a:buNone/>
            </a:pPr>
            <a:r>
              <a:rPr lang="tr-TR" sz="2400" dirty="0" smtClean="0"/>
              <a:t>İdarenin </a:t>
            </a:r>
            <a:r>
              <a:rPr lang="tr-TR" sz="2400" dirty="0"/>
              <a:t>ihtiyaç duyacağı her türlü bilginin uygun bir şekilde </a:t>
            </a:r>
            <a:r>
              <a:rPr lang="tr-TR" sz="2400" b="1" dirty="0"/>
              <a:t>kaydedilmesini, tasnif edilmesini </a:t>
            </a:r>
            <a:r>
              <a:rPr lang="tr-TR" sz="2400" dirty="0"/>
              <a:t>ve ilgililerin sorumluluklarını yerine getirebilecekleri bir şekilde ve sürede </a:t>
            </a:r>
            <a:r>
              <a:rPr lang="tr-TR" sz="2400" b="1" dirty="0"/>
              <a:t>iletilmesini</a:t>
            </a:r>
            <a:r>
              <a:rPr lang="tr-TR" sz="2400" dirty="0"/>
              <a:t> kapsar.</a:t>
            </a:r>
          </a:p>
          <a:p>
            <a:endParaRPr lang="tr-TR" dirty="0"/>
          </a:p>
        </p:txBody>
      </p:sp>
    </p:spTree>
    <p:extLst>
      <p:ext uri="{BB962C8B-B14F-4D97-AF65-F5344CB8AC3E}">
        <p14:creationId xmlns:p14="http://schemas.microsoft.com/office/powerpoint/2010/main" val="642825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Birim İç Kontrol ve Risk Koordinatörü</a:t>
            </a:r>
            <a:endParaRPr lang="tr-TR" dirty="0">
              <a:solidFill>
                <a:schemeClr val="accent2">
                  <a:lumMod val="75000"/>
                </a:schemeClr>
              </a:solidFill>
            </a:endParaRPr>
          </a:p>
        </p:txBody>
      </p:sp>
      <p:sp>
        <p:nvSpPr>
          <p:cNvPr id="3" name="İçerik Yer Tutucusu 2"/>
          <p:cNvSpPr>
            <a:spLocks noGrp="1"/>
          </p:cNvSpPr>
          <p:nvPr>
            <p:ph idx="1"/>
          </p:nvPr>
        </p:nvSpPr>
        <p:spPr>
          <a:xfrm>
            <a:off x="1178169" y="1837591"/>
            <a:ext cx="8238393" cy="4018085"/>
          </a:xfrm>
        </p:spPr>
        <p:txBody>
          <a:bodyPr>
            <a:normAutofit/>
          </a:bodyPr>
          <a:lstStyle/>
          <a:p>
            <a:pPr marL="685800" algn="just"/>
            <a:endParaRPr lang="tr-TR" sz="2200" dirty="0" smtClean="0">
              <a:solidFill>
                <a:schemeClr val="tx1"/>
              </a:solidFill>
            </a:endParaRPr>
          </a:p>
          <a:p>
            <a:pPr marL="685800" algn="just"/>
            <a:r>
              <a:rPr lang="tr-TR" sz="2400" dirty="0" smtClean="0">
                <a:solidFill>
                  <a:schemeClr val="tx1"/>
                </a:solidFill>
              </a:rPr>
              <a:t>Kamu İç Kontrol Yönetmeliği’nin 19 ve 20 </a:t>
            </a:r>
            <a:r>
              <a:rPr lang="tr-TR" sz="2400" dirty="0" err="1" smtClean="0">
                <a:solidFill>
                  <a:schemeClr val="tx1"/>
                </a:solidFill>
              </a:rPr>
              <a:t>nci</a:t>
            </a:r>
            <a:r>
              <a:rPr lang="tr-TR" sz="2400" dirty="0" smtClean="0">
                <a:solidFill>
                  <a:schemeClr val="tx1"/>
                </a:solidFill>
              </a:rPr>
              <a:t> maddelerinde; harcama yetkilisinin yardımcısını yardımcısı yoksa kendisine en yakın kademedeki bir görevliyi «</a:t>
            </a:r>
            <a:r>
              <a:rPr lang="tr-TR" sz="2400" b="1" dirty="0" smtClean="0">
                <a:solidFill>
                  <a:schemeClr val="tx1"/>
                </a:solidFill>
              </a:rPr>
              <a:t>Birim İç Kontrol ve Risk Koordinatörü</a:t>
            </a:r>
            <a:r>
              <a:rPr lang="tr-TR" sz="2400" dirty="0" smtClean="0">
                <a:solidFill>
                  <a:schemeClr val="tx1"/>
                </a:solidFill>
              </a:rPr>
              <a:t>» olarak görevlendireceği belirtilmiştir.</a:t>
            </a:r>
          </a:p>
          <a:p>
            <a:pPr marL="685800" algn="just"/>
            <a:endParaRPr lang="tr-TR" sz="2400" dirty="0">
              <a:solidFill>
                <a:schemeClr val="tx1"/>
              </a:solidFill>
            </a:endParaRPr>
          </a:p>
          <a:p>
            <a:pPr marL="685800" algn="just"/>
            <a:r>
              <a:rPr lang="tr-TR" sz="2400" dirty="0" smtClean="0">
                <a:solidFill>
                  <a:schemeClr val="tx1"/>
                </a:solidFill>
              </a:rPr>
              <a:t>04.12.2025 tarihli ve 1485971 sayılı yazımız.</a:t>
            </a:r>
            <a:endParaRPr lang="tr-TR" sz="2400" dirty="0">
              <a:solidFill>
                <a:schemeClr val="tx1"/>
              </a:solidFill>
            </a:endParaRPr>
          </a:p>
        </p:txBody>
      </p:sp>
    </p:spTree>
    <p:extLst>
      <p:ext uri="{BB962C8B-B14F-4D97-AF65-F5344CB8AC3E}">
        <p14:creationId xmlns:p14="http://schemas.microsoft.com/office/powerpoint/2010/main" val="41202086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bileşenleri</a:t>
            </a:r>
            <a:endParaRPr lang="tr-TR" b="1" dirty="0">
              <a:solidFill>
                <a:schemeClr val="accent2">
                  <a:lumMod val="75000"/>
                </a:schemeClr>
              </a:solidFill>
            </a:endParaRPr>
          </a:p>
        </p:txBody>
      </p:sp>
      <p:sp>
        <p:nvSpPr>
          <p:cNvPr id="3" name="İçerik Yer Tutucusu 2"/>
          <p:cNvSpPr>
            <a:spLocks noGrp="1"/>
          </p:cNvSpPr>
          <p:nvPr>
            <p:ph idx="1"/>
          </p:nvPr>
        </p:nvSpPr>
        <p:spPr>
          <a:xfrm>
            <a:off x="1696915" y="2189285"/>
            <a:ext cx="7315200" cy="3648807"/>
          </a:xfrm>
        </p:spPr>
        <p:txBody>
          <a:bodyPr>
            <a:normAutofit/>
          </a:bodyPr>
          <a:lstStyle/>
          <a:p>
            <a:pPr marL="0" indent="0" algn="just">
              <a:buNone/>
            </a:pPr>
            <a:r>
              <a:rPr lang="tr-TR" sz="2400" b="1" dirty="0" smtClean="0"/>
              <a:t>	</a:t>
            </a:r>
            <a:r>
              <a:rPr lang="tr-TR" sz="2400" b="1" dirty="0" smtClean="0">
                <a:solidFill>
                  <a:srgbClr val="C00000"/>
                </a:solidFill>
              </a:rPr>
              <a:t>İzleme</a:t>
            </a:r>
            <a:r>
              <a:rPr lang="tr-TR" sz="2400" b="1" dirty="0">
                <a:solidFill>
                  <a:srgbClr val="C00000"/>
                </a:solidFill>
              </a:rPr>
              <a:t>:</a:t>
            </a:r>
            <a:r>
              <a:rPr lang="tr-TR" sz="2400" b="1" dirty="0"/>
              <a:t> </a:t>
            </a:r>
            <a:endParaRPr lang="tr-TR" sz="2400" b="1" dirty="0" smtClean="0"/>
          </a:p>
          <a:p>
            <a:pPr marL="0" indent="0" algn="just">
              <a:buNone/>
            </a:pPr>
            <a:r>
              <a:rPr lang="tr-TR" sz="2400" dirty="0" smtClean="0"/>
              <a:t>İç </a:t>
            </a:r>
            <a:r>
              <a:rPr lang="tr-TR" sz="2400" dirty="0"/>
              <a:t>kontrol sisteminin ve işleyişinin </a:t>
            </a:r>
            <a:r>
              <a:rPr lang="tr-TR" sz="2400" b="1" dirty="0"/>
              <a:t>sürekli izleme veya özel bir değerlendirme</a:t>
            </a:r>
            <a:r>
              <a:rPr lang="tr-TR" sz="2400" dirty="0"/>
              <a:t> yapma ya da bu iki yöntem birlikte kullanılarak değerlendirilmesi ve raporlanmasıdır.</a:t>
            </a:r>
          </a:p>
          <a:p>
            <a:endParaRPr lang="tr-TR" dirty="0"/>
          </a:p>
        </p:txBody>
      </p:sp>
    </p:spTree>
    <p:extLst>
      <p:ext uri="{BB962C8B-B14F-4D97-AF65-F5344CB8AC3E}">
        <p14:creationId xmlns:p14="http://schemas.microsoft.com/office/powerpoint/2010/main" val="7508271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a:t>
            </a:r>
            <a:r>
              <a:rPr lang="tr-TR" b="1" dirty="0" smtClean="0">
                <a:solidFill>
                  <a:schemeClr val="accent2">
                    <a:lumMod val="75000"/>
                  </a:schemeClr>
                </a:solidFill>
              </a:rPr>
              <a:t>kontrol standartları</a:t>
            </a:r>
            <a:endParaRPr lang="tr-TR" b="1" dirty="0">
              <a:solidFill>
                <a:schemeClr val="accent2">
                  <a:lumMod val="75000"/>
                </a:schemeClr>
              </a:solidFill>
            </a:endParaRPr>
          </a:p>
        </p:txBody>
      </p:sp>
      <p:sp>
        <p:nvSpPr>
          <p:cNvPr id="3" name="İçerik Yer Tutucusu 2"/>
          <p:cNvSpPr>
            <a:spLocks noGrp="1"/>
          </p:cNvSpPr>
          <p:nvPr>
            <p:ph idx="1"/>
          </p:nvPr>
        </p:nvSpPr>
        <p:spPr>
          <a:xfrm>
            <a:off x="1169377" y="1406769"/>
            <a:ext cx="8317523" cy="4958862"/>
          </a:xfrm>
        </p:spPr>
        <p:txBody>
          <a:bodyPr>
            <a:normAutofit/>
          </a:bodyPr>
          <a:lstStyle/>
          <a:p>
            <a:pPr marL="0" indent="0" algn="just">
              <a:buNone/>
            </a:pPr>
            <a:r>
              <a:rPr lang="tr-TR" sz="2400" dirty="0" smtClean="0"/>
              <a:t>(1) Kamu </a:t>
            </a:r>
            <a:r>
              <a:rPr lang="tr-TR" sz="2400" dirty="0"/>
              <a:t>İç Kontrol Standartları, tüm idarelerde tutarlı, kapsamlı ve standart bir iç </a:t>
            </a:r>
            <a:r>
              <a:rPr lang="tr-TR" sz="2400" dirty="0" smtClean="0"/>
              <a:t>	kontrol </a:t>
            </a:r>
            <a:r>
              <a:rPr lang="tr-TR" sz="2400" dirty="0"/>
              <a:t>sisteminin oluşturulması, uygulanması, izlenmesi, değerlendirilmesi ve </a:t>
            </a:r>
            <a:r>
              <a:rPr lang="tr-TR" sz="2400" dirty="0" smtClean="0"/>
              <a:t>	geliştirilmesini </a:t>
            </a:r>
            <a:r>
              <a:rPr lang="tr-TR" sz="2400" dirty="0"/>
              <a:t>amaçlar</a:t>
            </a:r>
            <a:r>
              <a:rPr lang="tr-TR" sz="2400" dirty="0" smtClean="0"/>
              <a:t>.</a:t>
            </a:r>
          </a:p>
          <a:p>
            <a:pPr marL="0" indent="0" algn="just">
              <a:buNone/>
            </a:pPr>
            <a:r>
              <a:rPr lang="tr-TR" sz="2400" dirty="0" smtClean="0"/>
              <a:t>(</a:t>
            </a:r>
            <a:r>
              <a:rPr lang="tr-TR" sz="2400" dirty="0"/>
              <a:t>2) İdareler, malî ve malî olmayan tüm işlemlerinde Kamu İç Kontrol Standartlarına </a:t>
            </a:r>
            <a:r>
              <a:rPr lang="tr-TR" sz="2400" dirty="0" smtClean="0"/>
              <a:t>	uymakla </a:t>
            </a:r>
            <a:r>
              <a:rPr lang="tr-TR" sz="2400" dirty="0"/>
              <a:t>ve bu standartların gereğini yerine getirmekle yükümlüdür.</a:t>
            </a:r>
          </a:p>
          <a:p>
            <a:pPr marL="0" indent="0" algn="just">
              <a:buNone/>
            </a:pPr>
            <a:r>
              <a:rPr lang="tr-TR" sz="2400" dirty="0" smtClean="0"/>
              <a:t>(</a:t>
            </a:r>
            <a:r>
              <a:rPr lang="tr-TR" sz="2400" dirty="0"/>
              <a:t>3) Kamu İç Kontrol Standartları; kontrol ortamı, risk değerlendirme, kontrol </a:t>
            </a:r>
            <a:r>
              <a:rPr lang="tr-TR" sz="2400" dirty="0" smtClean="0"/>
              <a:t>	faaliyetleri</a:t>
            </a:r>
            <a:r>
              <a:rPr lang="tr-TR" sz="2400" dirty="0"/>
              <a:t>, bilgi ve iletişim ve izleme bileşenleri çerçevesinde belirlenen </a:t>
            </a:r>
            <a:r>
              <a:rPr lang="tr-TR" sz="2400" dirty="0" smtClean="0"/>
              <a:t>	standartlardan </a:t>
            </a:r>
            <a:r>
              <a:rPr lang="tr-TR" sz="2400" dirty="0"/>
              <a:t>ve genel şartlardan oluşur.</a:t>
            </a:r>
          </a:p>
          <a:p>
            <a:endParaRPr lang="tr-TR" dirty="0"/>
          </a:p>
        </p:txBody>
      </p:sp>
    </p:spTree>
    <p:extLst>
      <p:ext uri="{BB962C8B-B14F-4D97-AF65-F5344CB8AC3E}">
        <p14:creationId xmlns:p14="http://schemas.microsoft.com/office/powerpoint/2010/main" val="17465842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a:t>
            </a:r>
            <a:r>
              <a:rPr lang="tr-TR" b="1" dirty="0" smtClean="0">
                <a:solidFill>
                  <a:schemeClr val="accent2">
                    <a:lumMod val="75000"/>
                  </a:schemeClr>
                </a:solidFill>
              </a:rPr>
              <a:t>kontrol standartları</a:t>
            </a:r>
            <a:endParaRPr lang="tr-TR" b="1" dirty="0">
              <a:solidFill>
                <a:schemeClr val="accent2">
                  <a:lumMod val="75000"/>
                </a:schemeClr>
              </a:solidFill>
            </a:endParaRPr>
          </a:p>
        </p:txBody>
      </p:sp>
      <p:sp>
        <p:nvSpPr>
          <p:cNvPr id="3" name="İçerik Yer Tutucusu 2"/>
          <p:cNvSpPr>
            <a:spLocks noGrp="1"/>
          </p:cNvSpPr>
          <p:nvPr>
            <p:ph idx="1"/>
          </p:nvPr>
        </p:nvSpPr>
        <p:spPr>
          <a:xfrm>
            <a:off x="931985" y="1406769"/>
            <a:ext cx="8449407" cy="4431323"/>
          </a:xfrm>
        </p:spPr>
        <p:txBody>
          <a:bodyPr>
            <a:normAutofit lnSpcReduction="10000"/>
          </a:bodyPr>
          <a:lstStyle/>
          <a:p>
            <a:pPr marL="0" indent="0" algn="just">
              <a:buNone/>
            </a:pPr>
            <a:r>
              <a:rPr lang="tr-TR" sz="2400" dirty="0"/>
              <a:t>(4) Kamu İç Kontrol Standartlarına ilişkin belirlenen genel şartlar, söz konusu standartlara uyum sağlamaya yönelik hususları içerir. Belirli bir standarda uyum sağlamak için asgari olarak o standarda ilişkin genel şartların yerine getirilmesi esastır</a:t>
            </a:r>
            <a:r>
              <a:rPr lang="tr-TR" sz="2400" dirty="0" smtClean="0"/>
              <a:t>.</a:t>
            </a:r>
          </a:p>
          <a:p>
            <a:pPr marL="0" indent="0" algn="just">
              <a:buNone/>
            </a:pPr>
            <a:endParaRPr lang="tr-TR" sz="2400" dirty="0"/>
          </a:p>
          <a:p>
            <a:pPr marL="0" indent="0" algn="just">
              <a:buNone/>
            </a:pPr>
            <a:r>
              <a:rPr lang="tr-TR" sz="2400" dirty="0"/>
              <a:t>(5) İdarelerin üst yöneticileri tarafından, iç kontrol sisteminin Kamu İç Kontrol Standartlarına uyumunu sağlamak üzere yapılması gereken çalışmaların belirlenmesini, bu çalışmalar için eylem planı oluşturulmasını, çalışmaların etkili bir şekilde ve zamanında yürütülmesini sağlamak üzere gerekli önlemler alınır.</a:t>
            </a:r>
          </a:p>
          <a:p>
            <a:endParaRPr lang="tr-TR" dirty="0"/>
          </a:p>
        </p:txBody>
      </p:sp>
    </p:spTree>
    <p:extLst>
      <p:ext uri="{BB962C8B-B14F-4D97-AF65-F5344CB8AC3E}">
        <p14:creationId xmlns:p14="http://schemas.microsoft.com/office/powerpoint/2010/main" val="6299854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9" name="İçerik Yer Tutucusu 8"/>
          <p:cNvPicPr>
            <a:picLocks noGrp="1" noChangeAspect="1"/>
          </p:cNvPicPr>
          <p:nvPr>
            <p:ph idx="1"/>
          </p:nvPr>
        </p:nvPicPr>
        <p:blipFill>
          <a:blip r:embed="rId2"/>
          <a:stretch>
            <a:fillRect/>
          </a:stretch>
        </p:blipFill>
        <p:spPr>
          <a:xfrm>
            <a:off x="756137" y="1295400"/>
            <a:ext cx="8473587" cy="4746625"/>
          </a:xfrm>
          <a:prstGeom prst="rect">
            <a:avLst/>
          </a:prstGeom>
        </p:spPr>
      </p:pic>
    </p:spTree>
    <p:extLst>
      <p:ext uri="{BB962C8B-B14F-4D97-AF65-F5344CB8AC3E}">
        <p14:creationId xmlns:p14="http://schemas.microsoft.com/office/powerpoint/2010/main" val="6538372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5" name="İçerik Yer Tutucusu 4"/>
          <p:cNvPicPr>
            <a:picLocks noGrp="1" noChangeAspect="1"/>
          </p:cNvPicPr>
          <p:nvPr>
            <p:ph idx="1"/>
          </p:nvPr>
        </p:nvPicPr>
        <p:blipFill>
          <a:blip r:embed="rId2"/>
          <a:stretch>
            <a:fillRect/>
          </a:stretch>
        </p:blipFill>
        <p:spPr>
          <a:xfrm>
            <a:off x="975947" y="1295400"/>
            <a:ext cx="8423030" cy="4712435"/>
          </a:xfrm>
          <a:prstGeom prst="rect">
            <a:avLst/>
          </a:prstGeom>
        </p:spPr>
      </p:pic>
    </p:spTree>
    <p:extLst>
      <p:ext uri="{BB962C8B-B14F-4D97-AF65-F5344CB8AC3E}">
        <p14:creationId xmlns:p14="http://schemas.microsoft.com/office/powerpoint/2010/main" val="31173679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5" name="İçerik Yer Tutucusu 4"/>
          <p:cNvPicPr>
            <a:picLocks noGrp="1" noChangeAspect="1"/>
          </p:cNvPicPr>
          <p:nvPr>
            <p:ph idx="1"/>
          </p:nvPr>
        </p:nvPicPr>
        <p:blipFill>
          <a:blip r:embed="rId2"/>
          <a:stretch>
            <a:fillRect/>
          </a:stretch>
        </p:blipFill>
        <p:spPr>
          <a:xfrm>
            <a:off x="1116623" y="1872761"/>
            <a:ext cx="8352692" cy="4325815"/>
          </a:xfrm>
          <a:prstGeom prst="rect">
            <a:avLst/>
          </a:prstGeom>
        </p:spPr>
      </p:pic>
    </p:spTree>
    <p:extLst>
      <p:ext uri="{BB962C8B-B14F-4D97-AF65-F5344CB8AC3E}">
        <p14:creationId xmlns:p14="http://schemas.microsoft.com/office/powerpoint/2010/main" val="3107888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5" name="İçerik Yer Tutucusu 4"/>
          <p:cNvPicPr>
            <a:picLocks noGrp="1" noChangeAspect="1"/>
          </p:cNvPicPr>
          <p:nvPr>
            <p:ph idx="1"/>
          </p:nvPr>
        </p:nvPicPr>
        <p:blipFill>
          <a:blip r:embed="rId2"/>
          <a:stretch>
            <a:fillRect/>
          </a:stretch>
        </p:blipFill>
        <p:spPr>
          <a:xfrm>
            <a:off x="1441938" y="1573824"/>
            <a:ext cx="7877908" cy="4468202"/>
          </a:xfrm>
          <a:prstGeom prst="rect">
            <a:avLst/>
          </a:prstGeom>
        </p:spPr>
      </p:pic>
    </p:spTree>
    <p:extLst>
      <p:ext uri="{BB962C8B-B14F-4D97-AF65-F5344CB8AC3E}">
        <p14:creationId xmlns:p14="http://schemas.microsoft.com/office/powerpoint/2010/main" val="14787338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5" name="İçerik Yer Tutucusu 4"/>
          <p:cNvPicPr>
            <a:picLocks noGrp="1" noChangeAspect="1"/>
          </p:cNvPicPr>
          <p:nvPr>
            <p:ph idx="1"/>
          </p:nvPr>
        </p:nvPicPr>
        <p:blipFill>
          <a:blip r:embed="rId2"/>
          <a:stretch>
            <a:fillRect/>
          </a:stretch>
        </p:blipFill>
        <p:spPr>
          <a:xfrm>
            <a:off x="1389185" y="1890347"/>
            <a:ext cx="7798777" cy="3956538"/>
          </a:xfrm>
          <a:prstGeom prst="rect">
            <a:avLst/>
          </a:prstGeom>
        </p:spPr>
      </p:pic>
    </p:spTree>
    <p:extLst>
      <p:ext uri="{BB962C8B-B14F-4D97-AF65-F5344CB8AC3E}">
        <p14:creationId xmlns:p14="http://schemas.microsoft.com/office/powerpoint/2010/main" val="16567080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5" name="İçerik Yer Tutucusu 4"/>
          <p:cNvPicPr>
            <a:picLocks noGrp="1" noChangeAspect="1"/>
          </p:cNvPicPr>
          <p:nvPr>
            <p:ph idx="1"/>
          </p:nvPr>
        </p:nvPicPr>
        <p:blipFill>
          <a:blip r:embed="rId2"/>
          <a:stretch>
            <a:fillRect/>
          </a:stretch>
        </p:blipFill>
        <p:spPr>
          <a:xfrm>
            <a:off x="1433145" y="1459524"/>
            <a:ext cx="7403123" cy="4582502"/>
          </a:xfrm>
          <a:prstGeom prst="rect">
            <a:avLst/>
          </a:prstGeom>
        </p:spPr>
      </p:pic>
    </p:spTree>
    <p:extLst>
      <p:ext uri="{BB962C8B-B14F-4D97-AF65-F5344CB8AC3E}">
        <p14:creationId xmlns:p14="http://schemas.microsoft.com/office/powerpoint/2010/main" val="4121036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4" name="İçerik Yer Tutucusu 3"/>
          <p:cNvPicPr>
            <a:picLocks noGrp="1" noChangeAspect="1"/>
          </p:cNvPicPr>
          <p:nvPr>
            <p:ph idx="1"/>
          </p:nvPr>
        </p:nvPicPr>
        <p:blipFill>
          <a:blip r:embed="rId2"/>
          <a:stretch>
            <a:fillRect/>
          </a:stretch>
        </p:blipFill>
        <p:spPr>
          <a:xfrm>
            <a:off x="1195753" y="1951892"/>
            <a:ext cx="8168055" cy="3991707"/>
          </a:xfrm>
          <a:prstGeom prst="rect">
            <a:avLst/>
          </a:prstGeom>
        </p:spPr>
      </p:pic>
    </p:spTree>
    <p:extLst>
      <p:ext uri="{BB962C8B-B14F-4D97-AF65-F5344CB8AC3E}">
        <p14:creationId xmlns:p14="http://schemas.microsoft.com/office/powerpoint/2010/main" val="4140640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721643" cy="1038225"/>
          </a:xfrm>
        </p:spPr>
        <p:txBody>
          <a:bodyPr>
            <a:normAutofit fontScale="90000"/>
          </a:bodyPr>
          <a:lstStyle/>
          <a:p>
            <a:pPr algn="ctr"/>
            <a:r>
              <a:rPr lang="tr-TR" b="1" dirty="0" smtClean="0">
                <a:solidFill>
                  <a:schemeClr val="accent2">
                    <a:lumMod val="75000"/>
                  </a:schemeClr>
                </a:solidFill>
              </a:rPr>
              <a:t>Birim İç Kontrol ve Risk Koordinatörlerinin görevleri</a:t>
            </a:r>
            <a:endParaRPr lang="tr-TR" dirty="0">
              <a:solidFill>
                <a:schemeClr val="accent2">
                  <a:lumMod val="75000"/>
                </a:schemeClr>
              </a:solidFill>
            </a:endParaRPr>
          </a:p>
        </p:txBody>
      </p:sp>
      <p:sp>
        <p:nvSpPr>
          <p:cNvPr id="3" name="İçerik Yer Tutucusu 2"/>
          <p:cNvSpPr>
            <a:spLocks noGrp="1"/>
          </p:cNvSpPr>
          <p:nvPr>
            <p:ph idx="1"/>
          </p:nvPr>
        </p:nvSpPr>
        <p:spPr>
          <a:xfrm>
            <a:off x="677333" y="1925515"/>
            <a:ext cx="8721644" cy="2708032"/>
          </a:xfrm>
        </p:spPr>
        <p:txBody>
          <a:bodyPr>
            <a:noAutofit/>
          </a:bodyPr>
          <a:lstStyle/>
          <a:p>
            <a:pPr indent="0" algn="just">
              <a:buNone/>
            </a:pPr>
            <a:endParaRPr lang="tr-TR" sz="2400" dirty="0" smtClean="0"/>
          </a:p>
          <a:p>
            <a:pPr indent="0" algn="just">
              <a:buNone/>
            </a:pPr>
            <a:r>
              <a:rPr lang="tr-TR" sz="2400" b="1" dirty="0" smtClean="0"/>
              <a:t>Biriminde </a:t>
            </a:r>
            <a:r>
              <a:rPr lang="tr-TR" sz="2400" b="1" dirty="0"/>
              <a:t>iç kontrol </a:t>
            </a:r>
            <a:r>
              <a:rPr lang="tr-TR" sz="2400" b="1" dirty="0" smtClean="0"/>
              <a:t>sisteminin oluşturulmasını, uygulanmasını, izlenmesini ve raporlanmasını sağlar</a:t>
            </a:r>
          </a:p>
          <a:p>
            <a:pPr indent="0" algn="just">
              <a:buNone/>
            </a:pPr>
            <a:endParaRPr lang="tr-TR" sz="2400" dirty="0" smtClean="0"/>
          </a:p>
        </p:txBody>
      </p:sp>
    </p:spTree>
    <p:extLst>
      <p:ext uri="{BB962C8B-B14F-4D97-AF65-F5344CB8AC3E}">
        <p14:creationId xmlns:p14="http://schemas.microsoft.com/office/powerpoint/2010/main" val="19332098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5 bileşen, 18 standart ve 79 genel şart</a:t>
            </a:r>
            <a:endParaRPr lang="tr-TR" b="1" dirty="0">
              <a:solidFill>
                <a:schemeClr val="accent2">
                  <a:lumMod val="75000"/>
                </a:schemeClr>
              </a:solidFill>
            </a:endParaRPr>
          </a:p>
        </p:txBody>
      </p:sp>
      <p:pic>
        <p:nvPicPr>
          <p:cNvPr id="4" name="İçerik Yer Tutucusu 3"/>
          <p:cNvPicPr>
            <a:picLocks noGrp="1" noChangeAspect="1"/>
          </p:cNvPicPr>
          <p:nvPr>
            <p:ph idx="1"/>
          </p:nvPr>
        </p:nvPicPr>
        <p:blipFill>
          <a:blip r:embed="rId2"/>
          <a:stretch>
            <a:fillRect/>
          </a:stretch>
        </p:blipFill>
        <p:spPr>
          <a:xfrm>
            <a:off x="1573823" y="1591408"/>
            <a:ext cx="7640515" cy="4396153"/>
          </a:xfrm>
          <a:prstGeom prst="rect">
            <a:avLst/>
          </a:prstGeom>
        </p:spPr>
      </p:pic>
    </p:spTree>
    <p:extLst>
      <p:ext uri="{BB962C8B-B14F-4D97-AF65-F5344CB8AC3E}">
        <p14:creationId xmlns:p14="http://schemas.microsoft.com/office/powerpoint/2010/main" val="36527867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77681" cy="1038225"/>
          </a:xfrm>
        </p:spPr>
        <p:txBody>
          <a:bodyPr>
            <a:normAutofit fontScale="90000"/>
          </a:bodyPr>
          <a:lstStyle/>
          <a:p>
            <a:pPr algn="ctr"/>
            <a:r>
              <a:rPr lang="tr-TR" b="1" dirty="0">
                <a:solidFill>
                  <a:schemeClr val="accent2">
                    <a:lumMod val="75000"/>
                  </a:schemeClr>
                </a:solidFill>
              </a:rPr>
              <a:t>Kamu İç Kontrol Standartlarına Uyum Çalışmaları</a:t>
            </a:r>
          </a:p>
        </p:txBody>
      </p:sp>
      <p:sp>
        <p:nvSpPr>
          <p:cNvPr id="3" name="İçerik Yer Tutucusu 2"/>
          <p:cNvSpPr>
            <a:spLocks noGrp="1"/>
          </p:cNvSpPr>
          <p:nvPr>
            <p:ph idx="1"/>
          </p:nvPr>
        </p:nvSpPr>
        <p:spPr>
          <a:xfrm>
            <a:off x="1178168" y="1978269"/>
            <a:ext cx="8095833" cy="3217985"/>
          </a:xfrm>
        </p:spPr>
        <p:txBody>
          <a:bodyPr/>
          <a:lstStyle/>
          <a:p>
            <a:pPr algn="just"/>
            <a:r>
              <a:rPr lang="tr-TR" sz="2400" dirty="0"/>
              <a:t>İdarelerde Kamu İç Kontrol Standartlarına uyum çalışmaları; </a:t>
            </a:r>
            <a:r>
              <a:rPr lang="tr-TR" sz="2400" b="1" dirty="0"/>
              <a:t>harcama birimlerinin sorumluluğunda</a:t>
            </a:r>
            <a:r>
              <a:rPr lang="tr-TR" sz="2400" dirty="0"/>
              <a:t>, üst yöneticinin liderliği ve gözetiminde, malî hizmetler biriminin teknik desteği ve koordinatörlüğünde yürütülür. Gerek görülmesi halinde üst yönetici onayıyla iç denetçilerin danışmanlık desteğinden yararlanılabilir.</a:t>
            </a:r>
          </a:p>
          <a:p>
            <a:endParaRPr lang="tr-TR" dirty="0"/>
          </a:p>
        </p:txBody>
      </p:sp>
    </p:spTree>
    <p:extLst>
      <p:ext uri="{BB962C8B-B14F-4D97-AF65-F5344CB8AC3E}">
        <p14:creationId xmlns:p14="http://schemas.microsoft.com/office/powerpoint/2010/main" val="37650985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77681" cy="1038225"/>
          </a:xfrm>
        </p:spPr>
        <p:txBody>
          <a:bodyPr>
            <a:normAutofit fontScale="90000"/>
          </a:bodyPr>
          <a:lstStyle/>
          <a:p>
            <a:pPr algn="ctr"/>
            <a:r>
              <a:rPr lang="tr-TR" b="1" dirty="0">
                <a:solidFill>
                  <a:schemeClr val="accent2">
                    <a:lumMod val="75000"/>
                  </a:schemeClr>
                </a:solidFill>
              </a:rPr>
              <a:t>Kamu İç Kontrol Standartlarına Uyum Çalışmaları</a:t>
            </a:r>
          </a:p>
        </p:txBody>
      </p:sp>
      <p:sp>
        <p:nvSpPr>
          <p:cNvPr id="3" name="İçerik Yer Tutucusu 2"/>
          <p:cNvSpPr>
            <a:spLocks noGrp="1"/>
          </p:cNvSpPr>
          <p:nvPr>
            <p:ph idx="1"/>
          </p:nvPr>
        </p:nvSpPr>
        <p:spPr>
          <a:xfrm>
            <a:off x="1178168" y="1978269"/>
            <a:ext cx="8095833" cy="3894993"/>
          </a:xfrm>
        </p:spPr>
        <p:txBody>
          <a:bodyPr>
            <a:noAutofit/>
          </a:bodyPr>
          <a:lstStyle/>
          <a:p>
            <a:pPr algn="just"/>
            <a:r>
              <a:rPr lang="tr-TR" sz="2400" dirty="0"/>
              <a:t>Harcama yetkilisi, iç kontrol ve risk koordinatörü olarak görevlendireceği bir yardımcısının, yardımcısı yoksa hiyerarşik olarak kendisine en yakın kademedeki bir görevlinin koordinatörlüğünde, harcama birimindeki alt birim yöneticileri ve personelin katılımlarıyla </a:t>
            </a:r>
            <a:r>
              <a:rPr lang="tr-TR" sz="2400" b="1" dirty="0"/>
              <a:t>birim faaliyetlerine ilişkin mevcut durumun Kamu İç Kontrol Standartlarına uyumunu değerlendirir ve uyumu sağlayacak veya güçlendirecek tedbirleri içeren birim Kamu İç Kontrol Standartlarına uyum eylem planını yürürlüğe koyar.</a:t>
            </a:r>
          </a:p>
        </p:txBody>
      </p:sp>
    </p:spTree>
    <p:extLst>
      <p:ext uri="{BB962C8B-B14F-4D97-AF65-F5344CB8AC3E}">
        <p14:creationId xmlns:p14="http://schemas.microsoft.com/office/powerpoint/2010/main" val="31102953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77681" cy="1038225"/>
          </a:xfrm>
        </p:spPr>
        <p:txBody>
          <a:bodyPr>
            <a:normAutofit fontScale="90000"/>
          </a:bodyPr>
          <a:lstStyle/>
          <a:p>
            <a:pPr algn="ctr"/>
            <a:r>
              <a:rPr lang="tr-TR" b="1" dirty="0">
                <a:solidFill>
                  <a:schemeClr val="accent2">
                    <a:lumMod val="75000"/>
                  </a:schemeClr>
                </a:solidFill>
              </a:rPr>
              <a:t>Kamu İç Kontrol Standartlarına Uyum Çalışmaları</a:t>
            </a:r>
          </a:p>
        </p:txBody>
      </p:sp>
      <p:sp>
        <p:nvSpPr>
          <p:cNvPr id="3" name="İçerik Yer Tutucusu 2"/>
          <p:cNvSpPr>
            <a:spLocks noGrp="1"/>
          </p:cNvSpPr>
          <p:nvPr>
            <p:ph idx="1"/>
          </p:nvPr>
        </p:nvSpPr>
        <p:spPr>
          <a:xfrm>
            <a:off x="1538653" y="1978269"/>
            <a:ext cx="7710855" cy="4255477"/>
          </a:xfrm>
        </p:spPr>
        <p:txBody>
          <a:bodyPr>
            <a:normAutofit/>
          </a:bodyPr>
          <a:lstStyle/>
          <a:p>
            <a:pPr algn="just"/>
            <a:r>
              <a:rPr lang="tr-TR" sz="2400" dirty="0" smtClean="0"/>
              <a:t>Harcama </a:t>
            </a:r>
            <a:r>
              <a:rPr lang="tr-TR" sz="2400" dirty="0"/>
              <a:t>yetkilisi, birim Kamu İç Kontrol Standartlarına uyum eylem planında yer alan ve yetkisi dâhilinde olan eylemlerin planda öngörülen süre içinde uygulanmasını sağlar ve sonuçlarını izler</a:t>
            </a:r>
            <a:r>
              <a:rPr lang="tr-TR" sz="2400" dirty="0" smtClean="0"/>
              <a:t>.</a:t>
            </a:r>
          </a:p>
          <a:p>
            <a:pPr marL="0" indent="0" algn="just">
              <a:buNone/>
            </a:pPr>
            <a:endParaRPr lang="tr-TR" sz="2400" dirty="0"/>
          </a:p>
          <a:p>
            <a:pPr algn="just"/>
            <a:r>
              <a:rPr lang="tr-TR" sz="2400" dirty="0" smtClean="0"/>
              <a:t>İdarenin </a:t>
            </a:r>
            <a:r>
              <a:rPr lang="tr-TR" sz="2400" dirty="0"/>
              <a:t>bütününü ilgilendiren veya birimin görev alanına girmekle birlikte üst yöneticinin onayını gerektiren eylemler, idare Kamu İç Kontrol Standartlarına uyum eylem planına dâhil edilmek üzere malî hizmetler birimine bildirilir.</a:t>
            </a:r>
          </a:p>
          <a:p>
            <a:endParaRPr lang="tr-TR" dirty="0"/>
          </a:p>
        </p:txBody>
      </p:sp>
    </p:spTree>
    <p:extLst>
      <p:ext uri="{BB962C8B-B14F-4D97-AF65-F5344CB8AC3E}">
        <p14:creationId xmlns:p14="http://schemas.microsoft.com/office/powerpoint/2010/main" val="33119966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77681" cy="1038225"/>
          </a:xfrm>
        </p:spPr>
        <p:txBody>
          <a:bodyPr>
            <a:normAutofit fontScale="90000"/>
          </a:bodyPr>
          <a:lstStyle/>
          <a:p>
            <a:pPr algn="ctr"/>
            <a:r>
              <a:rPr lang="tr-TR" b="1" dirty="0">
                <a:solidFill>
                  <a:schemeClr val="accent2">
                    <a:lumMod val="75000"/>
                  </a:schemeClr>
                </a:solidFill>
              </a:rPr>
              <a:t>Kamu İç Kontrol Standartlarına Uyum Çalışmaları</a:t>
            </a:r>
          </a:p>
        </p:txBody>
      </p:sp>
      <p:sp>
        <p:nvSpPr>
          <p:cNvPr id="3" name="İçerik Yer Tutucusu 2"/>
          <p:cNvSpPr>
            <a:spLocks noGrp="1"/>
          </p:cNvSpPr>
          <p:nvPr>
            <p:ph idx="1"/>
          </p:nvPr>
        </p:nvSpPr>
        <p:spPr>
          <a:xfrm>
            <a:off x="1178168" y="1978268"/>
            <a:ext cx="8095833" cy="4193931"/>
          </a:xfrm>
        </p:spPr>
        <p:txBody>
          <a:bodyPr>
            <a:noAutofit/>
          </a:bodyPr>
          <a:lstStyle/>
          <a:p>
            <a:pPr algn="just"/>
            <a:r>
              <a:rPr lang="tr-TR" sz="2400" dirty="0" smtClean="0"/>
              <a:t>Harcama </a:t>
            </a:r>
            <a:r>
              <a:rPr lang="tr-TR" sz="2400" dirty="0"/>
              <a:t>yetkilisi, iç kontrol ve risk koordinatörü olarak görevlendireceği bir yardımcısının, yardımcısı yoksa hiyerarşik olarak kendisine en yakın kademedeki bir görevlinin koordinatörlüğünde, harcama birimindeki alt birim yöneticileri ve personelin katılımlarıyla, </a:t>
            </a:r>
            <a:r>
              <a:rPr lang="tr-TR" sz="2400" b="1" dirty="0"/>
              <a:t>biriminde yürütülen faaliyet ve süreçleri olumsuz etkileyebilecek risklerin tespit edilmesini, değerlendirilmesini ve bu risklerin etki ve olasılıklarını azaltacak önlemlerin alınmasını sağlamak üzere hazırlanan birim risk kontrol eylem planını yürürlüğe koyar</a:t>
            </a:r>
            <a:r>
              <a:rPr lang="tr-TR" sz="2400" b="1" dirty="0" smtClean="0"/>
              <a:t>.</a:t>
            </a:r>
            <a:endParaRPr lang="tr-TR" sz="2400" b="1" dirty="0"/>
          </a:p>
        </p:txBody>
      </p:sp>
    </p:spTree>
    <p:extLst>
      <p:ext uri="{BB962C8B-B14F-4D97-AF65-F5344CB8AC3E}">
        <p14:creationId xmlns:p14="http://schemas.microsoft.com/office/powerpoint/2010/main" val="25799429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77681" cy="1038225"/>
          </a:xfrm>
        </p:spPr>
        <p:txBody>
          <a:bodyPr>
            <a:normAutofit fontScale="90000"/>
          </a:bodyPr>
          <a:lstStyle/>
          <a:p>
            <a:pPr algn="ctr"/>
            <a:r>
              <a:rPr lang="tr-TR" b="1" dirty="0">
                <a:solidFill>
                  <a:schemeClr val="accent2">
                    <a:lumMod val="75000"/>
                  </a:schemeClr>
                </a:solidFill>
              </a:rPr>
              <a:t>Kamu İç Kontrol Standartlarına Uyum Çalışmaları</a:t>
            </a:r>
          </a:p>
        </p:txBody>
      </p:sp>
      <p:sp>
        <p:nvSpPr>
          <p:cNvPr id="3" name="İçerik Yer Tutucusu 2"/>
          <p:cNvSpPr>
            <a:spLocks noGrp="1"/>
          </p:cNvSpPr>
          <p:nvPr>
            <p:ph idx="1"/>
          </p:nvPr>
        </p:nvSpPr>
        <p:spPr>
          <a:xfrm>
            <a:off x="1178168" y="1978269"/>
            <a:ext cx="8095833" cy="3815862"/>
          </a:xfrm>
        </p:spPr>
        <p:txBody>
          <a:bodyPr>
            <a:noAutofit/>
          </a:bodyPr>
          <a:lstStyle/>
          <a:p>
            <a:pPr algn="just"/>
            <a:r>
              <a:rPr lang="tr-TR" sz="2400" dirty="0" smtClean="0"/>
              <a:t>Harcama </a:t>
            </a:r>
            <a:r>
              <a:rPr lang="tr-TR" sz="2400" dirty="0"/>
              <a:t>yetkilisi, birim risk kontrol eylem planında yer alan ve yetkisi dâhilinde olan eylemlerin planda öngörülen süre içinde uygulanmasını sağlar ve sonuçlarını izler.</a:t>
            </a:r>
          </a:p>
          <a:p>
            <a:pPr algn="just"/>
            <a:r>
              <a:rPr lang="tr-TR" sz="2400" dirty="0" smtClean="0"/>
              <a:t>Harcama </a:t>
            </a:r>
            <a:r>
              <a:rPr lang="tr-TR" sz="2400" dirty="0"/>
              <a:t>birimlerinin faaliyet ve süreçlerine yönelik </a:t>
            </a:r>
            <a:r>
              <a:rPr lang="tr-TR" sz="2400" dirty="0" err="1"/>
              <a:t>operasyonel</a:t>
            </a:r>
            <a:r>
              <a:rPr lang="tr-TR" sz="2400" dirty="0"/>
              <a:t> risklerden idarenin stratejik planında yer alan amaç ve hedeflerini olumsuz etkileyebilecek olanlar idare risk kontrol eylem planına dâhil edilmek üzere malî hizmetler birimine bildirilir.</a:t>
            </a:r>
          </a:p>
        </p:txBody>
      </p:sp>
    </p:spTree>
    <p:extLst>
      <p:ext uri="{BB962C8B-B14F-4D97-AF65-F5344CB8AC3E}">
        <p14:creationId xmlns:p14="http://schemas.microsoft.com/office/powerpoint/2010/main" val="21904040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77681" cy="1038225"/>
          </a:xfrm>
        </p:spPr>
        <p:txBody>
          <a:bodyPr>
            <a:normAutofit fontScale="90000"/>
          </a:bodyPr>
          <a:lstStyle/>
          <a:p>
            <a:pPr algn="ctr"/>
            <a:r>
              <a:rPr lang="tr-TR" b="1" dirty="0" smtClean="0">
                <a:solidFill>
                  <a:schemeClr val="accent2">
                    <a:lumMod val="75000"/>
                  </a:schemeClr>
                </a:solidFill>
              </a:rPr>
              <a:t>İç Kontrol ile ilgili mevzuat ve eğitim videoları </a:t>
            </a:r>
            <a:endParaRPr lang="tr-TR" b="1" dirty="0">
              <a:solidFill>
                <a:schemeClr val="accent2">
                  <a:lumMod val="75000"/>
                </a:schemeClr>
              </a:solidFill>
            </a:endParaRPr>
          </a:p>
        </p:txBody>
      </p:sp>
      <p:sp>
        <p:nvSpPr>
          <p:cNvPr id="3" name="İçerik Yer Tutucusu 2"/>
          <p:cNvSpPr>
            <a:spLocks noGrp="1"/>
          </p:cNvSpPr>
          <p:nvPr>
            <p:ph idx="1"/>
          </p:nvPr>
        </p:nvSpPr>
        <p:spPr>
          <a:xfrm>
            <a:off x="1178168" y="2708031"/>
            <a:ext cx="8095833" cy="3086100"/>
          </a:xfrm>
        </p:spPr>
        <p:txBody>
          <a:bodyPr>
            <a:normAutofit/>
          </a:bodyPr>
          <a:lstStyle/>
          <a:p>
            <a:pPr marL="0" indent="0" algn="just">
              <a:buNone/>
            </a:pPr>
            <a:r>
              <a:rPr lang="tr-TR" sz="2400" b="1" dirty="0" smtClean="0">
                <a:solidFill>
                  <a:srgbClr val="FF0000"/>
                </a:solidFill>
                <a:hlinkClick r:id="rId2"/>
              </a:rPr>
              <a:t>https</a:t>
            </a:r>
            <a:r>
              <a:rPr lang="tr-TR" sz="2400" b="1" dirty="0">
                <a:solidFill>
                  <a:srgbClr val="FF0000"/>
                </a:solidFill>
                <a:hlinkClick r:id="rId2"/>
              </a:rPr>
              <a:t>://</a:t>
            </a:r>
            <a:r>
              <a:rPr lang="tr-TR" sz="2400" b="1" dirty="0" smtClean="0">
                <a:solidFill>
                  <a:srgbClr val="FF0000"/>
                </a:solidFill>
                <a:hlinkClick r:id="rId2"/>
              </a:rPr>
              <a:t>kmyd.hmb.gov.tr/ic-kontrol</a:t>
            </a:r>
            <a:r>
              <a:rPr lang="tr-TR" sz="2400" b="1" dirty="0" smtClean="0">
                <a:solidFill>
                  <a:srgbClr val="FF0000"/>
                </a:solidFill>
              </a:rPr>
              <a:t>    </a:t>
            </a:r>
            <a:r>
              <a:rPr lang="tr-TR" b="1" dirty="0" smtClean="0">
                <a:solidFill>
                  <a:srgbClr val="FF0000"/>
                </a:solidFill>
              </a:rPr>
              <a:t>  </a:t>
            </a:r>
          </a:p>
          <a:p>
            <a:pPr marL="0" indent="0" algn="just">
              <a:buNone/>
            </a:pPr>
            <a:endParaRPr lang="tr-TR" sz="2400" b="1" dirty="0">
              <a:solidFill>
                <a:srgbClr val="FF0000"/>
              </a:solidFill>
            </a:endParaRPr>
          </a:p>
          <a:p>
            <a:pPr marL="0" indent="0" algn="just">
              <a:buNone/>
            </a:pPr>
            <a:r>
              <a:rPr lang="tr-TR" sz="2400" b="1" dirty="0">
                <a:solidFill>
                  <a:srgbClr val="FF0000"/>
                </a:solidFill>
                <a:hlinkClick r:id="rId3"/>
              </a:rPr>
              <a:t>https://</a:t>
            </a:r>
            <a:r>
              <a:rPr lang="tr-TR" sz="2400" b="1" dirty="0" smtClean="0">
                <a:solidFill>
                  <a:srgbClr val="FF0000"/>
                </a:solidFill>
                <a:hlinkClick r:id="rId3"/>
              </a:rPr>
              <a:t>kmyd.hmb.gov.tr/bumko-ucuncul-duzey</a:t>
            </a:r>
            <a:r>
              <a:rPr lang="tr-TR" sz="2400" b="1" dirty="0" smtClean="0">
                <a:solidFill>
                  <a:srgbClr val="FF0000"/>
                </a:solidFill>
              </a:rPr>
              <a:t> </a:t>
            </a:r>
            <a:endParaRPr lang="tr-TR" sz="2400" b="1" dirty="0">
              <a:solidFill>
                <a:srgbClr val="FF0000"/>
              </a:solidFill>
            </a:endParaRPr>
          </a:p>
        </p:txBody>
      </p:sp>
    </p:spTree>
    <p:extLst>
      <p:ext uri="{BB962C8B-B14F-4D97-AF65-F5344CB8AC3E}">
        <p14:creationId xmlns:p14="http://schemas.microsoft.com/office/powerpoint/2010/main" val="1141637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642512" cy="1038225"/>
          </a:xfrm>
        </p:spPr>
        <p:txBody>
          <a:bodyPr>
            <a:normAutofit fontScale="90000"/>
          </a:bodyPr>
          <a:lstStyle/>
          <a:p>
            <a:pPr algn="ctr"/>
            <a:r>
              <a:rPr lang="tr-TR" b="1" dirty="0" smtClean="0">
                <a:solidFill>
                  <a:schemeClr val="accent2">
                    <a:lumMod val="75000"/>
                  </a:schemeClr>
                </a:solidFill>
              </a:rPr>
              <a:t>Birim İç Kontrol ve Risk Koordinatörlerinin görevleri</a:t>
            </a:r>
            <a:endParaRPr lang="tr-TR" dirty="0">
              <a:solidFill>
                <a:schemeClr val="accent2">
                  <a:lumMod val="75000"/>
                </a:schemeClr>
              </a:solidFill>
            </a:endParaRPr>
          </a:p>
        </p:txBody>
      </p:sp>
      <p:sp>
        <p:nvSpPr>
          <p:cNvPr id="3" name="İçerik Yer Tutucusu 2"/>
          <p:cNvSpPr>
            <a:spLocks noGrp="1"/>
          </p:cNvSpPr>
          <p:nvPr>
            <p:ph idx="1"/>
          </p:nvPr>
        </p:nvSpPr>
        <p:spPr>
          <a:xfrm>
            <a:off x="931985" y="2066192"/>
            <a:ext cx="8387861" cy="4114800"/>
          </a:xfrm>
        </p:spPr>
        <p:txBody>
          <a:bodyPr>
            <a:noAutofit/>
          </a:bodyPr>
          <a:lstStyle/>
          <a:p>
            <a:pPr indent="0" algn="just">
              <a:buNone/>
            </a:pPr>
            <a:r>
              <a:rPr lang="tr-TR" sz="2400" dirty="0" smtClean="0"/>
              <a:t>(1) </a:t>
            </a:r>
            <a:r>
              <a:rPr lang="tr-TR" sz="2400" b="1" u="sng" dirty="0" smtClean="0"/>
              <a:t>B</a:t>
            </a:r>
            <a:r>
              <a:rPr lang="tr-TR" sz="2400" b="1" i="1" u="sng" dirty="0" smtClean="0"/>
              <a:t>irim </a:t>
            </a:r>
            <a:r>
              <a:rPr lang="tr-TR" sz="2400" b="1" i="1" u="sng" dirty="0"/>
              <a:t>Kamu İç Kontrol Standartlarına </a:t>
            </a:r>
            <a:r>
              <a:rPr lang="tr-TR" sz="2400" b="1" i="1" u="sng" dirty="0" smtClean="0"/>
              <a:t>uyum </a:t>
            </a:r>
            <a:r>
              <a:rPr lang="tr-TR" sz="2400" b="1" i="1" u="sng" dirty="0"/>
              <a:t>eylem </a:t>
            </a:r>
            <a:r>
              <a:rPr lang="tr-TR" sz="2400" b="1" i="1" u="sng" dirty="0" smtClean="0"/>
              <a:t>planı</a:t>
            </a:r>
            <a:r>
              <a:rPr lang="tr-TR" sz="2400" b="1" i="1" dirty="0" smtClean="0"/>
              <a:t> </a:t>
            </a:r>
            <a:r>
              <a:rPr lang="tr-TR" sz="2400" dirty="0" smtClean="0"/>
              <a:t>hazırlanmasını, yürürlüğe konulmasını, uygulanmasını, izlenmesini ve raporlanmasını sağlar.</a:t>
            </a:r>
          </a:p>
          <a:p>
            <a:pPr indent="0" algn="just">
              <a:buNone/>
            </a:pPr>
            <a:endParaRPr lang="tr-TR" sz="2400" dirty="0" smtClean="0"/>
          </a:p>
          <a:p>
            <a:pPr indent="0" algn="just">
              <a:buNone/>
            </a:pPr>
            <a:r>
              <a:rPr lang="tr-TR" sz="2400" dirty="0" smtClean="0"/>
              <a:t>(2) </a:t>
            </a:r>
            <a:r>
              <a:rPr lang="tr-TR" sz="2400" b="1" u="sng" dirty="0" smtClean="0"/>
              <a:t>B</a:t>
            </a:r>
            <a:r>
              <a:rPr lang="tr-TR" sz="2400" b="1" i="1" u="sng" dirty="0" smtClean="0"/>
              <a:t>irim </a:t>
            </a:r>
            <a:r>
              <a:rPr lang="tr-TR" sz="2400" b="1" i="1" u="sng" dirty="0"/>
              <a:t>risk kontrol eylem </a:t>
            </a:r>
            <a:r>
              <a:rPr lang="tr-TR" sz="2400" b="1" i="1" u="sng" dirty="0" smtClean="0"/>
              <a:t>planı</a:t>
            </a:r>
            <a:r>
              <a:rPr lang="tr-TR" sz="2400" b="1" i="1" dirty="0" smtClean="0"/>
              <a:t> </a:t>
            </a:r>
            <a:r>
              <a:rPr lang="tr-TR" sz="2400" dirty="0" smtClean="0"/>
              <a:t>hazırlanmasını, yürürlüğe </a:t>
            </a:r>
            <a:r>
              <a:rPr lang="tr-TR" sz="2400" dirty="0"/>
              <a:t>konulmasını, uygulanmasını, izlenmesini ve raporlanmasını sağlar.</a:t>
            </a:r>
          </a:p>
        </p:txBody>
      </p:sp>
    </p:spTree>
    <p:extLst>
      <p:ext uri="{BB962C8B-B14F-4D97-AF65-F5344CB8AC3E}">
        <p14:creationId xmlns:p14="http://schemas.microsoft.com/office/powerpoint/2010/main" val="1241506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8721643" cy="1038225"/>
          </a:xfrm>
        </p:spPr>
        <p:txBody>
          <a:bodyPr>
            <a:normAutofit fontScale="90000"/>
          </a:bodyPr>
          <a:lstStyle/>
          <a:p>
            <a:pPr algn="ctr"/>
            <a:r>
              <a:rPr lang="tr-TR" b="1" dirty="0" smtClean="0">
                <a:solidFill>
                  <a:schemeClr val="accent2">
                    <a:lumMod val="75000"/>
                  </a:schemeClr>
                </a:solidFill>
              </a:rPr>
              <a:t>Birim İç Kontrol ve Risk Koordinatörlerinin görevleri</a:t>
            </a:r>
            <a:endParaRPr lang="tr-TR" dirty="0">
              <a:solidFill>
                <a:schemeClr val="accent2">
                  <a:lumMod val="75000"/>
                </a:schemeClr>
              </a:solidFill>
            </a:endParaRPr>
          </a:p>
        </p:txBody>
      </p:sp>
      <p:sp>
        <p:nvSpPr>
          <p:cNvPr id="3" name="İçerik Yer Tutucusu 2"/>
          <p:cNvSpPr>
            <a:spLocks noGrp="1"/>
          </p:cNvSpPr>
          <p:nvPr>
            <p:ph idx="1"/>
          </p:nvPr>
        </p:nvSpPr>
        <p:spPr>
          <a:xfrm>
            <a:off x="677333" y="1758462"/>
            <a:ext cx="8721644" cy="4422530"/>
          </a:xfrm>
        </p:spPr>
        <p:txBody>
          <a:bodyPr>
            <a:noAutofit/>
          </a:bodyPr>
          <a:lstStyle/>
          <a:p>
            <a:pPr indent="0" algn="just">
              <a:buNone/>
            </a:pPr>
            <a:endParaRPr lang="tr-TR" sz="2400" dirty="0" smtClean="0"/>
          </a:p>
          <a:p>
            <a:pPr indent="0" algn="just">
              <a:buNone/>
            </a:pPr>
            <a:r>
              <a:rPr lang="tr-TR" sz="2400" dirty="0" smtClean="0"/>
              <a:t>(3) Birimindeki </a:t>
            </a:r>
            <a:r>
              <a:rPr lang="tr-TR" sz="2400" dirty="0"/>
              <a:t>düzenleme, faaliyet, süreç ve işlemlerin Kamu İç Kontrol Standartlarına uyumunu </a:t>
            </a:r>
            <a:r>
              <a:rPr lang="tr-TR" sz="2400" dirty="0" smtClean="0"/>
              <a:t>sağlar</a:t>
            </a:r>
          </a:p>
          <a:p>
            <a:pPr indent="0" algn="just">
              <a:buNone/>
            </a:pPr>
            <a:endParaRPr lang="tr-TR" sz="2400" dirty="0" smtClean="0"/>
          </a:p>
          <a:p>
            <a:pPr indent="0" algn="just">
              <a:buNone/>
            </a:pPr>
            <a:r>
              <a:rPr lang="tr-TR" sz="2400" dirty="0" smtClean="0"/>
              <a:t>(</a:t>
            </a:r>
            <a:r>
              <a:rPr lang="tr-TR" sz="2400" dirty="0"/>
              <a:t>4</a:t>
            </a:r>
            <a:r>
              <a:rPr lang="tr-TR" sz="2400" dirty="0" smtClean="0"/>
              <a:t>) Biriminde</a:t>
            </a:r>
            <a:r>
              <a:rPr lang="tr-TR" sz="2400" dirty="0"/>
              <a:t>, işlem yönergeleri ve süreç akış şemalarının </a:t>
            </a:r>
            <a:r>
              <a:rPr lang="tr-TR" sz="2400" dirty="0" smtClean="0"/>
              <a:t>oluşturulmasını, güncellenmesini </a:t>
            </a:r>
            <a:r>
              <a:rPr lang="tr-TR" sz="2400" dirty="0"/>
              <a:t>ve bunlar esas alınarak tespit edilen risklere karşı alınacak önlemlerin belirlenmesini </a:t>
            </a:r>
            <a:r>
              <a:rPr lang="tr-TR" sz="2400" dirty="0" smtClean="0"/>
              <a:t>sağlar</a:t>
            </a:r>
            <a:endParaRPr lang="tr-TR" sz="2400" dirty="0"/>
          </a:p>
        </p:txBody>
      </p:sp>
    </p:spTree>
    <p:extLst>
      <p:ext uri="{BB962C8B-B14F-4D97-AF65-F5344CB8AC3E}">
        <p14:creationId xmlns:p14="http://schemas.microsoft.com/office/powerpoint/2010/main" val="1740573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sz="3200" b="1" dirty="0">
                <a:solidFill>
                  <a:schemeClr val="accent2">
                    <a:lumMod val="75000"/>
                  </a:schemeClr>
                </a:solidFill>
              </a:rPr>
              <a:t>Kamu İç Kontrol </a:t>
            </a:r>
            <a:r>
              <a:rPr lang="tr-TR" sz="3200" b="1" dirty="0" smtClean="0">
                <a:solidFill>
                  <a:schemeClr val="accent2">
                    <a:lumMod val="75000"/>
                  </a:schemeClr>
                </a:solidFill>
              </a:rPr>
              <a:t>mevzuatı kronolojisi</a:t>
            </a:r>
            <a:endParaRPr lang="tr-TR" sz="3200" b="1" dirty="0">
              <a:solidFill>
                <a:schemeClr val="accent2">
                  <a:lumMod val="75000"/>
                </a:schemeClr>
              </a:solidFill>
            </a:endParaRPr>
          </a:p>
        </p:txBody>
      </p:sp>
      <p:sp>
        <p:nvSpPr>
          <p:cNvPr id="3" name="İçerik Yer Tutucusu 2"/>
          <p:cNvSpPr>
            <a:spLocks noGrp="1"/>
          </p:cNvSpPr>
          <p:nvPr>
            <p:ph idx="1"/>
          </p:nvPr>
        </p:nvSpPr>
        <p:spPr>
          <a:xfrm>
            <a:off x="677333" y="1151792"/>
            <a:ext cx="9885892" cy="4976445"/>
          </a:xfrm>
        </p:spPr>
        <p:txBody>
          <a:bodyPr>
            <a:normAutofit fontScale="85000" lnSpcReduction="10000"/>
          </a:bodyPr>
          <a:lstStyle/>
          <a:p>
            <a:pPr marL="685800" algn="just"/>
            <a:r>
              <a:rPr lang="tr-TR" sz="2400" b="1" dirty="0" smtClean="0">
                <a:solidFill>
                  <a:schemeClr val="tx1"/>
                </a:solidFill>
              </a:rPr>
              <a:t>5018 sayılı Kamu Mali Yönetimi ve Kontrol Kanunu’nun 55 (İç kontrolün tanımı) 56 (İç kontrolün amacı) 57 (Kontrolün yapısı ve işleyişi) maddeleri</a:t>
            </a:r>
            <a:r>
              <a:rPr lang="tr-TR" b="1" u="sng" dirty="0" smtClean="0">
                <a:solidFill>
                  <a:srgbClr val="FF0000"/>
                </a:solidFill>
              </a:rPr>
              <a:t>(2005 yürürlük)</a:t>
            </a:r>
          </a:p>
          <a:p>
            <a:pPr marL="685800" algn="just"/>
            <a:r>
              <a:rPr lang="tr-TR" sz="2400" dirty="0" smtClean="0">
                <a:solidFill>
                  <a:srgbClr val="00B0F0"/>
                </a:solidFill>
              </a:rPr>
              <a:t>İç </a:t>
            </a:r>
            <a:r>
              <a:rPr lang="tr-TR" sz="2400" dirty="0">
                <a:solidFill>
                  <a:srgbClr val="00B0F0"/>
                </a:solidFill>
              </a:rPr>
              <a:t>Kontrol ve Ön Mali Kontrole İlişkin Usul ve </a:t>
            </a:r>
            <a:r>
              <a:rPr lang="tr-TR" sz="2400" dirty="0" smtClean="0">
                <a:solidFill>
                  <a:srgbClr val="00B0F0"/>
                </a:solidFill>
              </a:rPr>
              <a:t>Esaslar MÜLGA</a:t>
            </a:r>
            <a:r>
              <a:rPr lang="tr-TR" sz="2400" dirty="0" smtClean="0">
                <a:solidFill>
                  <a:schemeClr val="tx1"/>
                </a:solidFill>
              </a:rPr>
              <a:t> </a:t>
            </a:r>
            <a:r>
              <a:rPr lang="tr-TR" b="1" u="sng" dirty="0" smtClean="0">
                <a:solidFill>
                  <a:srgbClr val="FF0000"/>
                </a:solidFill>
              </a:rPr>
              <a:t>(31/12/2005)</a:t>
            </a:r>
          </a:p>
          <a:p>
            <a:pPr marL="685800" algn="just"/>
            <a:r>
              <a:rPr lang="tr-TR" sz="2400" b="1" dirty="0" smtClean="0">
                <a:solidFill>
                  <a:schemeClr val="tx1"/>
                </a:solidFill>
              </a:rPr>
              <a:t>Kamu </a:t>
            </a:r>
            <a:r>
              <a:rPr lang="tr-TR" sz="2400" b="1" dirty="0">
                <a:solidFill>
                  <a:schemeClr val="tx1"/>
                </a:solidFill>
              </a:rPr>
              <a:t>İç Kontrol </a:t>
            </a:r>
            <a:r>
              <a:rPr lang="tr-TR" sz="2400" dirty="0">
                <a:solidFill>
                  <a:schemeClr val="tx1"/>
                </a:solidFill>
              </a:rPr>
              <a:t>Standartları</a:t>
            </a:r>
            <a:r>
              <a:rPr lang="tr-TR" sz="2400" b="1" dirty="0">
                <a:solidFill>
                  <a:schemeClr val="tx1"/>
                </a:solidFill>
              </a:rPr>
              <a:t> </a:t>
            </a:r>
            <a:r>
              <a:rPr lang="tr-TR" sz="2400" b="1" dirty="0" smtClean="0">
                <a:solidFill>
                  <a:schemeClr val="tx1"/>
                </a:solidFill>
              </a:rPr>
              <a:t>Tebliği </a:t>
            </a:r>
            <a:r>
              <a:rPr lang="tr-TR" dirty="0" smtClean="0">
                <a:solidFill>
                  <a:schemeClr val="tx1"/>
                </a:solidFill>
              </a:rPr>
              <a:t>(</a:t>
            </a:r>
            <a:r>
              <a:rPr lang="tr-TR" b="1" u="sng" dirty="0" smtClean="0">
                <a:solidFill>
                  <a:srgbClr val="FF0000"/>
                </a:solidFill>
              </a:rPr>
              <a:t>26/12/2007)</a:t>
            </a:r>
          </a:p>
          <a:p>
            <a:pPr marL="685800" algn="just"/>
            <a:r>
              <a:rPr lang="tr-TR" sz="2400" b="1" dirty="0" smtClean="0">
                <a:solidFill>
                  <a:schemeClr val="tx1"/>
                </a:solidFill>
              </a:rPr>
              <a:t>Kamu </a:t>
            </a:r>
            <a:r>
              <a:rPr lang="tr-TR" sz="2400" b="1" dirty="0">
                <a:solidFill>
                  <a:schemeClr val="tx1"/>
                </a:solidFill>
              </a:rPr>
              <a:t>İç Kontrol Standartlarına Uyum Eylem Planı </a:t>
            </a:r>
            <a:r>
              <a:rPr lang="tr-TR" sz="2400" b="1" dirty="0" smtClean="0">
                <a:solidFill>
                  <a:schemeClr val="tx1"/>
                </a:solidFill>
              </a:rPr>
              <a:t>Rehberi </a:t>
            </a:r>
            <a:r>
              <a:rPr lang="tr-TR" sz="1900" b="1" u="sng" dirty="0" smtClean="0">
                <a:solidFill>
                  <a:srgbClr val="FF0000"/>
                </a:solidFill>
              </a:rPr>
              <a:t>(04/02/2009)</a:t>
            </a:r>
            <a:endParaRPr lang="tr-TR" sz="1900" b="1" u="sng" dirty="0">
              <a:solidFill>
                <a:srgbClr val="FF0000"/>
              </a:solidFill>
            </a:endParaRPr>
          </a:p>
          <a:p>
            <a:pPr marL="685800" algn="just"/>
            <a:r>
              <a:rPr lang="tr-TR" sz="2400" b="1" dirty="0" smtClean="0">
                <a:solidFill>
                  <a:schemeClr val="tx1"/>
                </a:solidFill>
              </a:rPr>
              <a:t>Kamu </a:t>
            </a:r>
            <a:r>
              <a:rPr lang="tr-TR" sz="2400" b="1" dirty="0">
                <a:solidFill>
                  <a:schemeClr val="tx1"/>
                </a:solidFill>
              </a:rPr>
              <a:t>İç Kontrol Standartlarına Uyum </a:t>
            </a:r>
            <a:r>
              <a:rPr lang="tr-TR" sz="2400" b="1" dirty="0" smtClean="0">
                <a:solidFill>
                  <a:schemeClr val="tx1"/>
                </a:solidFill>
              </a:rPr>
              <a:t>Genelgesi </a:t>
            </a:r>
            <a:r>
              <a:rPr lang="tr-TR" b="1" u="sng" dirty="0" smtClean="0">
                <a:solidFill>
                  <a:srgbClr val="FF0000"/>
                </a:solidFill>
              </a:rPr>
              <a:t>(02/12/2013)</a:t>
            </a:r>
          </a:p>
          <a:p>
            <a:pPr marL="685800" algn="just"/>
            <a:r>
              <a:rPr lang="tr-TR" sz="2400" b="1" dirty="0" smtClean="0">
                <a:solidFill>
                  <a:schemeClr val="tx1"/>
                </a:solidFill>
              </a:rPr>
              <a:t>Kamu </a:t>
            </a:r>
            <a:r>
              <a:rPr lang="tr-TR" sz="2400" b="1" dirty="0">
                <a:solidFill>
                  <a:schemeClr val="tx1"/>
                </a:solidFill>
              </a:rPr>
              <a:t>İç Kontrol Rehberi </a:t>
            </a:r>
            <a:r>
              <a:rPr lang="tr-TR" b="1" u="sng" dirty="0" smtClean="0">
                <a:solidFill>
                  <a:srgbClr val="FF0000"/>
                </a:solidFill>
              </a:rPr>
              <a:t>(2014 )</a:t>
            </a:r>
          </a:p>
          <a:p>
            <a:pPr marL="685800" algn="just"/>
            <a:r>
              <a:rPr lang="tr-TR" sz="2400" b="1" dirty="0">
                <a:solidFill>
                  <a:schemeClr val="tx1"/>
                </a:solidFill>
              </a:rPr>
              <a:t>İç Kontrol Sistemi İzleme ve Değerlendirme </a:t>
            </a:r>
            <a:r>
              <a:rPr lang="tr-TR" sz="2400" b="1" dirty="0" smtClean="0">
                <a:solidFill>
                  <a:schemeClr val="tx1"/>
                </a:solidFill>
              </a:rPr>
              <a:t>Rehberi </a:t>
            </a:r>
            <a:r>
              <a:rPr lang="tr-TR" b="1" u="sng" dirty="0">
                <a:solidFill>
                  <a:srgbClr val="FF0000"/>
                </a:solidFill>
              </a:rPr>
              <a:t>(</a:t>
            </a:r>
            <a:r>
              <a:rPr lang="tr-TR" b="1" u="sng" dirty="0" smtClean="0">
                <a:solidFill>
                  <a:srgbClr val="FF0000"/>
                </a:solidFill>
              </a:rPr>
              <a:t>04/04/2024)</a:t>
            </a:r>
          </a:p>
          <a:p>
            <a:pPr marL="685800" algn="just"/>
            <a:r>
              <a:rPr lang="sv-SE" sz="2400" b="1" dirty="0" smtClean="0">
                <a:solidFill>
                  <a:schemeClr val="tx1"/>
                </a:solidFill>
              </a:rPr>
              <a:t>Kamu </a:t>
            </a:r>
            <a:r>
              <a:rPr lang="sv-SE" sz="2400" b="1" dirty="0">
                <a:solidFill>
                  <a:schemeClr val="tx1"/>
                </a:solidFill>
              </a:rPr>
              <a:t>Kurumsal Risk Yönetimi </a:t>
            </a:r>
            <a:r>
              <a:rPr lang="sv-SE" sz="2400" b="1" dirty="0" smtClean="0">
                <a:solidFill>
                  <a:schemeClr val="tx1"/>
                </a:solidFill>
              </a:rPr>
              <a:t>Rehberi</a:t>
            </a:r>
            <a:r>
              <a:rPr lang="tr-TR" sz="2400" b="1" dirty="0">
                <a:solidFill>
                  <a:schemeClr val="tx1"/>
                </a:solidFill>
              </a:rPr>
              <a:t> </a:t>
            </a:r>
            <a:r>
              <a:rPr lang="tr-TR" b="1" u="sng" dirty="0">
                <a:solidFill>
                  <a:srgbClr val="FF0000"/>
                </a:solidFill>
              </a:rPr>
              <a:t>(</a:t>
            </a:r>
            <a:r>
              <a:rPr lang="tr-TR" b="1" u="sng" dirty="0" smtClean="0">
                <a:solidFill>
                  <a:srgbClr val="FF0000"/>
                </a:solidFill>
              </a:rPr>
              <a:t>04/04/2024)</a:t>
            </a:r>
          </a:p>
          <a:p>
            <a:pPr marL="685800" algn="just"/>
            <a:r>
              <a:rPr lang="tr-TR" sz="2400" b="1" dirty="0" smtClean="0">
                <a:solidFill>
                  <a:schemeClr val="tx1"/>
                </a:solidFill>
              </a:rPr>
              <a:t>Kamu İç Kontrol Yönetmeliği </a:t>
            </a:r>
            <a:r>
              <a:rPr lang="tr-TR" b="1" u="sng" dirty="0" smtClean="0">
                <a:solidFill>
                  <a:srgbClr val="FF0000"/>
                </a:solidFill>
              </a:rPr>
              <a:t>(05.03.2025)</a:t>
            </a:r>
          </a:p>
          <a:p>
            <a:pPr marL="685800" algn="just"/>
            <a:r>
              <a:rPr lang="tr-TR" sz="2400" b="1" dirty="0"/>
              <a:t>Birim Kamu İç Kontrol Standartlarına uyum eylem planının hazırlanması, uygulanması ve izlenmesine ilişkin usul ve </a:t>
            </a:r>
            <a:r>
              <a:rPr lang="tr-TR" sz="2400" b="1" dirty="0" smtClean="0"/>
              <a:t>esaslar </a:t>
            </a:r>
            <a:r>
              <a:rPr lang="tr-TR" sz="1900" b="1" u="sng" dirty="0" smtClean="0">
                <a:solidFill>
                  <a:srgbClr val="FF0000"/>
                </a:solidFill>
              </a:rPr>
              <a:t>(18/12/2025)</a:t>
            </a:r>
          </a:p>
          <a:p>
            <a:pPr marL="685800" algn="just"/>
            <a:endParaRPr lang="tr-TR" dirty="0" smtClean="0">
              <a:solidFill>
                <a:schemeClr val="tx1"/>
              </a:solidFill>
            </a:endParaRPr>
          </a:p>
          <a:p>
            <a:pPr marL="685800" algn="just"/>
            <a:endParaRPr lang="tr-TR" dirty="0">
              <a:solidFill>
                <a:schemeClr val="tx1"/>
              </a:solidFill>
            </a:endParaRPr>
          </a:p>
        </p:txBody>
      </p:sp>
    </p:spTree>
    <p:extLst>
      <p:ext uri="{BB962C8B-B14F-4D97-AF65-F5344CB8AC3E}">
        <p14:creationId xmlns:p14="http://schemas.microsoft.com/office/powerpoint/2010/main" val="1972188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75000"/>
                  </a:schemeClr>
                </a:solidFill>
              </a:rPr>
              <a:t>Yönetmelik </a:t>
            </a:r>
            <a:r>
              <a:rPr lang="tr-TR" b="1" dirty="0">
                <a:solidFill>
                  <a:schemeClr val="accent2">
                    <a:lumMod val="75000"/>
                  </a:schemeClr>
                </a:solidFill>
              </a:rPr>
              <a:t>ile getirilen yenilikler</a:t>
            </a:r>
            <a:endParaRPr lang="tr-TR" dirty="0">
              <a:solidFill>
                <a:schemeClr val="accent2">
                  <a:lumMod val="75000"/>
                </a:schemeClr>
              </a:solidFill>
            </a:endParaRPr>
          </a:p>
        </p:txBody>
      </p:sp>
      <p:sp>
        <p:nvSpPr>
          <p:cNvPr id="3" name="İçerik Yer Tutucusu 2"/>
          <p:cNvSpPr>
            <a:spLocks noGrp="1"/>
          </p:cNvSpPr>
          <p:nvPr>
            <p:ph idx="1"/>
          </p:nvPr>
        </p:nvSpPr>
        <p:spPr>
          <a:xfrm>
            <a:off x="852854" y="1450731"/>
            <a:ext cx="8678008" cy="4431323"/>
          </a:xfrm>
        </p:spPr>
        <p:txBody>
          <a:bodyPr>
            <a:normAutofit/>
          </a:bodyPr>
          <a:lstStyle/>
          <a:p>
            <a:pPr marL="0" indent="0" algn="just">
              <a:buNone/>
            </a:pPr>
            <a:r>
              <a:rPr lang="tr-TR" sz="2400" dirty="0" smtClean="0"/>
              <a:t>(1) 01.01.2026 </a:t>
            </a:r>
            <a:r>
              <a:rPr lang="tr-TR" sz="2400" dirty="0"/>
              <a:t>tarihinden itibaren kademeli olarak </a:t>
            </a:r>
            <a:r>
              <a:rPr lang="tr-TR" sz="2400" dirty="0" smtClean="0"/>
              <a:t>harcama </a:t>
            </a:r>
            <a:r>
              <a:rPr lang="tr-TR" sz="2400" b="1" i="1" dirty="0" smtClean="0"/>
              <a:t>birim </a:t>
            </a:r>
            <a:r>
              <a:rPr lang="tr-TR" sz="2400" b="1" i="1" dirty="0"/>
              <a:t>düzeyinde kamu iç kontrol standartlarına uyum eylem planı </a:t>
            </a:r>
            <a:r>
              <a:rPr lang="tr-TR" sz="2400" dirty="0" smtClean="0"/>
              <a:t>hazırlanması yükümlülüğü </a:t>
            </a:r>
            <a:r>
              <a:rPr lang="tr-TR" sz="2400" dirty="0"/>
              <a:t>getirilmiştir</a:t>
            </a:r>
            <a:r>
              <a:rPr lang="tr-TR" sz="2400" dirty="0" smtClean="0"/>
              <a:t>.</a:t>
            </a:r>
          </a:p>
          <a:p>
            <a:pPr marL="0" indent="0" algn="just">
              <a:buNone/>
            </a:pPr>
            <a:r>
              <a:rPr lang="tr-TR" sz="2400" dirty="0" smtClean="0"/>
              <a:t>(2) Yönetmelikle </a:t>
            </a:r>
            <a:r>
              <a:rPr lang="tr-TR" sz="2400" dirty="0"/>
              <a:t>idarelere hem birim düzeyinde hem de idare düzeyinde </a:t>
            </a:r>
            <a:r>
              <a:rPr lang="tr-TR" sz="2400" b="1" i="1" dirty="0"/>
              <a:t>risk kontrol eylem planı</a:t>
            </a:r>
            <a:r>
              <a:rPr lang="tr-TR" sz="2400" dirty="0"/>
              <a:t> hazırlanması yükümlülüğü getirilmiştir.</a:t>
            </a:r>
          </a:p>
          <a:p>
            <a:pPr marL="0" indent="0" algn="just">
              <a:buNone/>
            </a:pPr>
            <a:r>
              <a:rPr lang="tr-TR" sz="2400" dirty="0" smtClean="0"/>
              <a:t>(3) İç </a:t>
            </a:r>
            <a:r>
              <a:rPr lang="tr-TR" sz="2400" dirty="0"/>
              <a:t>kontrol alanında yer alan tüm </a:t>
            </a:r>
            <a:r>
              <a:rPr lang="tr-TR" sz="2400" dirty="0" smtClean="0"/>
              <a:t>aktörlerin (Üst yönetici, harcama yetkilisi, mali hizmetler birimi yöneticisi, iç denetçiler, muhasebe yetkilisi, diğer yöneticiler ve personeller)  </a:t>
            </a:r>
            <a:r>
              <a:rPr lang="tr-TR" sz="2400" dirty="0"/>
              <a:t>görev, yetki </a:t>
            </a:r>
            <a:r>
              <a:rPr lang="tr-TR" sz="2400" dirty="0" smtClean="0"/>
              <a:t>ve sorumluluklarına </a:t>
            </a:r>
            <a:r>
              <a:rPr lang="tr-TR" sz="2400" dirty="0"/>
              <a:t>ayrı </a:t>
            </a:r>
            <a:r>
              <a:rPr lang="tr-TR" sz="2400" dirty="0" smtClean="0"/>
              <a:t>ayrı maddelerde </a:t>
            </a:r>
            <a:r>
              <a:rPr lang="tr-TR" sz="2400" dirty="0"/>
              <a:t>yer verilmiştir. </a:t>
            </a:r>
            <a:endParaRPr lang="tr-TR" sz="2400" dirty="0" smtClean="0"/>
          </a:p>
        </p:txBody>
      </p:sp>
    </p:spTree>
    <p:extLst>
      <p:ext uri="{BB962C8B-B14F-4D97-AF65-F5344CB8AC3E}">
        <p14:creationId xmlns:p14="http://schemas.microsoft.com/office/powerpoint/2010/main" val="26113206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tanımı</a:t>
            </a:r>
          </a:p>
        </p:txBody>
      </p:sp>
      <p:sp>
        <p:nvSpPr>
          <p:cNvPr id="3" name="İçerik Yer Tutucusu 2"/>
          <p:cNvSpPr>
            <a:spLocks noGrp="1"/>
          </p:cNvSpPr>
          <p:nvPr>
            <p:ph idx="1"/>
          </p:nvPr>
        </p:nvSpPr>
        <p:spPr>
          <a:xfrm>
            <a:off x="677333" y="1723292"/>
            <a:ext cx="8325990" cy="3683977"/>
          </a:xfrm>
        </p:spPr>
        <p:txBody>
          <a:bodyPr>
            <a:normAutofit fontScale="92500" lnSpcReduction="10000"/>
          </a:bodyPr>
          <a:lstStyle/>
          <a:p>
            <a:pPr marL="685800" algn="just"/>
            <a:r>
              <a:rPr lang="tr-TR" sz="2200" dirty="0" smtClean="0">
                <a:solidFill>
                  <a:srgbClr val="00B0F0"/>
                </a:solidFill>
              </a:rPr>
              <a:t>İdarenin </a:t>
            </a:r>
            <a:r>
              <a:rPr lang="tr-TR" sz="2200" dirty="0">
                <a:solidFill>
                  <a:srgbClr val="00B0F0"/>
                </a:solidFill>
              </a:rPr>
              <a:t>amaçlarına, belirlenmiş politikalara ve mevzuata uygun </a:t>
            </a:r>
            <a:r>
              <a:rPr lang="tr-TR" sz="2200" dirty="0" smtClean="0">
                <a:solidFill>
                  <a:srgbClr val="00B0F0"/>
                </a:solidFill>
              </a:rPr>
              <a:t>olarak;</a:t>
            </a:r>
          </a:p>
          <a:p>
            <a:pPr marL="1085850" lvl="1" algn="just">
              <a:buFont typeface="Wingdings" panose="05000000000000000000" pitchFamily="2" charset="2"/>
              <a:buChar char="ü"/>
            </a:pPr>
            <a:r>
              <a:rPr lang="tr-TR" sz="2000" dirty="0" smtClean="0">
                <a:solidFill>
                  <a:srgbClr val="00B0F0"/>
                </a:solidFill>
              </a:rPr>
              <a:t> </a:t>
            </a:r>
            <a:r>
              <a:rPr lang="tr-TR" sz="2000" dirty="0" smtClean="0">
                <a:solidFill>
                  <a:srgbClr val="00B050"/>
                </a:solidFill>
              </a:rPr>
              <a:t>faaliyetlerin </a:t>
            </a:r>
            <a:r>
              <a:rPr lang="tr-TR" sz="2000" dirty="0">
                <a:solidFill>
                  <a:srgbClr val="00B050"/>
                </a:solidFill>
              </a:rPr>
              <a:t>etkili, ekonomik ve verimli bir şekilde yürütülmesini, </a:t>
            </a:r>
            <a:endParaRPr lang="tr-TR" sz="2000" dirty="0" smtClean="0">
              <a:solidFill>
                <a:srgbClr val="00B050"/>
              </a:solidFill>
            </a:endParaRPr>
          </a:p>
          <a:p>
            <a:pPr marL="1085850" lvl="1" algn="just">
              <a:buFont typeface="Wingdings" panose="05000000000000000000" pitchFamily="2" charset="2"/>
              <a:buChar char="ü"/>
            </a:pPr>
            <a:r>
              <a:rPr lang="tr-TR" sz="2000" dirty="0" smtClean="0">
                <a:solidFill>
                  <a:srgbClr val="00B050"/>
                </a:solidFill>
              </a:rPr>
              <a:t>varlık </a:t>
            </a:r>
            <a:r>
              <a:rPr lang="tr-TR" sz="2000" dirty="0">
                <a:solidFill>
                  <a:srgbClr val="00B050"/>
                </a:solidFill>
              </a:rPr>
              <a:t>ve kaynakların korunmasını, </a:t>
            </a:r>
            <a:endParaRPr lang="tr-TR" sz="2000" dirty="0" smtClean="0">
              <a:solidFill>
                <a:srgbClr val="00B050"/>
              </a:solidFill>
            </a:endParaRPr>
          </a:p>
          <a:p>
            <a:pPr marL="1085850" lvl="1" algn="just">
              <a:buFont typeface="Wingdings" panose="05000000000000000000" pitchFamily="2" charset="2"/>
              <a:buChar char="ü"/>
            </a:pPr>
            <a:r>
              <a:rPr lang="tr-TR" sz="2000" dirty="0" smtClean="0">
                <a:solidFill>
                  <a:srgbClr val="00B050"/>
                </a:solidFill>
              </a:rPr>
              <a:t>muhasebe </a:t>
            </a:r>
            <a:r>
              <a:rPr lang="tr-TR" sz="2000" dirty="0">
                <a:solidFill>
                  <a:srgbClr val="00B050"/>
                </a:solidFill>
              </a:rPr>
              <a:t>kayıtlarının doğru ve tam olarak tutulmasını, </a:t>
            </a:r>
            <a:endParaRPr lang="tr-TR" sz="2000" dirty="0" smtClean="0">
              <a:solidFill>
                <a:srgbClr val="00B050"/>
              </a:solidFill>
            </a:endParaRPr>
          </a:p>
          <a:p>
            <a:pPr marL="1085850" lvl="1" algn="just">
              <a:buFont typeface="Wingdings" panose="05000000000000000000" pitchFamily="2" charset="2"/>
              <a:buChar char="ü"/>
            </a:pPr>
            <a:r>
              <a:rPr lang="tr-TR" sz="2000" dirty="0" smtClean="0">
                <a:solidFill>
                  <a:srgbClr val="00B050"/>
                </a:solidFill>
              </a:rPr>
              <a:t>malî </a:t>
            </a:r>
            <a:r>
              <a:rPr lang="tr-TR" sz="2000" dirty="0">
                <a:solidFill>
                  <a:srgbClr val="00B050"/>
                </a:solidFill>
              </a:rPr>
              <a:t>bilgi ve yönetim bilgisinin zamanında ve güvenilir olarak </a:t>
            </a:r>
            <a:r>
              <a:rPr lang="tr-TR" sz="2000" dirty="0" smtClean="0">
                <a:solidFill>
                  <a:srgbClr val="00B050"/>
                </a:solidFill>
              </a:rPr>
              <a:t>üretilmesini,</a:t>
            </a:r>
          </a:p>
          <a:p>
            <a:pPr marL="800100" lvl="1" indent="0" algn="just">
              <a:buNone/>
            </a:pPr>
            <a:r>
              <a:rPr lang="tr-TR" sz="2000" b="1" i="1" dirty="0" smtClean="0">
                <a:solidFill>
                  <a:schemeClr val="tx1"/>
                </a:solidFill>
              </a:rPr>
              <a:t>sağlamak üzere idare tarafından oluşturulan organizasyon, yöntem, süreç ile iç denetimi kapsayan </a:t>
            </a:r>
            <a:r>
              <a:rPr lang="tr-TR" sz="2000" b="1" i="1" dirty="0" smtClean="0">
                <a:solidFill>
                  <a:srgbClr val="C00000"/>
                </a:solidFill>
              </a:rPr>
              <a:t>malî ve diğer kontroller bütünüdür.</a:t>
            </a:r>
            <a:endParaRPr lang="tr-TR" sz="2000" b="1" i="1" dirty="0">
              <a:solidFill>
                <a:srgbClr val="C00000"/>
              </a:solidFill>
            </a:endParaRPr>
          </a:p>
        </p:txBody>
      </p:sp>
    </p:spTree>
    <p:extLst>
      <p:ext uri="{BB962C8B-B14F-4D97-AF65-F5344CB8AC3E}">
        <p14:creationId xmlns:p14="http://schemas.microsoft.com/office/powerpoint/2010/main" val="1079106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a:solidFill>
                  <a:schemeClr val="accent2">
                    <a:lumMod val="75000"/>
                  </a:schemeClr>
                </a:solidFill>
              </a:rPr>
              <a:t>İç kontrolün </a:t>
            </a:r>
            <a:r>
              <a:rPr lang="tr-TR" b="1" dirty="0" smtClean="0">
                <a:solidFill>
                  <a:schemeClr val="accent2">
                    <a:lumMod val="75000"/>
                  </a:schemeClr>
                </a:solidFill>
              </a:rPr>
              <a:t>amaçları</a:t>
            </a:r>
            <a:endParaRPr lang="tr-TR" b="1" dirty="0">
              <a:solidFill>
                <a:schemeClr val="accent2">
                  <a:lumMod val="75000"/>
                </a:schemeClr>
              </a:solidFill>
            </a:endParaRPr>
          </a:p>
        </p:txBody>
      </p:sp>
      <p:sp>
        <p:nvSpPr>
          <p:cNvPr id="3" name="İçerik Yer Tutucusu 2"/>
          <p:cNvSpPr>
            <a:spLocks noGrp="1"/>
          </p:cNvSpPr>
          <p:nvPr>
            <p:ph idx="1"/>
          </p:nvPr>
        </p:nvSpPr>
        <p:spPr>
          <a:xfrm>
            <a:off x="844061" y="1723292"/>
            <a:ext cx="8528539" cy="4114800"/>
          </a:xfrm>
        </p:spPr>
        <p:txBody>
          <a:bodyPr>
            <a:normAutofit/>
          </a:bodyPr>
          <a:lstStyle/>
          <a:p>
            <a:pPr marL="0" indent="0" algn="just">
              <a:buNone/>
            </a:pPr>
            <a:r>
              <a:rPr lang="tr-TR" dirty="0" smtClean="0"/>
              <a:t>	</a:t>
            </a:r>
            <a:r>
              <a:rPr lang="tr-TR" sz="2200" dirty="0" smtClean="0"/>
              <a:t>(1) Kamu </a:t>
            </a:r>
            <a:r>
              <a:rPr lang="tr-TR" sz="2200" dirty="0"/>
              <a:t>gelir, gider, varlık ve yükümlülüklerinin etkili, </a:t>
            </a:r>
            <a:r>
              <a:rPr lang="tr-TR" sz="2200" dirty="0" smtClean="0"/>
              <a:t>	ekonomik </a:t>
            </a:r>
            <a:r>
              <a:rPr lang="tr-TR" sz="2200" dirty="0"/>
              <a:t>ve verimli </a:t>
            </a:r>
            <a:r>
              <a:rPr lang="tr-TR" sz="2200" dirty="0" smtClean="0"/>
              <a:t>	bir 	şekilde yönetilmesini sağlamak,</a:t>
            </a:r>
          </a:p>
          <a:p>
            <a:pPr marL="0" indent="0" algn="just">
              <a:buNone/>
            </a:pPr>
            <a:r>
              <a:rPr lang="tr-TR" sz="2200" dirty="0"/>
              <a:t>	</a:t>
            </a:r>
            <a:r>
              <a:rPr lang="tr-TR" sz="2200" dirty="0" smtClean="0"/>
              <a:t>(2) Kamu </a:t>
            </a:r>
            <a:r>
              <a:rPr lang="tr-TR" sz="2200" dirty="0"/>
              <a:t>idarelerinin kanunlara ve diğer düzenlemelere uygun </a:t>
            </a:r>
            <a:r>
              <a:rPr lang="tr-TR" sz="2200" dirty="0" smtClean="0"/>
              <a:t>	olarak 	faaliyet 	göstermesini sağlamak,</a:t>
            </a:r>
            <a:endParaRPr lang="tr-TR" sz="2200" dirty="0"/>
          </a:p>
          <a:p>
            <a:pPr marL="0" indent="0" algn="just">
              <a:buNone/>
            </a:pPr>
            <a:r>
              <a:rPr lang="tr-TR" sz="2200" dirty="0"/>
              <a:t>	</a:t>
            </a:r>
            <a:r>
              <a:rPr lang="tr-TR" sz="2200" dirty="0" smtClean="0"/>
              <a:t>(3) Her </a:t>
            </a:r>
            <a:r>
              <a:rPr lang="tr-TR" sz="2200" dirty="0"/>
              <a:t>türlü malî karar ve işlemlerde usulsüzlük ve </a:t>
            </a:r>
            <a:r>
              <a:rPr lang="tr-TR" sz="2200" dirty="0" smtClean="0"/>
              <a:t>	yolsuzluğun 	önlenmesini 	sağlamak,</a:t>
            </a:r>
            <a:endParaRPr lang="tr-TR" sz="2200" dirty="0"/>
          </a:p>
          <a:p>
            <a:pPr marL="0" indent="0" algn="just">
              <a:buNone/>
            </a:pPr>
            <a:r>
              <a:rPr lang="tr-TR" sz="2200" dirty="0" smtClean="0"/>
              <a:t>	(4) Karar </a:t>
            </a:r>
            <a:r>
              <a:rPr lang="tr-TR" sz="2200" dirty="0"/>
              <a:t>oluşturmak ve izlemek için düzenli, zamanında ve </a:t>
            </a:r>
            <a:r>
              <a:rPr lang="tr-TR" sz="2200" dirty="0" smtClean="0"/>
              <a:t>	güvenilir </a:t>
            </a:r>
            <a:r>
              <a:rPr lang="tr-TR" sz="2200" dirty="0"/>
              <a:t>rapor </a:t>
            </a:r>
            <a:r>
              <a:rPr lang="tr-TR" sz="2200" dirty="0" smtClean="0"/>
              <a:t>	ve 	bilgi 	edinilmesini sağlamak,</a:t>
            </a:r>
            <a:endParaRPr lang="tr-TR" sz="2200" dirty="0"/>
          </a:p>
          <a:p>
            <a:pPr marL="0" indent="0" algn="just">
              <a:buNone/>
            </a:pPr>
            <a:r>
              <a:rPr lang="tr-TR" sz="2200" dirty="0" smtClean="0"/>
              <a:t>	(5) Varlıkların </a:t>
            </a:r>
            <a:r>
              <a:rPr lang="tr-TR" sz="2200" dirty="0"/>
              <a:t>kötüye kullanılmasını ve israfını önlemek ve </a:t>
            </a:r>
            <a:r>
              <a:rPr lang="tr-TR" sz="2200" dirty="0" smtClean="0"/>
              <a:t>	kayıplara </a:t>
            </a:r>
            <a:r>
              <a:rPr lang="tr-TR" sz="2200" dirty="0"/>
              <a:t>karşı </a:t>
            </a:r>
            <a:r>
              <a:rPr lang="tr-TR" sz="2200" dirty="0" smtClean="0"/>
              <a:t>	korunmasını sağlamak,</a:t>
            </a:r>
            <a:endParaRPr lang="tr-TR" sz="2200" dirty="0"/>
          </a:p>
        </p:txBody>
      </p:sp>
    </p:spTree>
    <p:extLst>
      <p:ext uri="{BB962C8B-B14F-4D97-AF65-F5344CB8AC3E}">
        <p14:creationId xmlns:p14="http://schemas.microsoft.com/office/powerpoint/2010/main" val="2825591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21058</TotalTime>
  <Words>1264</Words>
  <Application>Microsoft Office PowerPoint</Application>
  <PresentationFormat>Geniş ekran</PresentationFormat>
  <Paragraphs>120</Paragraphs>
  <Slides>36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Arial</vt:lpstr>
      <vt:lpstr>Calibri</vt:lpstr>
      <vt:lpstr>Trebuchet MS</vt:lpstr>
      <vt:lpstr>Wingdings</vt:lpstr>
      <vt:lpstr>Wingdings 3</vt:lpstr>
      <vt:lpstr>Kristal</vt:lpstr>
      <vt:lpstr>PowerPoint Sunusu</vt:lpstr>
      <vt:lpstr>Birim İç Kontrol ve Risk Koordinatörü</vt:lpstr>
      <vt:lpstr>Birim İç Kontrol ve Risk Koordinatörlerinin görevleri</vt:lpstr>
      <vt:lpstr>Birim İç Kontrol ve Risk Koordinatörlerinin görevleri</vt:lpstr>
      <vt:lpstr>Birim İç Kontrol ve Risk Koordinatörlerinin görevleri</vt:lpstr>
      <vt:lpstr>Kamu İç Kontrol mevzuatı kronolojisi</vt:lpstr>
      <vt:lpstr>Yönetmelik ile getirilen yenilikler</vt:lpstr>
      <vt:lpstr>İç kontrolün tanımı</vt:lpstr>
      <vt:lpstr>İç kontrolün amaçları</vt:lpstr>
      <vt:lpstr>İç kontrolün işleyişi</vt:lpstr>
      <vt:lpstr>İç kontrolün işleyişi</vt:lpstr>
      <vt:lpstr>İç kontrolün işleyişi</vt:lpstr>
      <vt:lpstr>İç kontrolün işleyişi</vt:lpstr>
      <vt:lpstr>İç kontrolün temel ilkeleri</vt:lpstr>
      <vt:lpstr>İç kontrolün temel ilkeleri</vt:lpstr>
      <vt:lpstr>İç kontrolün bileşenleri</vt:lpstr>
      <vt:lpstr>İç kontrolün bileşenleri</vt:lpstr>
      <vt:lpstr>İç kontrolün bileşenleri</vt:lpstr>
      <vt:lpstr>İç kontrolün bileşenleri</vt:lpstr>
      <vt:lpstr>İç kontrolün bileşenleri</vt:lpstr>
      <vt:lpstr>İç kontrol standartları</vt:lpstr>
      <vt:lpstr>İç kontrol standartları</vt:lpstr>
      <vt:lpstr>5 bileşen, 18 standart ve 79 genel şart</vt:lpstr>
      <vt:lpstr>5 bileşen, 18 standart ve 79 genel şart</vt:lpstr>
      <vt:lpstr>5 bileşen, 18 standart ve 79 genel şart</vt:lpstr>
      <vt:lpstr>5 bileşen, 18 standart ve 79 genel şart</vt:lpstr>
      <vt:lpstr>5 bileşen, 18 standart ve 79 genel şart</vt:lpstr>
      <vt:lpstr>5 bileşen, 18 standart ve 79 genel şart</vt:lpstr>
      <vt:lpstr>5 bileşen, 18 standart ve 79 genel şart</vt:lpstr>
      <vt:lpstr>5 bileşen, 18 standart ve 79 genel şart</vt:lpstr>
      <vt:lpstr>Kamu İç Kontrol Standartlarına Uyum Çalışmaları</vt:lpstr>
      <vt:lpstr>Kamu İç Kontrol Standartlarına Uyum Çalışmaları</vt:lpstr>
      <vt:lpstr>Kamu İç Kontrol Standartlarına Uyum Çalışmaları</vt:lpstr>
      <vt:lpstr>Kamu İç Kontrol Standartlarına Uyum Çalışmaları</vt:lpstr>
      <vt:lpstr>Kamu İç Kontrol Standartlarına Uyum Çalışmaları</vt:lpstr>
      <vt:lpstr>İç Kontrol ile ilgili mevzuat ve eğitim videoları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cashua</dc:creator>
  <cp:lastModifiedBy>Win10</cp:lastModifiedBy>
  <cp:revision>1335</cp:revision>
  <cp:lastPrinted>2022-06-27T07:20:29Z</cp:lastPrinted>
  <dcterms:created xsi:type="dcterms:W3CDTF">2016-02-19T06:45:29Z</dcterms:created>
  <dcterms:modified xsi:type="dcterms:W3CDTF">2026-05-11T08:39:44Z</dcterms:modified>
</cp:coreProperties>
</file>