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360" r:id="rId2"/>
    <p:sldId id="257" r:id="rId3"/>
    <p:sldId id="363" r:id="rId4"/>
    <p:sldId id="259" r:id="rId5"/>
    <p:sldId id="260" r:id="rId6"/>
    <p:sldId id="261" r:id="rId7"/>
    <p:sldId id="262" r:id="rId8"/>
    <p:sldId id="263" r:id="rId9"/>
    <p:sldId id="264" r:id="rId10"/>
    <p:sldId id="265" r:id="rId11"/>
    <p:sldId id="266" r:id="rId12"/>
    <p:sldId id="267" r:id="rId13"/>
    <p:sldId id="268" r:id="rId14"/>
    <p:sldId id="270" r:id="rId15"/>
    <p:sldId id="272" r:id="rId16"/>
    <p:sldId id="274" r:id="rId17"/>
    <p:sldId id="279" r:id="rId18"/>
    <p:sldId id="280" r:id="rId19"/>
    <p:sldId id="282" r:id="rId20"/>
    <p:sldId id="283" r:id="rId21"/>
    <p:sldId id="284" r:id="rId22"/>
    <p:sldId id="287" r:id="rId23"/>
    <p:sldId id="288" r:id="rId24"/>
    <p:sldId id="289" r:id="rId25"/>
    <p:sldId id="290" r:id="rId26"/>
    <p:sldId id="293"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11" r:id="rId41"/>
    <p:sldId id="312" r:id="rId42"/>
    <p:sldId id="313" r:id="rId43"/>
    <p:sldId id="314" r:id="rId44"/>
    <p:sldId id="315" r:id="rId45"/>
    <p:sldId id="316" r:id="rId46"/>
    <p:sldId id="317" r:id="rId47"/>
    <p:sldId id="318" r:id="rId48"/>
    <p:sldId id="319" r:id="rId49"/>
    <p:sldId id="322" r:id="rId50"/>
    <p:sldId id="323" r:id="rId51"/>
    <p:sldId id="324" r:id="rId52"/>
    <p:sldId id="325" r:id="rId53"/>
    <p:sldId id="328" r:id="rId54"/>
    <p:sldId id="327" r:id="rId55"/>
    <p:sldId id="326" r:id="rId56"/>
    <p:sldId id="329" r:id="rId57"/>
    <p:sldId id="331" r:id="rId58"/>
    <p:sldId id="332" r:id="rId59"/>
    <p:sldId id="361"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50" r:id="rId76"/>
    <p:sldId id="351" r:id="rId77"/>
    <p:sldId id="352" r:id="rId78"/>
    <p:sldId id="353" r:id="rId79"/>
    <p:sldId id="354" r:id="rId80"/>
    <p:sldId id="355"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326944B-6911-4886-B333-0572FB5DD4F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224120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326944B-6911-4886-B333-0572FB5DD4F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257176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326944B-6911-4886-B333-0572FB5DD4F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139E2-19A4-45C3-998E-67682DC074C2}"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266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3326944B-6911-4886-B333-0572FB5DD4F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132960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3326944B-6911-4886-B333-0572FB5DD4F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39E2-19A4-45C3-998E-67682DC074C2}"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368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3326944B-6911-4886-B333-0572FB5DD4F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53124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26944B-6911-4886-B333-0572FB5DD4F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868198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26944B-6911-4886-B333-0572FB5DD4F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378458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26944B-6911-4886-B333-0572FB5DD4F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76700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326944B-6911-4886-B333-0572FB5DD4FA}"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14647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326944B-6911-4886-B333-0572FB5DD4F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154337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326944B-6911-4886-B333-0572FB5DD4FA}" type="datetimeFigureOut">
              <a:rPr lang="tr-TR" smtClean="0"/>
              <a:t>16.04.2025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212870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326944B-6911-4886-B333-0572FB5DD4FA}" type="datetimeFigureOut">
              <a:rPr lang="tr-TR" smtClean="0"/>
              <a:t>16.04.2025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301552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6944B-6911-4886-B333-0572FB5DD4FA}" type="datetimeFigureOut">
              <a:rPr lang="tr-TR" smtClean="0"/>
              <a:t>16.04.2025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10442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326944B-6911-4886-B333-0572FB5DD4F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44095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326944B-6911-4886-B333-0572FB5DD4FA}"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39E2-19A4-45C3-998E-67682DC074C2}" type="slidenum">
              <a:rPr lang="tr-TR" smtClean="0"/>
              <a:t>‹#›</a:t>
            </a:fld>
            <a:endParaRPr lang="tr-TR"/>
          </a:p>
        </p:txBody>
      </p:sp>
    </p:spTree>
    <p:extLst>
      <p:ext uri="{BB962C8B-B14F-4D97-AF65-F5344CB8AC3E}">
        <p14:creationId xmlns:p14="http://schemas.microsoft.com/office/powerpoint/2010/main" val="185377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26944B-6911-4886-B333-0572FB5DD4FA}" type="datetimeFigureOut">
              <a:rPr lang="tr-TR" smtClean="0"/>
              <a:t>16.04.2025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0139E2-19A4-45C3-998E-67682DC074C2}" type="slidenum">
              <a:rPr lang="tr-TR" smtClean="0"/>
              <a:t>‹#›</a:t>
            </a:fld>
            <a:endParaRPr lang="tr-TR"/>
          </a:p>
        </p:txBody>
      </p:sp>
    </p:spTree>
    <p:extLst>
      <p:ext uri="{BB962C8B-B14F-4D97-AF65-F5344CB8AC3E}">
        <p14:creationId xmlns:p14="http://schemas.microsoft.com/office/powerpoint/2010/main" val="228189300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F3B8DE-3C7C-4C31-B88F-F776D2FE530F}"/>
              </a:ext>
            </a:extLst>
          </p:cNvPr>
          <p:cNvSpPr>
            <a:spLocks noGrp="1"/>
          </p:cNvSpPr>
          <p:nvPr>
            <p:ph type="title"/>
          </p:nvPr>
        </p:nvSpPr>
        <p:spPr/>
        <p:txBody>
          <a:bodyPr>
            <a:normAutofit fontScale="90000"/>
          </a:bodyPr>
          <a:lstStyle/>
          <a:p>
            <a:pPr algn="ctr"/>
            <a:r>
              <a:rPr lang="tr-TR" sz="4000" dirty="0">
                <a:solidFill>
                  <a:srgbClr val="FF0000"/>
                </a:solidFill>
                <a:latin typeface="Comic Sans MS" panose="030F0702030302020204" pitchFamily="66" charset="0"/>
              </a:rPr>
              <a:t>ÇUKUROVA ÜNİVERSİTESİ</a:t>
            </a:r>
            <a:br>
              <a:rPr lang="tr-TR" sz="4000" dirty="0">
                <a:solidFill>
                  <a:srgbClr val="FF0000"/>
                </a:solidFill>
                <a:latin typeface="Comic Sans MS" panose="030F0702030302020204" pitchFamily="66" charset="0"/>
              </a:rPr>
            </a:br>
            <a:r>
              <a:rPr lang="tr-TR" sz="4000" dirty="0">
                <a:solidFill>
                  <a:srgbClr val="FF0000"/>
                </a:solidFill>
                <a:latin typeface="Comic Sans MS" panose="030F0702030302020204" pitchFamily="66" charset="0"/>
              </a:rPr>
              <a:t>Genel Sekreterlik</a:t>
            </a:r>
            <a:br>
              <a:rPr lang="tr-TR" dirty="0"/>
            </a:br>
            <a:endParaRPr lang="tr-TR" dirty="0"/>
          </a:p>
        </p:txBody>
      </p:sp>
      <p:sp>
        <p:nvSpPr>
          <p:cNvPr id="3" name="İçerik Yer Tutucusu 2">
            <a:extLst>
              <a:ext uri="{FF2B5EF4-FFF2-40B4-BE49-F238E27FC236}">
                <a16:creationId xmlns:a16="http://schemas.microsoft.com/office/drawing/2014/main" id="{BFD8FCC1-4C1B-41F8-B099-B3938183AC1B}"/>
              </a:ext>
            </a:extLst>
          </p:cNvPr>
          <p:cNvSpPr>
            <a:spLocks noGrp="1"/>
          </p:cNvSpPr>
          <p:nvPr>
            <p:ph idx="1"/>
          </p:nvPr>
        </p:nvSpPr>
        <p:spPr/>
        <p:txBody>
          <a:bodyPr>
            <a:normAutofit/>
          </a:bodyPr>
          <a:lstStyle/>
          <a:p>
            <a:pPr marL="0" indent="0" algn="ctr">
              <a:buNone/>
            </a:pPr>
            <a:r>
              <a:rPr lang="tr-TR" i="1" dirty="0">
                <a:latin typeface="Comic Sans MS" panose="030F0702030302020204" pitchFamily="66" charset="0"/>
              </a:rPr>
              <a:t>«Disiplin İş ve İşlemleri Eğitimi»</a:t>
            </a:r>
          </a:p>
          <a:p>
            <a:pPr marL="0" indent="0" algn="ctr">
              <a:buNone/>
            </a:pPr>
            <a:r>
              <a:rPr lang="tr-TR" dirty="0">
                <a:latin typeface="Comic Sans MS" panose="030F0702030302020204" pitchFamily="66" charset="0"/>
              </a:rPr>
              <a:t>14-15-16 Nisan 2025</a:t>
            </a:r>
          </a:p>
          <a:p>
            <a:pPr marL="0" indent="0" algn="ctr">
              <a:buNone/>
            </a:pPr>
            <a:r>
              <a:rPr lang="tr-TR" dirty="0">
                <a:latin typeface="Comic Sans MS" panose="030F0702030302020204" pitchFamily="66" charset="0"/>
              </a:rPr>
              <a:t>Mithat Özsan Amfisi</a:t>
            </a:r>
          </a:p>
          <a:p>
            <a:endParaRPr lang="tr-TR" dirty="0"/>
          </a:p>
          <a:p>
            <a:endParaRPr lang="tr-TR" dirty="0"/>
          </a:p>
          <a:p>
            <a:endParaRPr lang="tr-TR" dirty="0"/>
          </a:p>
          <a:p>
            <a:pPr marL="0" indent="0" algn="ctr">
              <a:buNone/>
            </a:pPr>
            <a:r>
              <a:rPr lang="tr-TR" dirty="0">
                <a:latin typeface="Comic Sans MS" panose="030F0702030302020204" pitchFamily="66" charset="0"/>
              </a:rPr>
              <a:t>Süleyman ÇAĞLAR</a:t>
            </a:r>
          </a:p>
          <a:p>
            <a:pPr marL="0" indent="0" algn="ctr">
              <a:buNone/>
            </a:pPr>
            <a:r>
              <a:rPr lang="tr-TR" dirty="0">
                <a:latin typeface="Comic Sans MS" panose="030F0702030302020204" pitchFamily="66" charset="0"/>
              </a:rPr>
              <a:t>Genel Sekreter Yardımcısı</a:t>
            </a:r>
          </a:p>
        </p:txBody>
      </p:sp>
    </p:spTree>
    <p:extLst>
      <p:ext uri="{BB962C8B-B14F-4D97-AF65-F5344CB8AC3E}">
        <p14:creationId xmlns:p14="http://schemas.microsoft.com/office/powerpoint/2010/main" val="10149048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B0DF8A-E13D-4F86-8189-67727BC6DF56}"/>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AMİRLERİ KİMLERDİR?</a:t>
            </a:r>
            <a:endParaRPr lang="tr-TR" sz="2800" dirty="0"/>
          </a:p>
        </p:txBody>
      </p:sp>
      <p:sp>
        <p:nvSpPr>
          <p:cNvPr id="3" name="İçerik Yer Tutucusu 2">
            <a:extLst>
              <a:ext uri="{FF2B5EF4-FFF2-40B4-BE49-F238E27FC236}">
                <a16:creationId xmlns:a16="http://schemas.microsoft.com/office/drawing/2014/main" id="{064DF54B-9792-4A24-AB0B-BD16053B0E6F}"/>
              </a:ext>
            </a:extLst>
          </p:cNvPr>
          <p:cNvSpPr>
            <a:spLocks noGrp="1"/>
          </p:cNvSpPr>
          <p:nvPr>
            <p:ph idx="1"/>
          </p:nvPr>
        </p:nvSpPr>
        <p:spPr/>
        <p:txBody>
          <a:bodyPr>
            <a:normAutofit/>
          </a:bodyPr>
          <a:lstStyle/>
          <a:p>
            <a:pPr marL="0" indent="0" algn="ctr">
              <a:buNone/>
            </a:pPr>
            <a:r>
              <a:rPr lang="tr-TR" dirty="0">
                <a:latin typeface="Comic Sans MS" panose="030F0702030302020204" pitchFamily="66" charset="0"/>
              </a:rPr>
              <a:t>Yukarıdaki maddeye göre;</a:t>
            </a:r>
          </a:p>
          <a:p>
            <a:pPr marL="0" indent="0">
              <a:buNone/>
            </a:pPr>
            <a:r>
              <a:rPr lang="tr-TR" dirty="0">
                <a:latin typeface="Comic Sans MS" panose="030F0702030302020204" pitchFamily="66" charset="0"/>
              </a:rPr>
              <a:t>	Rektör yardımcıları,</a:t>
            </a:r>
          </a:p>
          <a:p>
            <a:pPr marL="0" indent="0">
              <a:buNone/>
            </a:pPr>
            <a:r>
              <a:rPr lang="tr-TR" dirty="0">
                <a:latin typeface="Comic Sans MS" panose="030F0702030302020204" pitchFamily="66" charset="0"/>
              </a:rPr>
              <a:t>	Dekan/Müdür Yardımcıları</a:t>
            </a:r>
          </a:p>
          <a:p>
            <a:pPr marL="0" indent="0">
              <a:buNone/>
            </a:pPr>
            <a:r>
              <a:rPr lang="tr-TR" dirty="0">
                <a:latin typeface="Comic Sans MS" panose="030F0702030302020204" pitchFamily="66" charset="0"/>
              </a:rPr>
              <a:t>	Bölüm/Anabilim Dalı/Bilim Dalı Başkanları,</a:t>
            </a:r>
          </a:p>
          <a:p>
            <a:pPr marL="0" indent="0">
              <a:buNone/>
            </a:pPr>
            <a:r>
              <a:rPr lang="tr-TR" dirty="0">
                <a:latin typeface="Comic Sans MS" panose="030F0702030302020204" pitchFamily="66" charset="0"/>
              </a:rPr>
              <a:t>	Kadrosu bulunmayan uygulama araştırma merkez müdürleri</a:t>
            </a:r>
          </a:p>
          <a:p>
            <a:pPr marL="0" indent="0">
              <a:buNone/>
            </a:pPr>
            <a:r>
              <a:rPr lang="tr-TR" dirty="0">
                <a:latin typeface="Comic Sans MS" panose="030F0702030302020204" pitchFamily="66" charset="0"/>
              </a:rPr>
              <a:t>	Koordinatörler/Birim Sorumluları</a:t>
            </a:r>
          </a:p>
          <a:p>
            <a:pPr marL="0" indent="0">
              <a:buNone/>
            </a:pPr>
            <a:r>
              <a:rPr lang="tr-TR" dirty="0">
                <a:latin typeface="Comic Sans MS" panose="030F0702030302020204" pitchFamily="66" charset="0"/>
              </a:rPr>
              <a:t>	Rektörlük Daire Başkanları</a:t>
            </a:r>
          </a:p>
          <a:p>
            <a:pPr marL="0" indent="0">
              <a:buNone/>
            </a:pPr>
            <a:r>
              <a:rPr lang="tr-TR" dirty="0">
                <a:latin typeface="Comic Sans MS" panose="030F0702030302020204" pitchFamily="66" charset="0"/>
              </a:rPr>
              <a:t>	Şube Müdürleri</a:t>
            </a:r>
          </a:p>
          <a:p>
            <a:pPr marL="0" indent="0" algn="ctr">
              <a:buNone/>
            </a:pPr>
            <a:r>
              <a:rPr lang="tr-TR" dirty="0">
                <a:latin typeface="Comic Sans MS" panose="030F0702030302020204" pitchFamily="66" charset="0"/>
              </a:rPr>
              <a:t>	Disiplin Amiri Sıfatına haiz değildir.</a:t>
            </a:r>
          </a:p>
          <a:p>
            <a:pPr marL="0" indent="0">
              <a:buNone/>
            </a:pPr>
            <a:endParaRPr lang="tr-TR" dirty="0"/>
          </a:p>
        </p:txBody>
      </p:sp>
    </p:spTree>
    <p:extLst>
      <p:ext uri="{BB962C8B-B14F-4D97-AF65-F5344CB8AC3E}">
        <p14:creationId xmlns:p14="http://schemas.microsoft.com/office/powerpoint/2010/main" val="2327681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10DB26-5399-4BF1-B5D0-803166B6DFE1}"/>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AMİRLERİ KİMLERDİR?</a:t>
            </a:r>
            <a:endParaRPr lang="tr-TR" sz="2800" dirty="0">
              <a:latin typeface="Comic Sans MS" panose="030F0702030302020204" pitchFamily="66" charset="0"/>
            </a:endParaRPr>
          </a:p>
        </p:txBody>
      </p:sp>
      <p:sp>
        <p:nvSpPr>
          <p:cNvPr id="3" name="İçerik Yer Tutucusu 2">
            <a:extLst>
              <a:ext uri="{FF2B5EF4-FFF2-40B4-BE49-F238E27FC236}">
                <a16:creationId xmlns:a16="http://schemas.microsoft.com/office/drawing/2014/main" id="{983614C0-3A36-442F-B74E-4B3B9C861111}"/>
              </a:ext>
            </a:extLst>
          </p:cNvPr>
          <p:cNvSpPr>
            <a:spLocks noGrp="1"/>
          </p:cNvSpPr>
          <p:nvPr>
            <p:ph idx="1"/>
          </p:nvPr>
        </p:nvSpPr>
        <p:spPr/>
        <p:txBody>
          <a:bodyPr/>
          <a:lstStyle/>
          <a:p>
            <a:pPr marL="0" indent="0" algn="just">
              <a:buNone/>
            </a:pPr>
            <a:r>
              <a:rPr lang="tr-TR" dirty="0">
                <a:latin typeface="Comic Sans MS" panose="030F0702030302020204" pitchFamily="66" charset="0"/>
              </a:rPr>
              <a:t>	Disiplin Amiri Sıfatına haiz olmayanlar disiplin soruşturması açamazlar. Bunlar, disiplin soruşturmasına konu bir fiili öğrendiklerinde durumu en kısa süre içinde disiplin amirine bildirmelidirler. </a:t>
            </a:r>
          </a:p>
          <a:p>
            <a:pPr marL="0" indent="0" algn="just">
              <a:buNone/>
            </a:pPr>
            <a:r>
              <a:rPr lang="tr-TR" dirty="0">
                <a:latin typeface="Comic Sans MS" panose="030F0702030302020204" pitchFamily="66" charset="0"/>
              </a:rPr>
              <a:t>	Disiplin Amiri statüsüne/ unvanına vekalet edenler genel kural olan  «Vekil, asıl gibidir» hükmüne istinaden, vekalet döneminde asil gibi soruşturma açabilirler.</a:t>
            </a:r>
          </a:p>
          <a:p>
            <a:endParaRPr lang="tr-TR" dirty="0"/>
          </a:p>
        </p:txBody>
      </p:sp>
    </p:spTree>
    <p:extLst>
      <p:ext uri="{BB962C8B-B14F-4D97-AF65-F5344CB8AC3E}">
        <p14:creationId xmlns:p14="http://schemas.microsoft.com/office/powerpoint/2010/main" val="30414157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5E3FE2-3DB1-490A-BBD1-1DE8D1BD0DDF}"/>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AMİRLERİ KİMLERDİR?</a:t>
            </a:r>
            <a:endParaRPr lang="tr-TR" sz="2800" dirty="0">
              <a:latin typeface="Comic Sans MS" panose="030F0702030302020204" pitchFamily="66" charset="0"/>
            </a:endParaRPr>
          </a:p>
        </p:txBody>
      </p:sp>
      <p:sp>
        <p:nvSpPr>
          <p:cNvPr id="3" name="İçerik Yer Tutucusu 2">
            <a:extLst>
              <a:ext uri="{FF2B5EF4-FFF2-40B4-BE49-F238E27FC236}">
                <a16:creationId xmlns:a16="http://schemas.microsoft.com/office/drawing/2014/main" id="{B2681BE7-00B6-455E-9A86-A2B675650B66}"/>
              </a:ext>
            </a:extLst>
          </p:cNvPr>
          <p:cNvSpPr>
            <a:spLocks noGrp="1"/>
          </p:cNvSpPr>
          <p:nvPr>
            <p:ph idx="1"/>
          </p:nvPr>
        </p:nvSpPr>
        <p:spPr/>
        <p:txBody>
          <a:bodyPr>
            <a:normAutofit/>
          </a:bodyPr>
          <a:lstStyle/>
          <a:p>
            <a:pPr marL="0" indent="0">
              <a:buNone/>
            </a:pPr>
            <a:r>
              <a:rPr lang="tr-TR" dirty="0"/>
              <a:t>	</a:t>
            </a:r>
          </a:p>
          <a:p>
            <a:pPr marL="0" indent="0" algn="just">
              <a:buNone/>
            </a:pPr>
            <a:r>
              <a:rPr lang="tr-TR" dirty="0"/>
              <a:t>	</a:t>
            </a:r>
            <a:r>
              <a:rPr lang="tr-TR" dirty="0">
                <a:latin typeface="Comic Sans MS" panose="030F0702030302020204" pitchFamily="66" charset="0"/>
              </a:rPr>
              <a:t>Üst disiplin amirinin aynı konu hakkında soruşturma açtığı veya açtırdığı durumlarda alt disiplin amiri ayrıca soruşturma yapamayacak veya yaptıramayacaktır. </a:t>
            </a:r>
          </a:p>
          <a:p>
            <a:pPr marL="0" indent="0" algn="just">
              <a:buNone/>
            </a:pPr>
            <a:r>
              <a:rPr lang="tr-TR" dirty="0">
                <a:latin typeface="Comic Sans MS" panose="030F0702030302020204" pitchFamily="66" charset="0"/>
              </a:rPr>
              <a:t>	Daha önce aynı konuda açılmış bir soruşturma var ise bunlar üst amirin açtığı veya açtırdığı soruşturma ile birleştirilmesi gerekmektedir.</a:t>
            </a:r>
          </a:p>
          <a:p>
            <a:pPr marL="0" indent="0" algn="ctr">
              <a:buNone/>
            </a:pPr>
            <a:r>
              <a:rPr lang="tr-TR" dirty="0">
                <a:latin typeface="Comic Sans MS" panose="030F0702030302020204" pitchFamily="66" charset="0"/>
              </a:rPr>
              <a:t> </a:t>
            </a:r>
            <a:r>
              <a:rPr lang="tr-TR" i="1" dirty="0">
                <a:solidFill>
                  <a:srgbClr val="FF0000"/>
                </a:solidFill>
                <a:latin typeface="Comic Sans MS" panose="030F0702030302020204" pitchFamily="66" charset="0"/>
              </a:rPr>
              <a:t>(2547 s.K.md.53/A-1-a).</a:t>
            </a:r>
            <a:endParaRPr lang="tr-TR" dirty="0">
              <a:solidFill>
                <a:srgbClr val="FF0000"/>
              </a:solidFill>
              <a:latin typeface="Comic Sans MS" panose="030F0702030302020204" pitchFamily="66" charset="0"/>
            </a:endParaRPr>
          </a:p>
          <a:p>
            <a:endParaRPr lang="tr-TR" dirty="0"/>
          </a:p>
        </p:txBody>
      </p:sp>
    </p:spTree>
    <p:extLst>
      <p:ext uri="{BB962C8B-B14F-4D97-AF65-F5344CB8AC3E}">
        <p14:creationId xmlns:p14="http://schemas.microsoft.com/office/powerpoint/2010/main" val="212875000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0FC307A-901C-4ECB-990F-4B6EC4EB98BD}"/>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SORUŞTURMASINA BAŞLANILMASI</a:t>
            </a:r>
            <a:endParaRPr lang="tr-TR" sz="2800" dirty="0"/>
          </a:p>
        </p:txBody>
      </p:sp>
      <p:sp>
        <p:nvSpPr>
          <p:cNvPr id="3" name="İçerik Yer Tutucusu 2">
            <a:extLst>
              <a:ext uri="{FF2B5EF4-FFF2-40B4-BE49-F238E27FC236}">
                <a16:creationId xmlns:a16="http://schemas.microsoft.com/office/drawing/2014/main" id="{0BD3123F-474B-4AB5-974F-8F1A961B3B99}"/>
              </a:ext>
            </a:extLst>
          </p:cNvPr>
          <p:cNvSpPr>
            <a:spLocks noGrp="1"/>
          </p:cNvSpPr>
          <p:nvPr>
            <p:ph idx="1"/>
          </p:nvPr>
        </p:nvSpPr>
        <p:spPr>
          <a:xfrm>
            <a:off x="838200" y="1852519"/>
            <a:ext cx="10515600" cy="4351338"/>
          </a:xfrm>
        </p:spPr>
        <p:txBody>
          <a:bodyPr/>
          <a:lstStyle/>
          <a:p>
            <a:pPr marL="0" indent="0">
              <a:buNone/>
            </a:pPr>
            <a:r>
              <a:rPr lang="tr-TR" dirty="0">
                <a:latin typeface="Comic Sans MS" panose="030F0702030302020204" pitchFamily="66" charset="0"/>
                <a:ea typeface="Tahoma" panose="020B0604030504040204" pitchFamily="34" charset="0"/>
                <a:cs typeface="Tahoma" panose="020B0604030504040204" pitchFamily="34" charset="0"/>
              </a:rPr>
              <a:t>	Disiplin cezası verilmesini gerektiren bir fiilin işlendiğini öğrenen disiplin amiri yazılı olarak disiplin soruşturmasını başlatır </a:t>
            </a:r>
            <a:r>
              <a:rPr lang="tr-TR" i="1" dirty="0">
                <a:solidFill>
                  <a:srgbClr val="FF0000"/>
                </a:solidFill>
                <a:latin typeface="Comic Sans MS" panose="030F0702030302020204" pitchFamily="66" charset="0"/>
                <a:ea typeface="Tahoma" panose="020B0604030504040204" pitchFamily="34" charset="0"/>
                <a:cs typeface="Tahoma" panose="020B0604030504040204" pitchFamily="34" charset="0"/>
              </a:rPr>
              <a:t>(2547 s.K.md.53/A-1-a).</a:t>
            </a:r>
            <a:r>
              <a:rPr lang="tr-TR" dirty="0">
                <a:solidFill>
                  <a:srgbClr val="FF0000"/>
                </a:solidFill>
                <a:latin typeface="Comic Sans MS" panose="030F0702030302020204" pitchFamily="66"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4112433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E76E30-114B-4A0E-8C8C-41F8B35B5596}"/>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SORUŞTURMASINA BAŞLANILMASI</a:t>
            </a:r>
            <a:endParaRPr lang="tr-TR" sz="2800" dirty="0"/>
          </a:p>
        </p:txBody>
      </p:sp>
      <p:sp>
        <p:nvSpPr>
          <p:cNvPr id="3" name="İçerik Yer Tutucusu 2">
            <a:extLst>
              <a:ext uri="{FF2B5EF4-FFF2-40B4-BE49-F238E27FC236}">
                <a16:creationId xmlns:a16="http://schemas.microsoft.com/office/drawing/2014/main" id="{4D5C2301-FB74-4CD1-9231-1606A39E9EFC}"/>
              </a:ext>
            </a:extLst>
          </p:cNvPr>
          <p:cNvSpPr>
            <a:spLocks noGrp="1"/>
          </p:cNvSpPr>
          <p:nvPr>
            <p:ph idx="1"/>
          </p:nvPr>
        </p:nvSpPr>
        <p:spPr/>
        <p:txBody>
          <a:bodyPr/>
          <a:lstStyle/>
          <a:p>
            <a:pPr marL="0" indent="0" algn="just">
              <a:buNone/>
            </a:pPr>
            <a:r>
              <a:rPr lang="tr-TR" dirty="0">
                <a:latin typeface="Comic Sans MS" panose="030F0702030302020204" pitchFamily="66" charset="0"/>
              </a:rPr>
              <a:t>	</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Ancak bilimsel araştırma ve yargı etiğine ilişkin disiplin cezası verilmesini gerektiren fiiller açısından soruşturma başlatılmadan önce bilimsel araştırma ve yayın etiği kurullarınca inceleme yapılması zorunludur </a:t>
            </a:r>
            <a:r>
              <a:rPr lang="tr-TR" i="1" dirty="0">
                <a:solidFill>
                  <a:srgbClr val="FF0000"/>
                </a:solidFill>
                <a:latin typeface="Comic Sans MS" panose="030F0702030302020204" pitchFamily="66" charset="0"/>
              </a:rPr>
              <a:t>(2547 s.K.md.53/A-1-b).</a:t>
            </a:r>
            <a:endParaRPr lang="tr-TR" dirty="0">
              <a:solidFill>
                <a:srgbClr val="FF0000"/>
              </a:solidFill>
              <a:latin typeface="Comic Sans MS" panose="030F0702030302020204" pitchFamily="66" charset="0"/>
            </a:endParaRPr>
          </a:p>
          <a:p>
            <a:pPr marL="0" indent="0">
              <a:buNone/>
            </a:pPr>
            <a:endParaRPr lang="tr-TR" dirty="0"/>
          </a:p>
        </p:txBody>
      </p:sp>
    </p:spTree>
    <p:extLst>
      <p:ext uri="{BB962C8B-B14F-4D97-AF65-F5344CB8AC3E}">
        <p14:creationId xmlns:p14="http://schemas.microsoft.com/office/powerpoint/2010/main" val="14596482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E76E30-114B-4A0E-8C8C-41F8B35B5596}"/>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SORUŞTURMASINA BAŞLANILMASI</a:t>
            </a:r>
            <a:endParaRPr lang="tr-TR" sz="2800" dirty="0"/>
          </a:p>
        </p:txBody>
      </p:sp>
      <p:sp>
        <p:nvSpPr>
          <p:cNvPr id="3" name="İçerik Yer Tutucusu 2">
            <a:extLst>
              <a:ext uri="{FF2B5EF4-FFF2-40B4-BE49-F238E27FC236}">
                <a16:creationId xmlns:a16="http://schemas.microsoft.com/office/drawing/2014/main" id="{4D5C2301-FB74-4CD1-9231-1606A39E9EFC}"/>
              </a:ext>
            </a:extLst>
          </p:cNvPr>
          <p:cNvSpPr>
            <a:spLocks noGrp="1"/>
          </p:cNvSpPr>
          <p:nvPr>
            <p:ph idx="1"/>
          </p:nvPr>
        </p:nvSpPr>
        <p:spPr/>
        <p:txBody>
          <a:bodyPr>
            <a:normAutofit/>
          </a:bodyPr>
          <a:lstStyle/>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Fiili işleyenin emeklilik veya başka nedenlerle görevinin sona ermesi, hakkında soruşturma açılmasına ve soruşturmanın devamına engel olmaz. Bu durumda soruşturma sonunda verilen disiplin cezası, özlük dosyasında saklanır. Aylıktan veya ücretten kesme ve kademe ilerlemesinin durdurulması veya birden fazla ücretten kesme cezaları ilgilinin kamu görevine dönmesi ya da bir vakıf yükseköğretim kurumunda göreve başlaması halinde uygulanır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md.53/A-1-m).</a:t>
            </a:r>
            <a:endParaRPr lang="tr-TR" dirty="0">
              <a:solidFill>
                <a:srgbClr val="FF0000"/>
              </a:solidFill>
              <a:latin typeface="Comic Sans MS" panose="030F0702030302020204" pitchFamily="66" charset="0"/>
            </a:endParaRPr>
          </a:p>
          <a:p>
            <a:pPr marL="0" indent="0" algn="just">
              <a:buNone/>
            </a:pPr>
            <a:endParaRPr lang="tr-TR" dirty="0">
              <a:solidFill>
                <a:srgbClr val="FF0000"/>
              </a:solidFill>
              <a:latin typeface="Comic Sans MS" panose="030F0702030302020204" pitchFamily="66" charset="0"/>
            </a:endParaRPr>
          </a:p>
          <a:p>
            <a:pPr marL="0" indent="0">
              <a:buNone/>
            </a:pPr>
            <a:endParaRPr lang="tr-TR" dirty="0"/>
          </a:p>
        </p:txBody>
      </p:sp>
    </p:spTree>
    <p:extLst>
      <p:ext uri="{BB962C8B-B14F-4D97-AF65-F5344CB8AC3E}">
        <p14:creationId xmlns:p14="http://schemas.microsoft.com/office/powerpoint/2010/main" val="34550184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E76E30-114B-4A0E-8C8C-41F8B35B5596}"/>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İNCELEME</a:t>
            </a:r>
            <a:endParaRPr lang="tr-TR" sz="2800" dirty="0"/>
          </a:p>
        </p:txBody>
      </p:sp>
      <p:sp>
        <p:nvSpPr>
          <p:cNvPr id="3" name="İçerik Yer Tutucusu 2">
            <a:extLst>
              <a:ext uri="{FF2B5EF4-FFF2-40B4-BE49-F238E27FC236}">
                <a16:creationId xmlns:a16="http://schemas.microsoft.com/office/drawing/2014/main" id="{4D5C2301-FB74-4CD1-9231-1606A39E9EFC}"/>
              </a:ext>
            </a:extLst>
          </p:cNvPr>
          <p:cNvSpPr>
            <a:spLocks noGrp="1"/>
          </p:cNvSpPr>
          <p:nvPr>
            <p:ph idx="1"/>
          </p:nvPr>
        </p:nvSpPr>
        <p:spPr/>
        <p:txBody>
          <a:bodyPr>
            <a:normAutofit/>
          </a:bodyPr>
          <a:lstStyle/>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Rektörlüğe ya da Birimlere gelen yazı veya ihbarda, suçu işleyenin kim olduğu, olayın ne olduğu ve disiplin suçu oluşturup oluşturmadığı konusunda belirsizlik varsa (yani soyut şikâyetin ve basit şüphenin bulunduğu durumlarda), disiplin amirinin soruşturma açmayıp öncelikle inceleme yaptırması uygun olur. İnceleme işlemlerinin gerek tek kişi tarafından gerekse oluşturulacak komisyon tarafından yapılması için yazılı görevlendirme yapılır. Görevlendirme yazısında; “hangi hususun inceleneceği” belirtilir ve “disiplin ve ceza soruşturması açılmasına gerek olup olmadığının belirtilmesi” istenir. Aynı zamanda, disiplin soruşturması zamanaşımı sürelerine ilişkin sınırlamalar da göz önünde tutularak, incelemenin en kısa sürede sonuçlandırılması gerekmektedir.</a:t>
            </a:r>
            <a:endParaRPr lang="tr-TR" dirty="0">
              <a:solidFill>
                <a:srgbClr val="FF0000"/>
              </a:solidFill>
              <a:latin typeface="Comic Sans MS" panose="030F0702030302020204" pitchFamily="66" charset="0"/>
            </a:endParaRPr>
          </a:p>
          <a:p>
            <a:pPr marL="0" indent="0">
              <a:buNone/>
            </a:pPr>
            <a:endParaRPr lang="tr-TR" dirty="0"/>
          </a:p>
        </p:txBody>
      </p:sp>
    </p:spTree>
    <p:extLst>
      <p:ext uri="{BB962C8B-B14F-4D97-AF65-F5344CB8AC3E}">
        <p14:creationId xmlns:p14="http://schemas.microsoft.com/office/powerpoint/2010/main" val="32126657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E76E30-114B-4A0E-8C8C-41F8B35B5596}"/>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SORUŞTURMAYA BAŞLANILMASINDA ZAMAN AŞIMI SÜRELERİ</a:t>
            </a:r>
            <a:endParaRPr lang="tr-TR" sz="2800" dirty="0"/>
          </a:p>
        </p:txBody>
      </p:sp>
      <p:sp>
        <p:nvSpPr>
          <p:cNvPr id="3" name="İçerik Yer Tutucusu 2">
            <a:extLst>
              <a:ext uri="{FF2B5EF4-FFF2-40B4-BE49-F238E27FC236}">
                <a16:creationId xmlns:a16="http://schemas.microsoft.com/office/drawing/2014/main" id="{4D5C2301-FB74-4CD1-9231-1606A39E9EFC}"/>
              </a:ext>
            </a:extLst>
          </p:cNvPr>
          <p:cNvSpPr>
            <a:spLocks noGrp="1"/>
          </p:cNvSpPr>
          <p:nvPr>
            <p:ph idx="1"/>
          </p:nvPr>
        </p:nvSpPr>
        <p:spPr/>
        <p:txBody>
          <a:bodyPr>
            <a:normAutofit/>
          </a:bodyPr>
          <a:lstStyle/>
          <a:p>
            <a:pPr marL="0" indent="0" algn="just">
              <a:buNone/>
            </a:pPr>
            <a:r>
              <a:rPr lang="tr-TR" dirty="0">
                <a:latin typeface="Comic Sans MS" panose="030F0702030302020204" pitchFamily="66" charset="0"/>
              </a:rPr>
              <a:t>	</a:t>
            </a:r>
            <a:r>
              <a:rPr lang="tr-TR" b="1" dirty="0">
                <a:solidFill>
                  <a:srgbClr val="FF0000"/>
                </a:solidFill>
                <a:latin typeface="Comic Sans MS" panose="030F0702030302020204" pitchFamily="66" charset="0"/>
              </a:rPr>
              <a:t>Özel Zaman Aşımı Süresi:</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Disiplin cezası verilmesini gerektiren fiil ve hallerin işlendiğinin </a:t>
            </a:r>
            <a:r>
              <a:rPr lang="tr-TR" u="sng" dirty="0">
                <a:latin typeface="Comic Sans MS" panose="030F0702030302020204" pitchFamily="66" charset="0"/>
              </a:rPr>
              <a:t>öğrenildiği tarihten itibaren;</a:t>
            </a: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 Uyarma, kınama, aylıktan kesme ve kademe ilerlemesinin durdurulması veya birden fazla ücretten kesme cezalarında bir (1) ay içinde,</a:t>
            </a:r>
          </a:p>
          <a:p>
            <a:pPr marL="0" indent="0" algn="just">
              <a:buNone/>
            </a:pPr>
            <a:r>
              <a:rPr lang="tr-TR" dirty="0">
                <a:latin typeface="Comic Sans MS" panose="030F0702030302020204" pitchFamily="66" charset="0"/>
              </a:rPr>
              <a:t>	b) Üniversite öğretim mesleğinden çıkarma ve kamu görevinden çıkarma cezasında altı (6) ay içinde, </a:t>
            </a:r>
          </a:p>
          <a:p>
            <a:pPr marL="0" indent="0" algn="just">
              <a:buNone/>
            </a:pPr>
            <a:endParaRPr lang="tr-TR" u="sng" dirty="0">
              <a:latin typeface="Comic Sans MS" panose="030F0702030302020204" pitchFamily="66" charset="0"/>
            </a:endParaRPr>
          </a:p>
          <a:p>
            <a:pPr marL="0" indent="0" algn="just">
              <a:buNone/>
            </a:pPr>
            <a:r>
              <a:rPr lang="tr-TR" u="sng" dirty="0">
                <a:latin typeface="Comic Sans MS" panose="030F0702030302020204" pitchFamily="66" charset="0"/>
              </a:rPr>
              <a:t>disiplin soruşturmasına başlanmadığı takdirde disiplin soruşturması açılamaz </a:t>
            </a:r>
            <a:r>
              <a:rPr lang="tr-TR" i="1" dirty="0">
                <a:solidFill>
                  <a:srgbClr val="FF0000"/>
                </a:solidFill>
                <a:latin typeface="Comic Sans MS" panose="030F0702030302020204" pitchFamily="66" charset="0"/>
              </a:rPr>
              <a:t>(2547 s.K.md.53/C-1).</a:t>
            </a:r>
            <a:endParaRPr lang="tr-TR" dirty="0">
              <a:solidFill>
                <a:srgbClr val="FF0000"/>
              </a:solidFill>
              <a:latin typeface="Comic Sans MS" panose="030F0702030302020204" pitchFamily="66" charset="0"/>
            </a:endParaRPr>
          </a:p>
          <a:p>
            <a:pPr marL="0" indent="0">
              <a:buNone/>
            </a:pPr>
            <a:endParaRPr lang="tr-TR" dirty="0"/>
          </a:p>
        </p:txBody>
      </p:sp>
    </p:spTree>
    <p:extLst>
      <p:ext uri="{BB962C8B-B14F-4D97-AF65-F5344CB8AC3E}">
        <p14:creationId xmlns:p14="http://schemas.microsoft.com/office/powerpoint/2010/main" val="2607870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736089-982B-49A7-B58D-A891E5C9CBE9}"/>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SORUŞTURMAYA BAŞLANILMASINDA ZAMAN AŞIMI SÜRELERİ</a:t>
            </a:r>
            <a:endParaRPr lang="tr-TR" sz="2800" dirty="0"/>
          </a:p>
        </p:txBody>
      </p:sp>
      <p:sp>
        <p:nvSpPr>
          <p:cNvPr id="3" name="İçerik Yer Tutucusu 2">
            <a:extLst>
              <a:ext uri="{FF2B5EF4-FFF2-40B4-BE49-F238E27FC236}">
                <a16:creationId xmlns:a16="http://schemas.microsoft.com/office/drawing/2014/main" id="{219CC203-18F5-4B56-91A6-09F39F3BC411}"/>
              </a:ext>
            </a:extLst>
          </p:cNvPr>
          <p:cNvSpPr>
            <a:spLocks noGrp="1"/>
          </p:cNvSpPr>
          <p:nvPr>
            <p:ph idx="1"/>
          </p:nvPr>
        </p:nvSpPr>
        <p:spPr/>
        <p:txBody>
          <a:bodyPr>
            <a:normAutofit/>
          </a:bodyPr>
          <a:lstStyle/>
          <a:p>
            <a:pPr marL="0" indent="0" algn="just">
              <a:buNone/>
            </a:pPr>
            <a:endParaRPr lang="tr-TR" sz="3600" dirty="0">
              <a:latin typeface="Comic Sans MS" panose="030F0702030302020204" pitchFamily="66" charset="0"/>
            </a:endParaRPr>
          </a:p>
          <a:p>
            <a:pPr marL="0" indent="0" algn="just">
              <a:buNone/>
            </a:pPr>
            <a:r>
              <a:rPr lang="tr-TR" sz="3600" dirty="0">
                <a:latin typeface="Comic Sans MS" panose="030F0702030302020204" pitchFamily="66" charset="0"/>
              </a:rPr>
              <a:t>	İnceleme yapılmak suretiyle disiplin suçu oluşturan bir eylemin işlendiğinin öğrenilmesi durumunda, zamanaşımı süresi inceleme raporunun makama sunulduğu tarihten itibaren başlar</a:t>
            </a:r>
            <a:r>
              <a:rPr lang="tr-TR" sz="3600" dirty="0">
                <a:solidFill>
                  <a:srgbClr val="FF0000"/>
                </a:solidFill>
                <a:latin typeface="Comic Sans MS" panose="030F0702030302020204" pitchFamily="66" charset="0"/>
              </a:rPr>
              <a:t>.!!!!</a:t>
            </a:r>
          </a:p>
          <a:p>
            <a:pPr marL="0" indent="0">
              <a:buNone/>
            </a:pPr>
            <a:endParaRPr lang="tr-TR" dirty="0"/>
          </a:p>
        </p:txBody>
      </p:sp>
    </p:spTree>
    <p:extLst>
      <p:ext uri="{BB962C8B-B14F-4D97-AF65-F5344CB8AC3E}">
        <p14:creationId xmlns:p14="http://schemas.microsoft.com/office/powerpoint/2010/main" val="79054145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736089-982B-49A7-B58D-A891E5C9CBE9}"/>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SORUŞTURMAYA BAŞLANILMASINDA ZAMAN AŞIMI SÜRELERİ</a:t>
            </a:r>
            <a:endParaRPr lang="tr-TR" sz="2800" dirty="0"/>
          </a:p>
        </p:txBody>
      </p:sp>
      <p:sp>
        <p:nvSpPr>
          <p:cNvPr id="3" name="İçerik Yer Tutucusu 2">
            <a:extLst>
              <a:ext uri="{FF2B5EF4-FFF2-40B4-BE49-F238E27FC236}">
                <a16:creationId xmlns:a16="http://schemas.microsoft.com/office/drawing/2014/main" id="{219CC203-18F5-4B56-91A6-09F39F3BC411}"/>
              </a:ext>
            </a:extLst>
          </p:cNvPr>
          <p:cNvSpPr>
            <a:spLocks noGrp="1"/>
          </p:cNvSpPr>
          <p:nvPr>
            <p:ph idx="1"/>
          </p:nvPr>
        </p:nvSpPr>
        <p:spPr/>
        <p:txBody>
          <a:bodyPr/>
          <a:lstStyle/>
          <a:p>
            <a:pPr marL="0" indent="0" algn="just">
              <a:buNone/>
            </a:pPr>
            <a:endParaRPr lang="tr-TR" sz="3600" dirty="0">
              <a:latin typeface="Comic Sans MS" panose="030F0702030302020204" pitchFamily="66" charset="0"/>
            </a:endParaRPr>
          </a:p>
          <a:p>
            <a:pPr marL="0" indent="0" algn="just">
              <a:buNone/>
            </a:pPr>
            <a:r>
              <a:rPr lang="tr-TR" b="1" dirty="0">
                <a:latin typeface="Comic Sans MS" panose="030F0702030302020204" pitchFamily="66" charset="0"/>
              </a:rPr>
              <a:t>	</a:t>
            </a:r>
            <a:r>
              <a:rPr lang="tr-TR" b="1" dirty="0">
                <a:solidFill>
                  <a:srgbClr val="FF0000"/>
                </a:solidFill>
                <a:latin typeface="Comic Sans MS" panose="030F0702030302020204" pitchFamily="66" charset="0"/>
              </a:rPr>
              <a:t>Genel Zaman Aşımı Süresi:</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Disiplin cezası verilmesini gerektiren </a:t>
            </a:r>
            <a:r>
              <a:rPr lang="tr-TR" b="1" u="sng" dirty="0">
                <a:latin typeface="Comic Sans MS" panose="030F0702030302020204" pitchFamily="66" charset="0"/>
              </a:rPr>
              <a:t>fiillerin işlendiği tarihten itibaren</a:t>
            </a:r>
            <a:r>
              <a:rPr lang="tr-TR" dirty="0">
                <a:latin typeface="Comic Sans MS" panose="030F0702030302020204" pitchFamily="66" charset="0"/>
              </a:rPr>
              <a:t> iki yıl, üniversite öğretim mesleğinden çıkarma cezasını gerektiren fiil açısından altı yıl geçmiş ise disiplin cezası verilemez. </a:t>
            </a:r>
            <a:r>
              <a:rPr lang="tr-TR" i="1" dirty="0">
                <a:solidFill>
                  <a:srgbClr val="FF0000"/>
                </a:solidFill>
                <a:latin typeface="Comic Sans MS" panose="030F0702030302020204" pitchFamily="66" charset="0"/>
              </a:rPr>
              <a:t>(2547 s.K.md.53/C-2).</a:t>
            </a:r>
            <a:endParaRPr lang="tr-TR" dirty="0">
              <a:solidFill>
                <a:srgbClr val="FF0000"/>
              </a:solidFill>
              <a:latin typeface="Comic Sans MS" panose="030F0702030302020204" pitchFamily="66" charset="0"/>
            </a:endParaRPr>
          </a:p>
          <a:p>
            <a:pPr marL="0" indent="0">
              <a:buNone/>
            </a:pPr>
            <a:endParaRPr lang="tr-TR" dirty="0"/>
          </a:p>
        </p:txBody>
      </p:sp>
    </p:spTree>
    <p:extLst>
      <p:ext uri="{BB962C8B-B14F-4D97-AF65-F5344CB8AC3E}">
        <p14:creationId xmlns:p14="http://schemas.microsoft.com/office/powerpoint/2010/main" val="1493599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EDBB0-E470-42D8-A5DC-5A0C12BA7DAF}"/>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SORUŞTURMASININ KAPSAMI</a:t>
            </a:r>
            <a:endParaRPr lang="tr-TR" sz="2800" b="1" dirty="0">
              <a:latin typeface="Comic Sans MS" panose="030F0702030302020204" pitchFamily="66" charset="0"/>
            </a:endParaRPr>
          </a:p>
        </p:txBody>
      </p:sp>
      <p:sp>
        <p:nvSpPr>
          <p:cNvPr id="3" name="İçerik Yer Tutucusu 2">
            <a:extLst>
              <a:ext uri="{FF2B5EF4-FFF2-40B4-BE49-F238E27FC236}">
                <a16:creationId xmlns:a16="http://schemas.microsoft.com/office/drawing/2014/main" id="{D96523DC-9495-4DAD-8598-A54693367B56}"/>
              </a:ext>
            </a:extLst>
          </p:cNvPr>
          <p:cNvSpPr>
            <a:spLocks noGrp="1"/>
          </p:cNvSpPr>
          <p:nvPr>
            <p:ph idx="1"/>
          </p:nvPr>
        </p:nvSpPr>
        <p:spPr/>
        <p:txBody>
          <a:bodyPr/>
          <a:lstStyle/>
          <a:p>
            <a:pPr marL="0" indent="0" algn="just">
              <a:buNone/>
            </a:pPr>
            <a:r>
              <a:rPr lang="tr-TR" dirty="0"/>
              <a:t>	</a:t>
            </a:r>
            <a:r>
              <a:rPr lang="tr-TR" dirty="0">
                <a:latin typeface="Comic Sans MS" panose="030F0702030302020204" pitchFamily="66" charset="0"/>
              </a:rPr>
              <a:t>2547 Sayılı Kanununun 53.Maddesinde yer alan «Öğretim </a:t>
            </a:r>
            <a:r>
              <a:rPr lang="tr-TR" dirty="0" err="1">
                <a:latin typeface="Comic Sans MS" panose="030F0702030302020204" pitchFamily="66" charset="0"/>
              </a:rPr>
              <a:t>elemanları,memur</a:t>
            </a:r>
            <a:r>
              <a:rPr lang="tr-TR" dirty="0">
                <a:latin typeface="Comic Sans MS" panose="030F0702030302020204" pitchFamily="66" charset="0"/>
              </a:rPr>
              <a:t> ve diğer personelin disiplin işlemleri, disiplin amirlerinin yetkileri, devlet memurlarına uygulanan usul ve esaslara göre Yükseköğretim Kurulunca düzenlenir.» hükmüne istinaden 21/8/1982 tarihli ve 17789 sayılı Resmî </a:t>
            </a:r>
            <a:r>
              <a:rPr lang="tr-TR" dirty="0" err="1">
                <a:latin typeface="Comic Sans MS" panose="030F0702030302020204" pitchFamily="66" charset="0"/>
              </a:rPr>
              <a:t>Gazete’de</a:t>
            </a:r>
            <a:r>
              <a:rPr lang="tr-TR" dirty="0">
                <a:latin typeface="Comic Sans MS" panose="030F0702030302020204" pitchFamily="66" charset="0"/>
              </a:rPr>
              <a:t> yayımlanan Yükseköğretim Kurumları Yönetici, Öğretim Elemanı ve Memurları Disiplin Yönetmeliği hükümlerine göre disiplin süreçleri yönetilmekteydi.</a:t>
            </a:r>
          </a:p>
          <a:p>
            <a:pPr marL="0" indent="0" algn="just">
              <a:buNone/>
            </a:pPr>
            <a:endParaRPr lang="tr-TR" dirty="0"/>
          </a:p>
          <a:p>
            <a:pPr marL="0" indent="0">
              <a:buNone/>
            </a:pPr>
            <a:endParaRPr lang="tr-TR" dirty="0"/>
          </a:p>
        </p:txBody>
      </p:sp>
    </p:spTree>
    <p:extLst>
      <p:ext uri="{BB962C8B-B14F-4D97-AF65-F5344CB8AC3E}">
        <p14:creationId xmlns:p14="http://schemas.microsoft.com/office/powerpoint/2010/main" val="140982881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736089-982B-49A7-B58D-A891E5C9CBE9}"/>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SORUŞTURMAYA BAŞLANILMASINDA ZAMAN AŞIMI SÜRELERİ</a:t>
            </a:r>
            <a:endParaRPr lang="tr-TR" sz="2800" dirty="0"/>
          </a:p>
        </p:txBody>
      </p:sp>
      <p:sp>
        <p:nvSpPr>
          <p:cNvPr id="3" name="İçerik Yer Tutucusu 2">
            <a:extLst>
              <a:ext uri="{FF2B5EF4-FFF2-40B4-BE49-F238E27FC236}">
                <a16:creationId xmlns:a16="http://schemas.microsoft.com/office/drawing/2014/main" id="{219CC203-18F5-4B56-91A6-09F39F3BC411}"/>
              </a:ext>
            </a:extLst>
          </p:cNvPr>
          <p:cNvSpPr>
            <a:spLocks noGrp="1"/>
          </p:cNvSpPr>
          <p:nvPr>
            <p:ph idx="1"/>
          </p:nvPr>
        </p:nvSpPr>
        <p:spPr/>
        <p:txBody>
          <a:bodyPr>
            <a:normAutofit fontScale="92500" lnSpcReduction="10000"/>
          </a:bodyPr>
          <a:lstStyle/>
          <a:p>
            <a:pPr marL="0" indent="0" algn="just">
              <a:buNone/>
            </a:pPr>
            <a:endParaRPr lang="tr-TR" sz="3600" dirty="0">
              <a:latin typeface="Comic Sans MS" panose="030F0702030302020204" pitchFamily="66" charset="0"/>
            </a:endParaRPr>
          </a:p>
          <a:p>
            <a:pPr marL="0" indent="0" algn="just">
              <a:buNone/>
            </a:pPr>
            <a:r>
              <a:rPr lang="tr-TR" dirty="0">
                <a:latin typeface="Comic Sans MS" panose="030F0702030302020204" pitchFamily="66" charset="0"/>
              </a:rPr>
              <a:t>	Disiplin ve ceza soruşturmasının birlikte açıldığı durumlarda, açılan disiplin soruşturmasında ceza soruşturması sonucu bekleniyor olsa dahi, disiplin cezası verilmesine kanaat getirilirse, iki yıllık zamanaşımı süresi geçirilmeden disiplin cezası verilmesi gerekmektedir.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Bir fiilden dolayı ilgili hakkında ceza soruşturması veya kovuşturması yapılıyor olması, aynı fiilden dolayı disiplin soruşturması yapılmasına, ceza verilmesine ve bu cezanın yerine getirilmesine engel değildir. Disiplin amiri kararı ile gerektiğinde ceza kovuşturması bekletici mesele yapılabilir. Bu durumda disiplin soruşturmasına ilişkin zamanaşımı süreleri durur </a:t>
            </a:r>
            <a:r>
              <a:rPr lang="tr-TR" i="1" dirty="0">
                <a:solidFill>
                  <a:srgbClr val="FF0000"/>
                </a:solidFill>
                <a:latin typeface="Comic Sans MS" panose="030F0702030302020204" pitchFamily="66" charset="0"/>
              </a:rPr>
              <a:t>(2547 s.K.md.53/A-1-n).</a:t>
            </a:r>
            <a:endParaRPr lang="tr-TR" dirty="0">
              <a:solidFill>
                <a:srgbClr val="FF0000"/>
              </a:solidFill>
              <a:latin typeface="Comic Sans MS" panose="030F0702030302020204" pitchFamily="66" charset="0"/>
            </a:endParaRPr>
          </a:p>
          <a:p>
            <a:pPr marL="0" indent="0">
              <a:buNone/>
            </a:pPr>
            <a:endParaRPr lang="tr-TR" dirty="0"/>
          </a:p>
        </p:txBody>
      </p:sp>
    </p:spTree>
    <p:extLst>
      <p:ext uri="{BB962C8B-B14F-4D97-AF65-F5344CB8AC3E}">
        <p14:creationId xmlns:p14="http://schemas.microsoft.com/office/powerpoint/2010/main" val="180436252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736089-982B-49A7-B58D-A891E5C9CBE9}"/>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SORUŞTURMAYA BAŞLANILMASINDA ZAMAN AŞIMI SÜRELERİ</a:t>
            </a:r>
            <a:endParaRPr lang="tr-TR" sz="2800" dirty="0"/>
          </a:p>
        </p:txBody>
      </p:sp>
      <p:sp>
        <p:nvSpPr>
          <p:cNvPr id="3" name="İçerik Yer Tutucusu 2">
            <a:extLst>
              <a:ext uri="{FF2B5EF4-FFF2-40B4-BE49-F238E27FC236}">
                <a16:creationId xmlns:a16="http://schemas.microsoft.com/office/drawing/2014/main" id="{219CC203-18F5-4B56-91A6-09F39F3BC411}"/>
              </a:ext>
            </a:extLst>
          </p:cNvPr>
          <p:cNvSpPr>
            <a:spLocks noGrp="1"/>
          </p:cNvSpPr>
          <p:nvPr>
            <p:ph idx="1"/>
          </p:nvPr>
        </p:nvSpPr>
        <p:spPr/>
        <p:txBody>
          <a:bodyPr>
            <a:normAutofit/>
          </a:bodyPr>
          <a:lstStyle/>
          <a:p>
            <a:pPr marL="0" indent="0" algn="just">
              <a:buNone/>
            </a:pPr>
            <a:endParaRPr lang="tr-TR" sz="3600" dirty="0">
              <a:latin typeface="Comic Sans MS" panose="030F0702030302020204" pitchFamily="66" charset="0"/>
            </a:endParaRPr>
          </a:p>
          <a:p>
            <a:pPr marL="0" indent="0" algn="just">
              <a:buNone/>
            </a:pPr>
            <a:r>
              <a:rPr lang="tr-TR" dirty="0">
                <a:latin typeface="Comic Sans MS" panose="030F0702030302020204" pitchFamily="66" charset="0"/>
              </a:rPr>
              <a:t>	Soruşturmacıların, görevlendirme yazısının tebliğ tarihinden itibaren iki (2) ay içinde soruşturmayı tamamlamaları gerekmekte olup, soruşturmanın zamanaşımı süresi içerisinde tamamlanmaması halinde soruşturmacıların hukuki ve cezai sorumlulukları doğabilecektir. </a:t>
            </a:r>
          </a:p>
          <a:p>
            <a:pPr marL="0" indent="0" algn="just">
              <a:buNone/>
            </a:pPr>
            <a:r>
              <a:rPr lang="tr-TR" dirty="0">
                <a:latin typeface="Comic Sans MS" panose="030F0702030302020204" pitchFamily="66" charset="0"/>
              </a:rPr>
              <a:t>	</a:t>
            </a:r>
            <a:endParaRPr lang="tr-TR" dirty="0"/>
          </a:p>
        </p:txBody>
      </p:sp>
    </p:spTree>
    <p:extLst>
      <p:ext uri="{BB962C8B-B14F-4D97-AF65-F5344CB8AC3E}">
        <p14:creationId xmlns:p14="http://schemas.microsoft.com/office/powerpoint/2010/main" val="385254091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SORUŞTURMAYA BAŞLANILMASINDA ZAMAN AŞIMI SÜRELERİ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lstStyle/>
          <a:p>
            <a:pPr marL="0" indent="0" algn="just">
              <a:buNone/>
            </a:pP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Bu nedenle soruşturmalar en kısa sürede tamamlanmalı, bu hususta disiplin amirleri tarafından soruşturmalar düzenli olarak takip edilerek soruşturmacılara gerekli bildirim yapılmalıdır.</a:t>
            </a:r>
          </a:p>
          <a:p>
            <a:pPr marL="0" indent="0">
              <a:buNone/>
            </a:pPr>
            <a:endParaRPr lang="tr-TR" dirty="0"/>
          </a:p>
        </p:txBody>
      </p:sp>
    </p:spTree>
    <p:extLst>
      <p:ext uri="{BB962C8B-B14F-4D97-AF65-F5344CB8AC3E}">
        <p14:creationId xmlns:p14="http://schemas.microsoft.com/office/powerpoint/2010/main" val="5319190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 TAYİN EDİLMESİ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a:bodyPr>
          <a:lstStyle/>
          <a:p>
            <a:pPr marL="0" indent="0" algn="just">
              <a:buNone/>
            </a:pP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Olayın soruşturma gerektirdiği açık olarak belli ise veya inceleme üzerine disiplin soruşturması önerisi yapılmışsa ve soruşturulacak kişi birimde </a:t>
            </a:r>
            <a:r>
              <a:rPr lang="tr-TR" b="1" i="1" u="sng" dirty="0">
                <a:solidFill>
                  <a:srgbClr val="FF0000"/>
                </a:solidFill>
                <a:latin typeface="Comic Sans MS" panose="030F0702030302020204" pitchFamily="66" charset="0"/>
              </a:rPr>
              <a:t>görevli!!!</a:t>
            </a:r>
            <a:r>
              <a:rPr lang="tr-TR" b="1" i="1" u="sng" dirty="0">
                <a:latin typeface="Comic Sans MS" panose="030F0702030302020204" pitchFamily="66" charset="0"/>
              </a:rPr>
              <a:t> </a:t>
            </a:r>
            <a:r>
              <a:rPr lang="tr-TR" dirty="0">
                <a:latin typeface="Comic Sans MS" panose="030F0702030302020204" pitchFamily="66" charset="0"/>
              </a:rPr>
              <a:t>akademik, idari yada iş sözleşmesiyle çalışan personel ise birimin disiplin amiri tarafından soruşturma açılır. Biriminde görevli olmayan personel için yetkili disiplin amiri tarafından soruşturma açılması için görevli olduğu birime gönderir.</a:t>
            </a:r>
          </a:p>
          <a:p>
            <a:pPr marL="0" indent="0">
              <a:buNone/>
            </a:pPr>
            <a:endParaRPr lang="tr-TR" dirty="0"/>
          </a:p>
        </p:txBody>
      </p:sp>
    </p:spTree>
    <p:extLst>
      <p:ext uri="{BB962C8B-B14F-4D97-AF65-F5344CB8AC3E}">
        <p14:creationId xmlns:p14="http://schemas.microsoft.com/office/powerpoint/2010/main" val="25838826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 TAYİN EDİLMESİ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Disiplin amiri soruşturmayı bizzat kendisi yapabileceği gibi soruşturmayı yapmak üzere birim içerisinde soruşturmacı veya komisyon görevlendirebilecektir </a:t>
            </a:r>
            <a:r>
              <a:rPr lang="tr-TR" i="1" dirty="0">
                <a:solidFill>
                  <a:srgbClr val="FF0000"/>
                </a:solidFill>
                <a:latin typeface="Comic Sans MS" panose="030F0702030302020204" pitchFamily="66" charset="0"/>
              </a:rPr>
              <a:t>(2547 s.K.md.53/A-1-c).</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Soruşturmacının görev ve unvanı, soruşturulanın görev ve unvanının üstünde veya onunla aynı düzeyde olmalıdır </a:t>
            </a:r>
            <a:r>
              <a:rPr lang="tr-TR" i="1" dirty="0">
                <a:solidFill>
                  <a:srgbClr val="FF0000"/>
                </a:solidFill>
                <a:latin typeface="Comic Sans MS" panose="030F0702030302020204" pitchFamily="66" charset="0"/>
              </a:rPr>
              <a:t>(2547 s.K.md.53/A-1-d).</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Fiilin ast ile üst tarafından birlikte işlenmesi hâlinde soruşturma usulü ve disiplin cezası verme yetkisi üste göre belirlenir </a:t>
            </a:r>
            <a:r>
              <a:rPr lang="tr-TR" i="1" dirty="0">
                <a:solidFill>
                  <a:srgbClr val="FF0000"/>
                </a:solidFill>
                <a:latin typeface="Comic Sans MS" panose="030F0702030302020204" pitchFamily="66" charset="0"/>
              </a:rPr>
              <a:t>(2547 s.K.md.53/A-1-e).</a:t>
            </a:r>
            <a:endParaRPr lang="tr-TR" dirty="0">
              <a:solidFill>
                <a:srgbClr val="FF0000"/>
              </a:solidFill>
              <a:latin typeface="Comic Sans MS" panose="030F0702030302020204" pitchFamily="66" charset="0"/>
            </a:endParaRPr>
          </a:p>
          <a:p>
            <a:pPr marL="0" indent="0">
              <a:buNone/>
            </a:pPr>
            <a:endParaRPr lang="tr-TR" dirty="0"/>
          </a:p>
        </p:txBody>
      </p:sp>
    </p:spTree>
    <p:extLst>
      <p:ext uri="{BB962C8B-B14F-4D97-AF65-F5344CB8AC3E}">
        <p14:creationId xmlns:p14="http://schemas.microsoft.com/office/powerpoint/2010/main" val="23013631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 TAYİN EDİLMESİ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Zorunlu hallerde Rektörlük aracılığı ile diğer birimlerden de soruşturmacı talep edilebilecektir </a:t>
            </a:r>
            <a:r>
              <a:rPr lang="tr-TR" dirty="0">
                <a:solidFill>
                  <a:srgbClr val="FF0000"/>
                </a:solidFill>
                <a:latin typeface="Comic Sans MS" panose="030F0702030302020204" pitchFamily="66" charset="0"/>
              </a:rPr>
              <a:t>(2547 s.K.md.53/A-1-c). </a:t>
            </a:r>
            <a:r>
              <a:rPr lang="tr-TR" dirty="0">
                <a:latin typeface="Comic Sans MS" panose="030F0702030302020204" pitchFamily="66" charset="0"/>
              </a:rPr>
              <a:t>Rektörlük aracılığı ile soruşturmacı atanması söz konusu olsa dahi, soruşturmaya dair işlemler doğrudan soruşturmacı tarafından yürütülerek, soruşturma raporu soruşturmayı açan makama (Dekanlık/Müdürlük) iletilir, ek süre vb. onaylar ilgili makamdan alınır </a:t>
            </a:r>
          </a:p>
        </p:txBody>
      </p:sp>
    </p:spTree>
    <p:extLst>
      <p:ext uri="{BB962C8B-B14F-4D97-AF65-F5344CB8AC3E}">
        <p14:creationId xmlns:p14="http://schemas.microsoft.com/office/powerpoint/2010/main" val="153147450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 TAYİN EDİLMESİ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Disiplin soruşturması için görevlendirme yapan disiplin amiri tarafından soruşturmacı olarak atanan kişiye bir görevlendirme yazısı tebliğ edilir. Bu yazı ekinde ayrıca şikâyet dilekçesi ile dilekçe ekinde var ise diğer belgeler de yer almalıdır.</a:t>
            </a:r>
            <a:r>
              <a:rPr lang="tr-TR" i="1" dirty="0">
                <a:latin typeface="Comic Sans MS" panose="030F0702030302020204" pitchFamily="66" charset="0"/>
              </a:rPr>
              <a:t> </a:t>
            </a: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118378003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 TAYİN EDİLMESİ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t>	</a:t>
            </a:r>
            <a:r>
              <a:rPr lang="tr-TR" dirty="0">
                <a:latin typeface="Comic Sans MS" panose="030F0702030302020204" pitchFamily="66" charset="0"/>
              </a:rPr>
              <a:t>Soruşturulanın disiplin cezası verilmesini gerektiren fiili işlediği ve disiplin soruşturmasının başlatıldığı tarihteki görev veya unvanının farklı olması hâlinde disiplin soruşturması, üst görev veya unvanı esas alınarak yürütülür. Disiplin amirinin belirlenmesi ve uygulanacak diğer disiplin hükümleri, görev yapılan kurumun tabi olduğu mevzuata göre belirlenir </a:t>
            </a:r>
            <a:r>
              <a:rPr lang="tr-TR" i="1" dirty="0">
                <a:solidFill>
                  <a:srgbClr val="FF0000"/>
                </a:solidFill>
                <a:latin typeface="Comic Sans MS" panose="030F0702030302020204" pitchFamily="66" charset="0"/>
              </a:rPr>
              <a:t>(2547 s.K.md.53/A-1-f).</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Olayda taraf durumunda bulunanlarla (şikâyetçi, tanık, mağdur vb.) veya soruşturulanlarla aralarında önceden husumet bulunan kimseler soruşturmacı olarak atanmaması gerekmektedir.</a:t>
            </a:r>
          </a:p>
          <a:p>
            <a:pPr mar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400796352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SORUŞTURMACININ DİKKAT ETMESİ GEREKEN HUSUSLAR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fontScale="92500" lnSpcReduction="20000"/>
          </a:bodyPr>
          <a:lstStyle/>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	1-</a:t>
            </a:r>
            <a:r>
              <a:rPr lang="tr-TR" dirty="0">
                <a:latin typeface="Comic Sans MS" panose="030F0702030302020204" pitchFamily="66" charset="0"/>
              </a:rPr>
              <a:t>Soruşturmacı, sadece görevlendirildiği konuda soruşturma yürütmekle görevlidir. Soruşturmanın yapılması sırasında disiplin soruşturmasına konu olabilecek başka fiillerin ortaya çıkması durumunda soruşturmacı bunları gecikmeksizin soruşturulanın disiplin amirine bildirmelidir </a:t>
            </a:r>
            <a:r>
              <a:rPr lang="tr-TR" i="1" dirty="0">
                <a:latin typeface="Comic Sans MS" panose="030F0702030302020204" pitchFamily="66" charset="0"/>
              </a:rPr>
              <a:t>(2547 s.K.md.53/A-1-ı).</a:t>
            </a:r>
            <a:r>
              <a:rPr lang="tr-TR" dirty="0">
                <a:latin typeface="Comic Sans MS" panose="030F0702030302020204" pitchFamily="66" charset="0"/>
              </a:rPr>
              <a:t> Tespit edilen bu fiiller ile ilgili soruşturma açma yetkisi disiplin amirlerine aittir.</a:t>
            </a:r>
          </a:p>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	2-</a:t>
            </a:r>
            <a:r>
              <a:rPr lang="tr-TR" dirty="0">
                <a:latin typeface="Comic Sans MS" panose="030F0702030302020204" pitchFamily="66" charset="0"/>
              </a:rPr>
              <a:t>Soruşturmacı, soruşturmayı bizzat kendisi yürütmelidir; soruşturma kapsamındaki her türlü işlemi kendisi yapmalıdır. Ancak yeminli yazman atamak sureti ile tutanakların yazımında bu kişilerin yardımını alabilecektir.</a:t>
            </a:r>
          </a:p>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	3-</a:t>
            </a:r>
            <a:r>
              <a:rPr lang="tr-TR" dirty="0">
                <a:latin typeface="Comic Sans MS" panose="030F0702030302020204" pitchFamily="66" charset="0"/>
              </a:rPr>
              <a:t> Soruşturmacı, disiplin soruşturmasıyla ilgili bilgi ve belgeleri toplama, ifade alma, tanık dinleme, bilirkişiye başvurma, keşif yapma, inceleme yapma ve ilgili makamlarla her türlü yazışma yetkisini haizdir </a:t>
            </a:r>
            <a:r>
              <a:rPr lang="tr-TR" i="1" dirty="0">
                <a:latin typeface="Comic Sans MS" panose="030F0702030302020204" pitchFamily="66" charset="0"/>
              </a:rPr>
              <a:t>(2547 s.K.md.53/A-1-g).</a:t>
            </a: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145143788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SORUŞTURMACININ DİKKAT ETMESİ GEREKEN HUSUSLAR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fontScale="85000" lnSpcReduction="20000"/>
          </a:bodyPr>
          <a:lstStyle/>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4-</a:t>
            </a:r>
            <a:r>
              <a:rPr lang="tr-TR" dirty="0">
                <a:latin typeface="Comic Sans MS" panose="030F0702030302020204" pitchFamily="66" charset="0"/>
              </a:rPr>
              <a:t> Soruşturmanın gizliliği esastır </a:t>
            </a:r>
            <a:r>
              <a:rPr lang="tr-TR" i="1" dirty="0">
                <a:latin typeface="Comic Sans MS" panose="030F0702030302020204" pitchFamily="66" charset="0"/>
              </a:rPr>
              <a:t>(2547 s.K.md.53/A-1-k).</a:t>
            </a:r>
            <a:r>
              <a:rPr lang="tr-TR" dirty="0">
                <a:latin typeface="Comic Sans MS" panose="030F0702030302020204" pitchFamily="66" charset="0"/>
              </a:rPr>
              <a:t> Bu nedenle soruşturmacı tarafından istenecek bilgi, bilirkişi incelemesi talebi vb. konulardaki her türlü yazışmanın “HİZMETE ÖZEL” ibaresi konulmuş; kapalı zarflar içerisinde yapılması gerekmektedir.</a:t>
            </a:r>
            <a:r>
              <a:rPr lang="tr-TR" dirty="0">
                <a:solidFill>
                  <a:srgbClr val="FF0000"/>
                </a:solidFill>
                <a:latin typeface="Comic Sans MS" panose="030F0702030302020204" pitchFamily="66" charset="0"/>
              </a:rPr>
              <a:t>!!!</a:t>
            </a:r>
          </a:p>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5-</a:t>
            </a:r>
            <a:r>
              <a:rPr lang="tr-TR" dirty="0">
                <a:latin typeface="Comic Sans MS" panose="030F0702030302020204" pitchFamily="66" charset="0"/>
              </a:rPr>
              <a:t> Soruşturma işlemlerinin her biri bir tutanak ile tespit olunur (</a:t>
            </a:r>
            <a:r>
              <a:rPr lang="tr-TR" i="1" dirty="0">
                <a:latin typeface="Comic Sans MS" panose="030F0702030302020204" pitchFamily="66" charset="0"/>
              </a:rPr>
              <a:t>2547 s.K.md.53/A-1-j).</a:t>
            </a:r>
            <a:r>
              <a:rPr lang="tr-TR" dirty="0">
                <a:latin typeface="Comic Sans MS" panose="030F0702030302020204" pitchFamily="66" charset="0"/>
              </a:rPr>
              <a:t> Bu anlamda, soruşturmacı dinlediği şikâyetçi, soruşturulan ve tanıkların beyanlarını; gitmiş ise yapılan keşfi tutanak altına almalıdır. </a:t>
            </a:r>
            <a:r>
              <a:rPr lang="tr-TR" i="1" dirty="0">
                <a:latin typeface="Comic Sans MS" panose="030F0702030302020204" pitchFamily="66" charset="0"/>
              </a:rPr>
              <a:t>Örnek Form (3)</a:t>
            </a: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6-</a:t>
            </a:r>
            <a:r>
              <a:rPr lang="tr-TR" dirty="0">
                <a:latin typeface="Comic Sans MS" panose="030F0702030302020204" pitchFamily="66" charset="0"/>
              </a:rPr>
              <a:t> Soruşturmacı, soruşturma kapsamında yaptığı her bir yazışmanın bir örneğini ve bu yazışmalara ilişkin tebliğ/tebellüğ belgesini soruşturma dosyasına eklemelidir. Tebliğ/tebellüğ belgesi ile soruşturmacının gönderdiği her bir tebligatın kim tarafından tebliğ edildiği ve tebliğ alındığı ile tebliğ alınan tarih belirlenmektedir. Soruşturmada uyulması gereken süreler ve </a:t>
            </a:r>
            <a:r>
              <a:rPr lang="tr-TR" dirty="0" err="1">
                <a:latin typeface="Comic Sans MS" panose="030F0702030302020204" pitchFamily="66" charset="0"/>
              </a:rPr>
              <a:t>usuli</a:t>
            </a:r>
            <a:r>
              <a:rPr lang="tr-TR" dirty="0">
                <a:latin typeface="Comic Sans MS" panose="030F0702030302020204" pitchFamily="66" charset="0"/>
              </a:rPr>
              <a:t> işlemlerin yerine getirildiğinin ispatı açısından bu belge son derece büyük bir önem arz etmektedir.  </a:t>
            </a:r>
            <a:r>
              <a:rPr lang="tr-TR" i="1" dirty="0">
                <a:latin typeface="Comic Sans MS" panose="030F0702030302020204" pitchFamily="66" charset="0"/>
              </a:rPr>
              <a:t>Örnek Form (4)</a:t>
            </a: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34516575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EDBB0-E470-42D8-A5DC-5A0C12BA7DAF}"/>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SORUŞTURMASININ KAPSAMI</a:t>
            </a:r>
            <a:endParaRPr lang="tr-TR" sz="2800" b="1" dirty="0">
              <a:latin typeface="Comic Sans MS" panose="030F0702030302020204" pitchFamily="66" charset="0"/>
            </a:endParaRPr>
          </a:p>
        </p:txBody>
      </p:sp>
      <p:sp>
        <p:nvSpPr>
          <p:cNvPr id="3" name="İçerik Yer Tutucusu 2">
            <a:extLst>
              <a:ext uri="{FF2B5EF4-FFF2-40B4-BE49-F238E27FC236}">
                <a16:creationId xmlns:a16="http://schemas.microsoft.com/office/drawing/2014/main" id="{D96523DC-9495-4DAD-8598-A54693367B56}"/>
              </a:ext>
            </a:extLst>
          </p:cNvPr>
          <p:cNvSpPr>
            <a:spLocks noGrp="1"/>
          </p:cNvSpPr>
          <p:nvPr>
            <p:ph idx="1"/>
          </p:nvPr>
        </p:nvSpPr>
        <p:spPr/>
        <p:txBody>
          <a:bodyPr>
            <a:normAutofit/>
          </a:bodyPr>
          <a:lstStyle/>
          <a:p>
            <a:pPr marL="0" indent="0" algn="just">
              <a:buNone/>
            </a:pPr>
            <a:r>
              <a:rPr lang="tr-TR" dirty="0">
                <a:latin typeface="Comic Sans MS" panose="030F0702030302020204" pitchFamily="66" charset="0"/>
              </a:rPr>
              <a:t>	Anılan Maddenin Anayasa Mahkemesi tarafından iptal edilmesi sonucunda çeşitli tarihlerde 2547 sayılı Kanunda bazı değişiklikler yapılmıştır. </a:t>
            </a:r>
          </a:p>
          <a:p>
            <a:pPr algn="just"/>
            <a:endParaRPr lang="tr-TR" dirty="0">
              <a:latin typeface="Comic Sans MS" panose="030F0702030302020204" pitchFamily="66" charset="0"/>
            </a:endParaRPr>
          </a:p>
          <a:p>
            <a:pPr marL="0" indent="0" algn="just">
              <a:buNone/>
            </a:pPr>
            <a:r>
              <a:rPr lang="tr-TR" dirty="0">
                <a:latin typeface="Comic Sans MS" panose="030F0702030302020204" pitchFamily="66" charset="0"/>
              </a:rPr>
              <a:t>	Yapılan bu değişiklikler ile  yükseköğretim kurumlarındaki öğretim elemanları, memur ve diğer personelin disiplin işleriyle ilgili olarak 53. maddesinde esas ve usul yönünden yeniden </a:t>
            </a:r>
            <a:r>
              <a:rPr lang="tr-TR" dirty="0" err="1">
                <a:latin typeface="Comic Sans MS" panose="030F0702030302020204" pitchFamily="66" charset="0"/>
              </a:rPr>
              <a:t>düzenlenmişt</a:t>
            </a:r>
            <a:endParaRPr lang="tr-TR" dirty="0"/>
          </a:p>
          <a:p>
            <a:pPr marL="0" indent="0">
              <a:buNone/>
            </a:pPr>
            <a:endParaRPr lang="tr-TR" dirty="0"/>
          </a:p>
        </p:txBody>
      </p:sp>
    </p:spTree>
    <p:extLst>
      <p:ext uri="{BB962C8B-B14F-4D97-AF65-F5344CB8AC3E}">
        <p14:creationId xmlns:p14="http://schemas.microsoft.com/office/powerpoint/2010/main" val="161667190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SORUŞTURMACININ DİKKAT ETMESİ GEREKEN HUSUSLAR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p:txBody>
          <a:bodyPr>
            <a:normAutofit lnSpcReduction="10000"/>
          </a:bodyPr>
          <a:lstStyle/>
          <a:p>
            <a:pPr marL="0" indent="0" algn="just">
              <a:buNone/>
            </a:pPr>
            <a:endParaRPr lang="tr-TR" dirty="0">
              <a:latin typeface="Comic Sans MS" panose="030F0702030302020204" pitchFamily="66" charset="0"/>
            </a:endParaRPr>
          </a:p>
          <a:p>
            <a:pPr marL="0" indent="0" algn="just">
              <a:buNone/>
            </a:pPr>
            <a:r>
              <a:rPr lang="tr-TR" b="1" dirty="0"/>
              <a:t>	</a:t>
            </a:r>
            <a:r>
              <a:rPr lang="tr-TR" b="1" dirty="0">
                <a:latin typeface="Comic Sans MS" panose="030F0702030302020204" pitchFamily="66" charset="0"/>
              </a:rPr>
              <a:t>7-</a:t>
            </a:r>
            <a:r>
              <a:rPr lang="tr-TR" dirty="0">
                <a:latin typeface="Comic Sans MS" panose="030F0702030302020204" pitchFamily="66" charset="0"/>
              </a:rPr>
              <a:t>Soruşturmacı yazışmaları tebliğ/tebellüğ belgesi yada </a:t>
            </a:r>
            <a:r>
              <a:rPr lang="tr-TR" b="1" dirty="0">
                <a:latin typeface="Comic Sans MS" panose="030F0702030302020204" pitchFamily="66" charset="0"/>
              </a:rPr>
              <a:t>iadeli taahhütlü posta</a:t>
            </a:r>
            <a:r>
              <a:rPr lang="tr-TR" dirty="0">
                <a:latin typeface="Comic Sans MS" panose="030F0702030302020204" pitchFamily="66" charset="0"/>
              </a:rPr>
              <a:t> ile yapabilecektir.</a:t>
            </a:r>
            <a:r>
              <a:rPr lang="tr-TR" dirty="0">
                <a:solidFill>
                  <a:srgbClr val="FF0000"/>
                </a:solidFill>
                <a:latin typeface="Comic Sans MS" panose="030F0702030302020204" pitchFamily="66" charset="0"/>
              </a:rPr>
              <a:t>!!!</a:t>
            </a:r>
            <a:r>
              <a:rPr lang="tr-TR" dirty="0">
                <a:latin typeface="Comic Sans MS" panose="030F0702030302020204" pitchFamily="66" charset="0"/>
              </a:rPr>
              <a:t> Bu durumda ise, posta alındısının yazışma ekine eklenmesi aynı şekilde işlemlerin takibi açısından uygun olacaktır.</a:t>
            </a:r>
          </a:p>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	8-</a:t>
            </a:r>
            <a:r>
              <a:rPr lang="tr-TR" dirty="0">
                <a:latin typeface="Comic Sans MS" panose="030F0702030302020204" pitchFamily="66" charset="0"/>
              </a:rPr>
              <a:t> Soruşturmacı, inceleme dosyası kapsamında yaptığı her bir işlemi kronolojik olarak listeleyerek bir dizi pusulası oluşturmalı ve söz konusu dizi pusulasını soruşturma raporunun sonuna eklemelidir. Bu listeleme, soruşturmacı tarafından yürütülen soruşturmada </a:t>
            </a:r>
            <a:r>
              <a:rPr lang="tr-TR" dirty="0" err="1">
                <a:latin typeface="Comic Sans MS" panose="030F0702030302020204" pitchFamily="66" charset="0"/>
              </a:rPr>
              <a:t>usuli</a:t>
            </a:r>
            <a:r>
              <a:rPr lang="tr-TR" dirty="0">
                <a:latin typeface="Comic Sans MS" panose="030F0702030302020204" pitchFamily="66" charset="0"/>
              </a:rPr>
              <a:t> bir eksikliğin bulunup bulunmadığının hem kendisi hem de daha sonra bu dosyayı inceleme yetkisine sahip merciler tarafında hızlı ve doğru bir şekilde tespit edilebilmesi açısından son derece önemlidir. Dizi pusulasının nasıl oluşturulacağı daha sonra raporun yazılması kısmında tekrar incelenecektir.</a:t>
            </a:r>
          </a:p>
          <a:p>
            <a:pPr marL="0" indent="0">
              <a:buNone/>
            </a:pPr>
            <a:endParaRPr lang="tr-TR" dirty="0"/>
          </a:p>
          <a:p>
            <a:pPr mar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141194430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25000" lnSpcReduction="20000"/>
          </a:bodyPr>
          <a:lstStyle/>
          <a:p>
            <a:pPr marL="0" indent="0" algn="just">
              <a:buNone/>
            </a:pPr>
            <a:endParaRPr lang="tr-TR" dirty="0">
              <a:latin typeface="Comic Sans MS" panose="030F0702030302020204" pitchFamily="66" charset="0"/>
            </a:endParaRPr>
          </a:p>
          <a:p>
            <a:pPr marL="0" indent="0" algn="just">
              <a:buNone/>
            </a:pPr>
            <a:r>
              <a:rPr lang="tr-TR" sz="8000" b="1" i="1" dirty="0">
                <a:latin typeface="Comic Sans MS" panose="030F0702030302020204" pitchFamily="66" charset="0"/>
              </a:rPr>
              <a:t>	</a:t>
            </a:r>
            <a:r>
              <a:rPr lang="tr-TR" sz="7200" b="1" i="1" dirty="0">
                <a:solidFill>
                  <a:srgbClr val="FF0000"/>
                </a:solidFill>
                <a:latin typeface="Comic Sans MS" panose="030F0702030302020204" pitchFamily="66" charset="0"/>
              </a:rPr>
              <a:t>1-Şikâyetçinin/İhbar Edenin Davet Edilmesi</a:t>
            </a:r>
            <a:endParaRPr lang="tr-TR" sz="7200" dirty="0">
              <a:solidFill>
                <a:srgbClr val="FF0000"/>
              </a:solidFill>
              <a:latin typeface="Comic Sans MS" panose="030F0702030302020204" pitchFamily="66" charset="0"/>
            </a:endParaRPr>
          </a:p>
          <a:p>
            <a:pPr marL="0" indent="0" algn="just">
              <a:buNone/>
            </a:pPr>
            <a:r>
              <a:rPr lang="tr-TR" sz="7200" dirty="0">
                <a:latin typeface="Comic Sans MS" panose="030F0702030302020204" pitchFamily="66" charset="0"/>
              </a:rPr>
              <a:t> 	Soruşturma dosyasında öncelikle varsa şikâyetçi/ihbar eden, ayrıntılı beyanına başvurulmak üzere davet edilir.</a:t>
            </a:r>
          </a:p>
          <a:p>
            <a:pPr marL="0" indent="0" algn="just">
              <a:buNone/>
            </a:pPr>
            <a:r>
              <a:rPr lang="tr-TR" sz="7200" dirty="0">
                <a:latin typeface="Comic Sans MS" panose="030F0702030302020204" pitchFamily="66" charset="0"/>
              </a:rPr>
              <a:t> 	Soruşturmacı davet mektubunda şikâyetçinin/ihbar edenin varsa vekilinin de davet edildiğini belirtmelidir.  </a:t>
            </a:r>
          </a:p>
          <a:p>
            <a:pPr marL="0" indent="0" algn="just">
              <a:buNone/>
            </a:pPr>
            <a:r>
              <a:rPr lang="tr-TR" sz="7200" b="1" i="1" dirty="0">
                <a:latin typeface="Comic Sans MS" panose="030F0702030302020204" pitchFamily="66" charset="0"/>
              </a:rPr>
              <a:t>	</a:t>
            </a:r>
            <a:r>
              <a:rPr lang="tr-TR" sz="7200" b="1" i="1" dirty="0">
                <a:solidFill>
                  <a:srgbClr val="FF0000"/>
                </a:solidFill>
                <a:latin typeface="Comic Sans MS" panose="030F0702030302020204" pitchFamily="66" charset="0"/>
              </a:rPr>
              <a:t>2-Şikâyetçinin/İhbar Edenin Dinlenmesi</a:t>
            </a:r>
            <a:endParaRPr lang="tr-TR" sz="7200" dirty="0">
              <a:solidFill>
                <a:srgbClr val="FF0000"/>
              </a:solidFill>
              <a:latin typeface="Comic Sans MS" panose="030F0702030302020204" pitchFamily="66" charset="0"/>
            </a:endParaRPr>
          </a:p>
          <a:p>
            <a:pPr marL="0" indent="0" algn="just">
              <a:buNone/>
            </a:pPr>
            <a:r>
              <a:rPr lang="tr-TR" sz="7200" dirty="0">
                <a:latin typeface="Comic Sans MS" panose="030F0702030302020204" pitchFamily="66" charset="0"/>
              </a:rPr>
              <a:t> 	Davet edilen gün ve tarihte, davet edilen yere gelen şikâyetçinin/ihbar edenin beyanları zapta geçirilir.</a:t>
            </a:r>
          </a:p>
          <a:p>
            <a:pPr marL="0" indent="0" algn="just">
              <a:buNone/>
            </a:pPr>
            <a:r>
              <a:rPr lang="tr-TR" sz="7200" dirty="0">
                <a:latin typeface="Comic Sans MS" panose="030F0702030302020204" pitchFamily="66" charset="0"/>
              </a:rPr>
              <a:t> 	Bu zabıt, beyanın alındığı sırada hazır bulunan soruşturmacı, şikâyetçi ve varsa vekili tarafından imza altına alınır.</a:t>
            </a:r>
          </a:p>
          <a:p>
            <a:pPr marL="0" indent="0" algn="just">
              <a:buNone/>
            </a:pPr>
            <a:r>
              <a:rPr lang="tr-TR" sz="7200" dirty="0">
                <a:latin typeface="Comic Sans MS" panose="030F0702030302020204" pitchFamily="66" charset="0"/>
              </a:rPr>
              <a:t> </a:t>
            </a:r>
          </a:p>
          <a:p>
            <a:pPr marL="0" indent="0" algn="just">
              <a:buNone/>
            </a:pPr>
            <a:r>
              <a:rPr lang="tr-TR" sz="7200" dirty="0">
                <a:latin typeface="Comic Sans MS" panose="030F0702030302020204" pitchFamily="66" charset="0"/>
              </a:rPr>
              <a:t>	Zabıt, 1 (bir) sayfadan fazla ise son sayfada açılan isimlerin üstü imza altına alınır.</a:t>
            </a:r>
          </a:p>
          <a:p>
            <a:pPr marL="0" indent="0" algn="just">
              <a:buNone/>
            </a:pPr>
            <a:r>
              <a:rPr lang="tr-TR" sz="7200" dirty="0">
                <a:latin typeface="Comic Sans MS" panose="030F0702030302020204" pitchFamily="66" charset="0"/>
              </a:rPr>
              <a:t> </a:t>
            </a:r>
          </a:p>
          <a:p>
            <a:pPr marL="0" indent="0" algn="just">
              <a:buNone/>
            </a:pPr>
            <a:r>
              <a:rPr lang="tr-TR" sz="7200" dirty="0">
                <a:latin typeface="Comic Sans MS" panose="030F0702030302020204" pitchFamily="66" charset="0"/>
              </a:rPr>
              <a:t>	Diğer sayfalar ise isim sütunu açılmadan tüm hazırda bulunanlar tarafından paraflanmak suretiyle imzalanır. </a:t>
            </a:r>
          </a:p>
          <a:p>
            <a:pPr mar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2590187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925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3-Hakkında Soruşturma Yapılanın Davet Edilmesi</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Hakkında her türlü disiplin cezası verilmesi söz konusu olabilecek soruşturulana kendisini savunma hakkının tanınması zorunludur. Soruşturulana iddialar hakkında </a:t>
            </a:r>
            <a:r>
              <a:rPr lang="tr-TR" b="1" dirty="0">
                <a:latin typeface="Comic Sans MS" panose="030F0702030302020204" pitchFamily="66" charset="0"/>
              </a:rPr>
              <a:t>savunma imkânı tanınmadan disiplin cezası verilemez.</a:t>
            </a:r>
            <a:r>
              <a:rPr lang="tr-TR" dirty="0">
                <a:latin typeface="Comic Sans MS" panose="030F0702030302020204" pitchFamily="66" charset="0"/>
              </a:rPr>
              <a:t> </a:t>
            </a: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Soruşturulana savunmasını sunması için çağrı kâğıdı gönderilir. Bu çağrı kâğıdında, soruşturulan varsa vekili ile birlikte davet edilmelidir.</a:t>
            </a: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Soruşturulan, kural olarak, şikâyetçiden sonra dinlenmelidir. Bu nedenle, soruşturulana yapılan davet, şikâyetçiye yapılan davetten sonraki bir tarih için olmalıdır. Bununla birlikte, şikâyetçi geçerli bir mazeret sunarak belirtilen gün ve saatte hazır bulunamaz ise, soruşturulanın öncelikle dinlenmesinde bir sakınca bulunmamaktadır.</a:t>
            </a: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Soruşturulana savunmasını hazırlaması için en az 7 (yedi) gün süre verilir. Örneğin 02 Ocak’ da çağrı yazısını tebellüğ eden soruşturulanın savunmasının alınabileceği ilk tarih 10 Ocak’ </a:t>
            </a:r>
            <a:r>
              <a:rPr lang="tr-TR" dirty="0" err="1">
                <a:latin typeface="Comic Sans MS" panose="030F0702030302020204" pitchFamily="66" charset="0"/>
              </a:rPr>
              <a:t>dır</a:t>
            </a:r>
            <a:r>
              <a:rPr lang="tr-TR" dirty="0">
                <a:latin typeface="Comic Sans MS" panose="030F0702030302020204" pitchFamily="66" charset="0"/>
              </a:rPr>
              <a:t>. Daha erken bir tarihte savunma alınması mümkün değildir.</a:t>
            </a:r>
          </a:p>
          <a:p>
            <a:pPr algn="just"/>
            <a:endParaRPr lang="tr-TR" dirty="0">
              <a:latin typeface="Comic Sans MS" panose="030F0702030302020204" pitchFamily="66" charset="0"/>
            </a:endParaRPr>
          </a:p>
          <a:p>
            <a:pPr marL="0" indent="0" algn="just">
              <a:buNone/>
            </a:pPr>
            <a:r>
              <a:rPr lang="tr-TR" dirty="0">
                <a:latin typeface="Comic Sans MS" panose="030F0702030302020204" pitchFamily="66" charset="0"/>
              </a:rPr>
              <a:t>	Davet yazısı ekinde şikâyet/ihbar dilekçesinin bir örneği, varsa ekleriyle birlikte gönderilir.</a:t>
            </a:r>
            <a:r>
              <a:rPr lang="tr-TR" i="1" dirty="0">
                <a:latin typeface="Comic Sans MS" panose="030F0702030302020204" pitchFamily="66" charset="0"/>
              </a:rPr>
              <a:t> </a:t>
            </a:r>
            <a:endParaRPr lang="tr-TR" dirty="0">
              <a:latin typeface="Comic Sans MS" panose="030F0702030302020204" pitchFamily="66" charset="0"/>
            </a:endParaRPr>
          </a:p>
        </p:txBody>
      </p:sp>
    </p:spTree>
    <p:extLst>
      <p:ext uri="{BB962C8B-B14F-4D97-AF65-F5344CB8AC3E}">
        <p14:creationId xmlns:p14="http://schemas.microsoft.com/office/powerpoint/2010/main" val="210711408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27C4C01-191B-468B-AE51-866D0E3F44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593" y="112610"/>
            <a:ext cx="5788193" cy="6462629"/>
          </a:xfrm>
        </p:spPr>
      </p:pic>
    </p:spTree>
    <p:extLst>
      <p:ext uri="{BB962C8B-B14F-4D97-AF65-F5344CB8AC3E}">
        <p14:creationId xmlns:p14="http://schemas.microsoft.com/office/powerpoint/2010/main" val="287876328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4-Hakkında Soruşturma Yapılanın Dinlenmesi</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Hakkında soruşturma yapılan çağrıya icabet ettiği halde savunmasını hazırlayamadığından bahisle ek süre isteyebilir. Bu halde hakkında soruşturma yapılana savunmasını hazırlaması için makul ek süre verilerek (yasal bir dayanağı olmamakla birlikte, uygulamada bu süre en fazla 10 gün olarak belirlenmektedir) düzenlenen tutanak imza altına alınır. Soruşturulana yemin ettirilmez.</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Soruşturulan mazeretsiz olarak ve hiçbir gerekçe ileri sürmeksizin çağrıya icabet etmezse bu husus soruşturmacı ve yeminli yazman tarafından tutulan tutanak ile imza altına alınır.</a:t>
            </a: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Soruşturulanın bildirilen gün ve saat için mazeret bildirmesi mümkündür. Bu halde soruşturmacının takdiri ile soruşturulana yeni bir gün ve saat bildirilir. Soruşturulan yeni çağrıya da icabet etmediği takdirde bu durum soruşturmacı ve yeminli yazman tarafından tutanak altına alınarak imzalanır.</a:t>
            </a:r>
          </a:p>
        </p:txBody>
      </p:sp>
    </p:spTree>
    <p:extLst>
      <p:ext uri="{BB962C8B-B14F-4D97-AF65-F5344CB8AC3E}">
        <p14:creationId xmlns:p14="http://schemas.microsoft.com/office/powerpoint/2010/main" val="46644259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4-Hakkında Soruşturma Yapılanın Dinlenmesi</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t>	</a:t>
            </a:r>
            <a:r>
              <a:rPr lang="tr-TR" dirty="0">
                <a:latin typeface="Comic Sans MS" panose="030F0702030302020204" pitchFamily="66" charset="0"/>
              </a:rPr>
              <a:t>Soruşturulan Üniversitemizden ayrılmış ise hâlihazırda görev yaptığı kurumdan istinabe suretiyle savunmasının alınması Rektörlüğümüzden talep edilir. Talep yazısının ekinde hakkında soruşturma açılmasına neden olan belge ve hazırlanacak olan istinabe ifade tutanağının bir örneği soruşturulana sorulacak olan sorular hazırlanmak suretiyle gönderilir.</a:t>
            </a:r>
          </a:p>
          <a:p>
            <a:pPr marL="0" indent="0" algn="just">
              <a:buNone/>
            </a:pPr>
            <a:r>
              <a:rPr lang="tr-TR" dirty="0">
                <a:latin typeface="Comic Sans MS" panose="030F0702030302020204" pitchFamily="66" charset="0"/>
              </a:rPr>
              <a:t>	Soruşturma sırasında soruşturulan sıfatı ile soruşturmaya dâhil edilmesi gerektiği kanaati oluşan Üniversitemiz çalışanı için Rektörlük </a:t>
            </a:r>
            <a:r>
              <a:rPr lang="tr-TR" dirty="0" err="1">
                <a:latin typeface="Comic Sans MS" panose="030F0702030302020204" pitchFamily="66" charset="0"/>
              </a:rPr>
              <a:t>Makamı’ndan</a:t>
            </a:r>
            <a:r>
              <a:rPr lang="tr-TR" dirty="0">
                <a:latin typeface="Comic Sans MS" panose="030F0702030302020204" pitchFamily="66" charset="0"/>
              </a:rPr>
              <a:t> ayrıca soruşturma onayı alınması gerekmektedir.</a:t>
            </a:r>
            <a:r>
              <a:rPr lang="tr-TR" i="1" dirty="0">
                <a:latin typeface="Comic Sans MS" panose="030F0702030302020204" pitchFamily="66" charset="0"/>
              </a:rPr>
              <a:t> </a:t>
            </a:r>
            <a:endParaRPr lang="tr-TR" dirty="0">
              <a:latin typeface="Comic Sans MS" panose="030F0702030302020204" pitchFamily="66" charset="0"/>
            </a:endParaRPr>
          </a:p>
        </p:txBody>
      </p:sp>
    </p:spTree>
    <p:extLst>
      <p:ext uri="{BB962C8B-B14F-4D97-AF65-F5344CB8AC3E}">
        <p14:creationId xmlns:p14="http://schemas.microsoft.com/office/powerpoint/2010/main" val="173123277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F8CF005-4A5E-4C11-A64B-F1806E7295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2598" y="79080"/>
            <a:ext cx="5150673" cy="6514088"/>
          </a:xfrm>
        </p:spPr>
      </p:pic>
    </p:spTree>
    <p:extLst>
      <p:ext uri="{BB962C8B-B14F-4D97-AF65-F5344CB8AC3E}">
        <p14:creationId xmlns:p14="http://schemas.microsoft.com/office/powerpoint/2010/main" val="10029230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850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Son Savunmanın Alınıp Alınmayacağı Hususu</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ctr">
              <a:buNone/>
            </a:pPr>
            <a:r>
              <a:rPr lang="tr-TR" b="1" dirty="0">
                <a:latin typeface="Comic Sans MS" panose="030F0702030302020204" pitchFamily="66" charset="0"/>
              </a:rPr>
              <a:t>DEVLET MEMURLARI DİSİPLİN YÖNETMELİĞİ</a:t>
            </a:r>
            <a:endParaRPr lang="tr-TR" dirty="0">
              <a:latin typeface="Comic Sans MS" panose="030F0702030302020204" pitchFamily="66" charset="0"/>
            </a:endParaRPr>
          </a:p>
          <a:p>
            <a:pPr marL="0" indent="0" algn="ctr">
              <a:buNone/>
            </a:pPr>
            <a:endParaRPr lang="tr-TR" dirty="0">
              <a:latin typeface="Comic Sans MS" panose="030F0702030302020204" pitchFamily="66" charset="0"/>
            </a:endParaRPr>
          </a:p>
          <a:p>
            <a:pPr marL="0" indent="0" algn="ctr">
              <a:buNone/>
            </a:pPr>
            <a:r>
              <a:rPr lang="tr-TR" b="1" dirty="0">
                <a:latin typeface="Comic Sans MS" panose="030F0702030302020204" pitchFamily="66" charset="0"/>
              </a:rPr>
              <a:t>Cumhurbaşkanı Kararının Tarihi : 29/4/2021      Sayısı : 3935</a:t>
            </a:r>
            <a:endParaRPr lang="tr-TR" dirty="0">
              <a:latin typeface="Comic Sans MS" panose="030F0702030302020204" pitchFamily="66" charset="0"/>
            </a:endParaRPr>
          </a:p>
          <a:p>
            <a:pPr marL="0" indent="0" algn="ctr">
              <a:buNone/>
            </a:pPr>
            <a:r>
              <a:rPr lang="tr-TR" b="1" dirty="0">
                <a:latin typeface="Comic Sans MS" panose="030F0702030302020204" pitchFamily="66" charset="0"/>
              </a:rPr>
              <a:t>Yayımlandığı Resmî Gazetenin Tarihi : 30/4/2021   Sayısı : 31470</a:t>
            </a:r>
          </a:p>
          <a:p>
            <a:pPr marL="0" indent="0" algn="just">
              <a:buNone/>
            </a:pPr>
            <a:r>
              <a:rPr lang="tr-TR" b="1" dirty="0">
                <a:latin typeface="Comic Sans MS" panose="030F0702030302020204" pitchFamily="66" charset="0"/>
              </a:rPr>
              <a:t>	Kapsam</a:t>
            </a: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	MADDE 2</a:t>
            </a:r>
            <a:r>
              <a:rPr lang="tr-TR" dirty="0">
                <a:latin typeface="Comic Sans MS" panose="030F0702030302020204" pitchFamily="66" charset="0"/>
              </a:rPr>
              <a:t>- (1) Bu Yönetmelik, 14/7/1965 tarihli ve </a:t>
            </a:r>
            <a:r>
              <a:rPr lang="tr-TR" dirty="0">
                <a:solidFill>
                  <a:srgbClr val="FF0000"/>
                </a:solidFill>
                <a:latin typeface="Comic Sans MS" panose="030F0702030302020204" pitchFamily="66" charset="0"/>
              </a:rPr>
              <a:t>657 sayılı Devlet Memurları Kanununa tabi memurlar hakkında uygulanır.</a:t>
            </a:r>
          </a:p>
          <a:p>
            <a:pPr marL="457200" lvl="1" indent="0" algn="just">
              <a:buNone/>
            </a:pPr>
            <a:r>
              <a:rPr lang="tr-TR" dirty="0">
                <a:latin typeface="Comic Sans MS" panose="030F0702030302020204" pitchFamily="66" charset="0"/>
              </a:rPr>
              <a:t>(2) Memurlar için bu Yönetmeliğin öngördüğü düzenlemeleri yapma yetkisi; </a:t>
            </a:r>
          </a:p>
          <a:p>
            <a:pPr marL="0" indent="0" algn="just">
              <a:buNone/>
            </a:pPr>
            <a:r>
              <a:rPr lang="tr-TR" dirty="0">
                <a:latin typeface="Comic Sans MS" panose="030F0702030302020204" pitchFamily="66" charset="0"/>
              </a:rPr>
              <a:t>	a) Türkiye Büyük Millet Meclisinde, Türkiye Büyük Millet Meclisi Başkanlık Divanına,</a:t>
            </a:r>
          </a:p>
          <a:p>
            <a:pPr marL="0" indent="0" algn="just">
              <a:buNone/>
            </a:pPr>
            <a:r>
              <a:rPr lang="tr-TR" dirty="0">
                <a:latin typeface="Comic Sans MS" panose="030F0702030302020204" pitchFamily="66" charset="0"/>
              </a:rPr>
              <a:t>	b) Milli İstihbarat Teşkilatı Başkanlığında, Cumhurbaşkanına,</a:t>
            </a:r>
          </a:p>
          <a:p>
            <a:pPr marL="0" indent="0" algn="just">
              <a:buNone/>
            </a:pPr>
            <a:r>
              <a:rPr lang="tr-TR" dirty="0">
                <a:latin typeface="Comic Sans MS" panose="030F0702030302020204" pitchFamily="66" charset="0"/>
              </a:rPr>
              <a:t>	c) Adalet Bakanlığında, Adalet Bakanına, </a:t>
            </a:r>
          </a:p>
          <a:p>
            <a:pPr marL="0" indent="0" algn="just">
              <a:buNone/>
            </a:pPr>
            <a:r>
              <a:rPr lang="tr-TR" dirty="0">
                <a:latin typeface="Comic Sans MS" panose="030F0702030302020204" pitchFamily="66" charset="0"/>
              </a:rPr>
              <a:t>	ç) Hâkimler ve Savcılar Kurulunda, Hâkimler ve Savcılar Kurulu Başkanına,</a:t>
            </a:r>
          </a:p>
          <a:p>
            <a:pPr marL="0" indent="0" algn="just">
              <a:buNone/>
            </a:pPr>
            <a:r>
              <a:rPr lang="tr-TR" dirty="0">
                <a:latin typeface="Comic Sans MS" panose="030F0702030302020204" pitchFamily="66" charset="0"/>
              </a:rPr>
              <a:t>aittir.</a:t>
            </a:r>
          </a:p>
          <a:p>
            <a:pPr marL="0" indent="0" algn="just">
              <a:buNone/>
            </a:pPr>
            <a:r>
              <a:rPr lang="tr-TR" dirty="0">
                <a:latin typeface="Comic Sans MS" panose="030F0702030302020204" pitchFamily="66" charset="0"/>
              </a:rPr>
              <a:t>	</a:t>
            </a:r>
            <a:r>
              <a:rPr lang="tr-TR" dirty="0">
                <a:solidFill>
                  <a:srgbClr val="FF0000"/>
                </a:solidFill>
                <a:latin typeface="Comic Sans MS" panose="030F0702030302020204" pitchFamily="66" charset="0"/>
              </a:rPr>
              <a:t>(3) Bu Yönetmelik kapsamında düzenlenen hususlar bakımından özel kanunlar, kanun hükmünde kararnameler veya Cumhurbaşkanlığı kararnamelerindeki hükümler saklıdır.</a:t>
            </a:r>
          </a:p>
          <a:p>
            <a:pPr marL="0" indent="0">
              <a:buNone/>
            </a:pPr>
            <a:endParaRPr lang="tr-TR" dirty="0">
              <a:effectLst/>
            </a:endParaRPr>
          </a:p>
        </p:txBody>
      </p:sp>
    </p:spTree>
    <p:extLst>
      <p:ext uri="{BB962C8B-B14F-4D97-AF65-F5344CB8AC3E}">
        <p14:creationId xmlns:p14="http://schemas.microsoft.com/office/powerpoint/2010/main" val="63328148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Son Savunmanın Alınıp Alınmayacağı Hususu</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ctr">
              <a:buNone/>
            </a:pPr>
            <a:r>
              <a:rPr lang="tr-TR" sz="1800" b="1" dirty="0">
                <a:latin typeface="Comic Sans MS" panose="030F0702030302020204" pitchFamily="66" charset="0"/>
              </a:rPr>
              <a:t>DEVLET MEMURLARI DİSİPLİN YÖNETMELİĞİ</a:t>
            </a:r>
            <a:endParaRPr lang="tr-TR" sz="1800" dirty="0">
              <a:latin typeface="Comic Sans MS" panose="030F0702030302020204" pitchFamily="66" charset="0"/>
            </a:endParaRPr>
          </a:p>
          <a:p>
            <a:pPr marL="0" indent="0" algn="ctr">
              <a:buNone/>
            </a:pPr>
            <a:endParaRPr lang="tr-TR" sz="1800" dirty="0">
              <a:latin typeface="Comic Sans MS" panose="030F0702030302020204" pitchFamily="66" charset="0"/>
            </a:endParaRPr>
          </a:p>
          <a:p>
            <a:pPr marL="0" indent="0" algn="ctr">
              <a:buNone/>
            </a:pPr>
            <a:r>
              <a:rPr lang="tr-TR" sz="1800" b="1" dirty="0">
                <a:latin typeface="Comic Sans MS" panose="030F0702030302020204" pitchFamily="66" charset="0"/>
              </a:rPr>
              <a:t>Cumhurbaşkanı Kararının Tarihi : 29/4/2021      Sayısı : 3935</a:t>
            </a:r>
            <a:endParaRPr lang="tr-TR" sz="1800" dirty="0">
              <a:latin typeface="Comic Sans MS" panose="030F0702030302020204" pitchFamily="66" charset="0"/>
            </a:endParaRPr>
          </a:p>
          <a:p>
            <a:pPr marL="0" indent="0" algn="ctr">
              <a:buNone/>
            </a:pPr>
            <a:r>
              <a:rPr lang="tr-TR" sz="1800" b="1" dirty="0">
                <a:latin typeface="Comic Sans MS" panose="030F0702030302020204" pitchFamily="66" charset="0"/>
              </a:rPr>
              <a:t>Yayımlandığı Resmî Gazetenin Tarihi : 30/4/2021   Sayısı : 31470</a:t>
            </a:r>
          </a:p>
          <a:p>
            <a:pPr marL="0" indent="0">
              <a:buNone/>
            </a:pPr>
            <a:r>
              <a:rPr lang="tr-TR" sz="1800" b="1" dirty="0">
                <a:latin typeface="Comic Sans MS" panose="030F0702030302020204" pitchFamily="66" charset="0"/>
              </a:rPr>
              <a:t>	Savunma </a:t>
            </a:r>
            <a:endParaRPr lang="tr-TR" sz="1800" dirty="0">
              <a:latin typeface="Comic Sans MS" panose="030F0702030302020204" pitchFamily="66" charset="0"/>
            </a:endParaRPr>
          </a:p>
          <a:p>
            <a:pPr marL="0" indent="0">
              <a:buNone/>
            </a:pPr>
            <a:r>
              <a:rPr lang="tr-TR" sz="1800" b="1" dirty="0">
                <a:latin typeface="Comic Sans MS" panose="030F0702030302020204" pitchFamily="66" charset="0"/>
              </a:rPr>
              <a:t>	MADDE 30</a:t>
            </a:r>
            <a:r>
              <a:rPr lang="tr-TR" sz="1800" dirty="0">
                <a:latin typeface="Comic Sans MS" panose="030F0702030302020204" pitchFamily="66" charset="0"/>
              </a:rPr>
              <a:t>- (1) Memura savunma hakkı tanınmadan disiplin cezası verilemez. </a:t>
            </a:r>
            <a:r>
              <a:rPr lang="tr-TR" sz="1800" dirty="0">
                <a:solidFill>
                  <a:srgbClr val="FF0000"/>
                </a:solidFill>
                <a:latin typeface="Comic Sans MS" panose="030F0702030302020204" pitchFamily="66" charset="0"/>
              </a:rPr>
              <a:t>Savunma, soruşturma sürecinin son aşamasında disiplin amiri tarafından istenir. </a:t>
            </a:r>
          </a:p>
          <a:p>
            <a:pPr marL="0" indent="0">
              <a:buNone/>
            </a:pPr>
            <a:r>
              <a:rPr lang="tr-TR" sz="1800" dirty="0">
                <a:latin typeface="Comic Sans MS" panose="030F0702030302020204" pitchFamily="66" charset="0"/>
              </a:rPr>
              <a:t>	….</a:t>
            </a:r>
          </a:p>
          <a:p>
            <a:pPr marL="0" indent="0" algn="just">
              <a:buNone/>
            </a:pPr>
            <a:endParaRPr lang="tr-TR" dirty="0">
              <a:effectLst/>
            </a:endParaRPr>
          </a:p>
        </p:txBody>
      </p:sp>
    </p:spTree>
    <p:extLst>
      <p:ext uri="{BB962C8B-B14F-4D97-AF65-F5344CB8AC3E}">
        <p14:creationId xmlns:p14="http://schemas.microsoft.com/office/powerpoint/2010/main" val="367816549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Son Savunmanın Alınıp Alınmayacağı Hususu</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Disiplin soruşturması ve savunma hakkı:</a:t>
            </a: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Madde 53/A-</a:t>
            </a:r>
            <a:r>
              <a:rPr lang="tr-TR" dirty="0">
                <a:latin typeface="Comic Sans MS" panose="030F0702030302020204" pitchFamily="66" charset="0"/>
              </a:rPr>
              <a:t> </a:t>
            </a:r>
            <a:r>
              <a:rPr lang="tr-TR" b="1" dirty="0">
                <a:latin typeface="Comic Sans MS" panose="030F0702030302020204" pitchFamily="66" charset="0"/>
              </a:rPr>
              <a:t>(Ek: 2/12/2016 - 6764/27 </a:t>
            </a:r>
            <a:r>
              <a:rPr lang="tr-TR" b="1" dirty="0" err="1">
                <a:latin typeface="Comic Sans MS" panose="030F0702030302020204" pitchFamily="66" charset="0"/>
              </a:rPr>
              <a:t>md.</a:t>
            </a:r>
            <a:r>
              <a:rPr lang="tr-TR" b="1" dirty="0">
                <a:latin typeface="Comic Sans MS" panose="030F0702030302020204" pitchFamily="66" charset="0"/>
              </a:rPr>
              <a:t>)</a:t>
            </a:r>
            <a:endParaRPr lang="tr-TR" dirty="0">
              <a:latin typeface="Comic Sans MS" panose="030F0702030302020204" pitchFamily="66" charset="0"/>
            </a:endParaRPr>
          </a:p>
          <a:p>
            <a:pPr marL="0" indent="0" algn="just">
              <a:buNone/>
            </a:pPr>
            <a:r>
              <a:rPr lang="tr-TR" dirty="0">
                <a:latin typeface="Comic Sans MS" panose="030F0702030302020204" pitchFamily="66" charset="0"/>
              </a:rPr>
              <a:t>Savunma hakkı kapsamında gözetilecek hususlar şunlardır:</a:t>
            </a:r>
          </a:p>
          <a:p>
            <a:pPr marL="0" indent="0" algn="just">
              <a:buNone/>
            </a:pPr>
            <a:r>
              <a:rPr lang="tr-TR" dirty="0">
                <a:latin typeface="Comic Sans MS" panose="030F0702030302020204" pitchFamily="66" charset="0"/>
              </a:rPr>
              <a:t>a) Soruşturulana, iddialar hakkında savunma imkânı tanınmadan disiplin cezası verilemez. </a:t>
            </a:r>
            <a:r>
              <a:rPr lang="tr-TR" b="1" dirty="0">
                <a:latin typeface="Comic Sans MS" panose="030F0702030302020204" pitchFamily="66" charset="0"/>
              </a:rPr>
              <a:t>(İptal ikinci </a:t>
            </a:r>
            <a:r>
              <a:rPr lang="tr-TR" b="1" dirty="0" err="1">
                <a:latin typeface="Comic Sans MS" panose="030F0702030302020204" pitchFamily="66" charset="0"/>
              </a:rPr>
              <a:t>cümle:Anayasa</a:t>
            </a:r>
            <a:r>
              <a:rPr lang="tr-TR" b="1" dirty="0">
                <a:latin typeface="Comic Sans MS" panose="030F0702030302020204" pitchFamily="66" charset="0"/>
              </a:rPr>
              <a:t> Mahkemesinin 13/10/2022 tarihli ve E.: 2022/87; K.: 2022/121 sayılı Kararı ile)</a:t>
            </a:r>
            <a:r>
              <a:rPr lang="tr-TR" dirty="0">
                <a:latin typeface="Comic Sans MS" panose="030F0702030302020204" pitchFamily="66" charset="0"/>
              </a:rPr>
              <a:t> </a:t>
            </a:r>
          </a:p>
          <a:p>
            <a:pPr marL="0" indent="0" algn="just">
              <a:buNone/>
            </a:pPr>
            <a:r>
              <a:rPr lang="tr-TR" dirty="0">
                <a:latin typeface="Comic Sans MS" panose="030F0702030302020204" pitchFamily="66" charset="0"/>
              </a:rPr>
              <a:t>b) </a:t>
            </a:r>
            <a:r>
              <a:rPr lang="tr-TR" b="1" dirty="0">
                <a:latin typeface="Comic Sans MS" panose="030F0702030302020204" pitchFamily="66" charset="0"/>
              </a:rPr>
              <a:t>(İptal </a:t>
            </a:r>
            <a:r>
              <a:rPr lang="tr-TR" b="1" dirty="0" err="1">
                <a:latin typeface="Comic Sans MS" panose="030F0702030302020204" pitchFamily="66" charset="0"/>
              </a:rPr>
              <a:t>bent:Anayasa</a:t>
            </a:r>
            <a:r>
              <a:rPr lang="tr-TR" b="1" dirty="0">
                <a:latin typeface="Comic Sans MS" panose="030F0702030302020204" pitchFamily="66" charset="0"/>
              </a:rPr>
              <a:t> Mahkemesinin 13/10/2022 tarihli ve E.: 2022/87; K.: 2022/121 sayılı Kararı ile)</a:t>
            </a:r>
            <a:endParaRPr lang="tr-TR" dirty="0">
              <a:latin typeface="Comic Sans MS" panose="030F0702030302020204" pitchFamily="66" charset="0"/>
            </a:endParaRPr>
          </a:p>
          <a:p>
            <a:pPr marL="0" indent="0" algn="just">
              <a:buNone/>
            </a:pPr>
            <a:r>
              <a:rPr lang="tr-TR" dirty="0">
                <a:latin typeface="Comic Sans MS" panose="030F0702030302020204" pitchFamily="66" charset="0"/>
              </a:rPr>
              <a:t>c) </a:t>
            </a:r>
            <a:r>
              <a:rPr lang="tr-TR" b="1" dirty="0">
                <a:latin typeface="Comic Sans MS" panose="030F0702030302020204" pitchFamily="66" charset="0"/>
              </a:rPr>
              <a:t>(İptal </a:t>
            </a:r>
            <a:r>
              <a:rPr lang="tr-TR" b="1" dirty="0" err="1">
                <a:latin typeface="Comic Sans MS" panose="030F0702030302020204" pitchFamily="66" charset="0"/>
              </a:rPr>
              <a:t>bent:Anayasa</a:t>
            </a:r>
            <a:r>
              <a:rPr lang="tr-TR" b="1" dirty="0">
                <a:latin typeface="Comic Sans MS" panose="030F0702030302020204" pitchFamily="66" charset="0"/>
              </a:rPr>
              <a:t> Mahkemesinin 13/10/2022 tarihli ve E.: 2022/87; K.: 2022/121 sayılı Kararı ile)</a:t>
            </a:r>
            <a:endParaRPr lang="tr-TR" dirty="0">
              <a:latin typeface="Comic Sans MS" panose="030F0702030302020204" pitchFamily="66" charset="0"/>
            </a:endParaRPr>
          </a:p>
          <a:p>
            <a:pPr marL="0" indent="0" algn="just">
              <a:buNone/>
            </a:pPr>
            <a:r>
              <a:rPr lang="tr-TR" dirty="0">
                <a:latin typeface="Comic Sans MS" panose="030F0702030302020204" pitchFamily="66" charset="0"/>
              </a:rPr>
              <a:t>Hakkında üniversite öğretim mesleğinden çıkarma ve kamu görevinden çıkarma cezası istenenler soruşturma evrakını inceleme, tanık dinletme, disiplin kurulunda sözlü veya yazılı olarak kendisi veya vekili vasıtasıyla savunma yapma hakkına sahiptir.</a:t>
            </a:r>
          </a:p>
          <a:p>
            <a:pPr marL="0" indent="0" algn="just">
              <a:buNone/>
            </a:pPr>
            <a:endParaRPr lang="tr-TR" dirty="0">
              <a:effectLst/>
            </a:endParaRPr>
          </a:p>
        </p:txBody>
      </p:sp>
    </p:spTree>
    <p:extLst>
      <p:ext uri="{BB962C8B-B14F-4D97-AF65-F5344CB8AC3E}">
        <p14:creationId xmlns:p14="http://schemas.microsoft.com/office/powerpoint/2010/main" val="394068373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884CAB-5EA4-432B-9DE4-504772F7A190}"/>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SORUŞTURMASININ KAPSAMI</a:t>
            </a:r>
            <a:endParaRPr lang="tr-TR" sz="2800" b="1" dirty="0">
              <a:latin typeface="Comic Sans MS" panose="030F0702030302020204" pitchFamily="66" charset="0"/>
            </a:endParaRPr>
          </a:p>
        </p:txBody>
      </p:sp>
      <p:pic>
        <p:nvPicPr>
          <p:cNvPr id="4" name="İçerik Yer Tutucusu 3">
            <a:extLst>
              <a:ext uri="{FF2B5EF4-FFF2-40B4-BE49-F238E27FC236}">
                <a16:creationId xmlns:a16="http://schemas.microsoft.com/office/drawing/2014/main" id="{51FFC47B-2356-4FE1-8BAD-F881AF4EC1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5275" y="1796732"/>
            <a:ext cx="8969337" cy="3264535"/>
          </a:xfrm>
          <a:prstGeom prst="rect">
            <a:avLst/>
          </a:prstGeom>
        </p:spPr>
      </p:pic>
    </p:spTree>
    <p:extLst>
      <p:ext uri="{BB962C8B-B14F-4D97-AF65-F5344CB8AC3E}">
        <p14:creationId xmlns:p14="http://schemas.microsoft.com/office/powerpoint/2010/main" val="319378986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5-Tanık Dinlenmesi</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Soruşturma kapsamında bilgi ve görüşüne başvurulmak üzere tanık davet edilebilir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53/A-1-g). </a:t>
            </a:r>
            <a:r>
              <a:rPr lang="tr-TR" i="1" dirty="0">
                <a:latin typeface="Comic Sans MS" panose="030F0702030302020204" pitchFamily="66" charset="0"/>
              </a:rPr>
              <a:t>Örnek Form (9)</a:t>
            </a: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Şikâyetçi ya da soruşturulan, soruşturma konusu olay ile ilgili olarak bazı kişilerin tanık olarak dinlenmesini talep edebileceklerdir. Bu nedenle, şikâyetçi ve soruşturulana dinlenilmeleri sırasında tanık göstermek isteyip istemedikleri sorulmalıdır.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Alınan beyan zapta geçirilir ve soruşturmacı/komisyon üyeleri ile tanık tarafından imza altına alınır.</a:t>
            </a:r>
            <a:r>
              <a:rPr lang="tr-TR" i="1" dirty="0">
                <a:latin typeface="Comic Sans MS" panose="030F0702030302020204" pitchFamily="66" charset="0"/>
              </a:rPr>
              <a:t> Örnek Form (10)</a:t>
            </a:r>
            <a:endParaRPr lang="tr-TR" dirty="0">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1190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6-Bilirkişi İncelemesi Yaptırılması</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Soruşturmacı, soruşturmasıyla ilgili bilirkişiye başvurma yetkisini haizdir </a:t>
            </a:r>
            <a:r>
              <a:rPr lang="tr-TR" i="1" dirty="0">
                <a:solidFill>
                  <a:srgbClr val="FF0000"/>
                </a:solidFill>
                <a:latin typeface="Comic Sans MS" panose="030F0702030302020204" pitchFamily="66" charset="0"/>
              </a:rPr>
              <a:t>(2547 s.K.md. 53/A-1-g).</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Başvurulan bilirkişi Üniversitemiz bünyesinde görevli olduğu takdirde Rektörlüğümüzün aracı kılınmasına gerek bulunmamaktadır. Soruşturmacı, Üniversitemizin ilgili öğretim elemanına veya personeline doğrudan yazı yazarak bilirkişi görüşü isteyebilecektir.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Soruşturmacı tarafından hazırlanan soruşturma dosyası kapsamında başka bir Üniversiteden bilirkişi raporu talep edilmesi lüzumu ortaya çıkarsa Rektörlüğümüzden yazı ile bu yönde talepte bulunulması gerekmektedir.</a:t>
            </a:r>
          </a:p>
          <a:p>
            <a:pPr marL="0" indent="0" algn="just">
              <a:buNone/>
            </a:pPr>
            <a:endParaRPr lang="tr-TR" dirty="0">
              <a:effectLst/>
            </a:endParaRPr>
          </a:p>
        </p:txBody>
      </p:sp>
    </p:spTree>
    <p:extLst>
      <p:ext uri="{BB962C8B-B14F-4D97-AF65-F5344CB8AC3E}">
        <p14:creationId xmlns:p14="http://schemas.microsoft.com/office/powerpoint/2010/main" val="291468462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rPr>
              <a:t>	</a:t>
            </a:r>
            <a:r>
              <a:rPr lang="tr-TR" b="1" i="1" dirty="0">
                <a:solidFill>
                  <a:srgbClr val="FF0000"/>
                </a:solidFill>
                <a:latin typeface="Comic Sans MS" panose="030F0702030302020204" pitchFamily="66" charset="0"/>
              </a:rPr>
              <a:t>7-Keşif ve Tespit Yapılması</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Soruşturmacı soruşturma kapsamında ayrıca keşif ve inceleme ve ilgili makamlarla yazışma yapma yetkisini haizdir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53/A-1-g).</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Soruşturmacı tarafından keşif sırasında yapılan tüm işlemler hakkında tutanak tutulur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53/A-1-j).</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Keşif ve tespitin yapıldığı yerde bulunan kişilerin kimlik tespiti yapılarak adı soyadı tutanağa yazılmalı ve bilgisine başvurulan kişinin imzasına sunulmalıdır. Daha önce başka bir vesile ile kimlik tespiti yapıldıysa tekrar tespit yapmaya gerek bulunmamaktadır.</a:t>
            </a:r>
          </a:p>
          <a:p>
            <a:pPr marL="0" indent="0" algn="just">
              <a:buNone/>
            </a:pPr>
            <a:endParaRPr lang="tr-TR" dirty="0">
              <a:effectLst/>
            </a:endParaRPr>
          </a:p>
        </p:txBody>
      </p:sp>
    </p:spTree>
    <p:extLst>
      <p:ext uri="{BB962C8B-B14F-4D97-AF65-F5344CB8AC3E}">
        <p14:creationId xmlns:p14="http://schemas.microsoft.com/office/powerpoint/2010/main" val="139757476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AŞAMALARI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8-Bilgi, Belge Toplama ve İnceleme</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Soruşturmacı görevlendirme kapsamında doğrudan bilgi ve belge talep edebilecek olup, bu bilgi ve belgeler gecikmeksizin kendisine verilecektir </a:t>
            </a:r>
            <a:r>
              <a:rPr lang="tr-TR" i="1" dirty="0">
                <a:latin typeface="Comic Sans MS" panose="030F0702030302020204" pitchFamily="66" charset="0"/>
              </a:rPr>
              <a:t>(2547s.K.md.53/A-1-h).</a:t>
            </a: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Bir disiplin soruşturmasında, soruşturmacı tarafından soruşturulanın daha önce bir disiplin cezasının bulunup bulunmadığı hususunda bilgi alınması, bir disiplin cezasının verilmesinin söz konusu olduğu durumlarda, disiplin cezasının türünün belirlenmesi açısından önem arz etmektedir. </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Bu nedenle soruşturmacı tarafından soruşturulanın daha önce almış olduğu disiplin cezasının bulunup bulunmadığının sorgulanması gerekmektedir.</a:t>
            </a:r>
            <a:r>
              <a:rPr lang="tr-TR" i="1" dirty="0">
                <a:latin typeface="Comic Sans MS" panose="030F0702030302020204" pitchFamily="66" charset="0"/>
              </a:rPr>
              <a:t> Örnek Form (11)</a:t>
            </a:r>
            <a:endParaRPr lang="tr-TR" dirty="0">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253554988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8A74E1E-3F3A-4F95-83E2-BFC7E398E6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1081" y="573741"/>
            <a:ext cx="5809559" cy="5499474"/>
          </a:xfrm>
        </p:spPr>
      </p:pic>
    </p:spTree>
    <p:extLst>
      <p:ext uri="{BB962C8B-B14F-4D97-AF65-F5344CB8AC3E}">
        <p14:creationId xmlns:p14="http://schemas.microsoft.com/office/powerpoint/2010/main" val="103400625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GÖREVDEN UZAKLAŞTIRMA</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i="1" dirty="0">
                <a:latin typeface="Comic Sans MS" panose="030F0702030302020204" pitchFamily="66" charset="0"/>
              </a:rPr>
              <a:t>	Görevden uzaklaştırma</a:t>
            </a:r>
            <a:r>
              <a:rPr lang="tr-TR" dirty="0">
                <a:latin typeface="Comic Sans MS" panose="030F0702030302020204" pitchFamily="66" charset="0"/>
              </a:rPr>
              <a:t>, Devlet veya vakıf yükseköğretim kurumlarında yürütülen kamu hizmetinin gerektirdiği hallerde, görevi başında kalmasında sakınca görülen üst kuruluşlar ile yükseköğretim kurumu yöneticileri, öğretim elemanları, memurlar ve diğer personel hakkında alınan ihtiyati bir tedbirdir </a:t>
            </a:r>
            <a:r>
              <a:rPr lang="tr-TR" i="1" dirty="0">
                <a:solidFill>
                  <a:srgbClr val="FF0000"/>
                </a:solidFill>
                <a:latin typeface="Comic Sans MS" panose="030F0702030302020204" pitchFamily="66" charset="0"/>
              </a:rPr>
              <a:t>(2547s.K.md.53/B-1).</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Görevden uzaklaştırma tedbiri disiplin veya ceza soruşturmasının herhangi bir safhasında alınabilir. Yani, soruşturma başlamadan soruşturulan görevden uzaklaştırılabileceği gibi soruşturma sırasında da görevden uzaklaştırma kararı alınabilecektir.</a:t>
            </a: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Soruşturmayı yürütenler görevden uzaklaştırmayı teklif edebilirler. Görevden uzaklaştırma tedbiri üç (3) ay süreyle alınabilir. Bu sürenin bitiminde tedbir kararının alınmasına ilişkin sebeplerin devam etmesi halinde tedbir her defasında üç (3) ay uzatılabilir </a:t>
            </a:r>
            <a:r>
              <a:rPr lang="tr-TR" i="1" dirty="0">
                <a:solidFill>
                  <a:srgbClr val="FF0000"/>
                </a:solidFill>
                <a:latin typeface="Comic Sans MS" panose="030F0702030302020204" pitchFamily="66" charset="0"/>
              </a:rPr>
              <a:t>(2547s.K.md.53/B-1).</a:t>
            </a:r>
            <a:endParaRPr lang="tr-TR" dirty="0">
              <a:solidFill>
                <a:srgbClr val="FF0000"/>
              </a:solidFill>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308004020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GÖREVDEN UZAKLAŞTIRMA</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Görevden uzaklaştırmaya Yükseköğretim Üst Kuruluş Başkanları ile Devlet Yükseköğretim Kurumlarında atamaya yetkili amirler, Vakıf Yükseköğretim Kurumlarında Rektörler ve Bağımsız Vakıf Meslek Yüksekokullarında Müdürler yetkilidir </a:t>
            </a:r>
            <a:r>
              <a:rPr lang="tr-TR" i="1" dirty="0">
                <a:solidFill>
                  <a:srgbClr val="FF0000"/>
                </a:solidFill>
                <a:latin typeface="Comic Sans MS" panose="030F0702030302020204" pitchFamily="66" charset="0"/>
              </a:rPr>
              <a:t>(2547s.K.md.53/B-2).</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Bu kapsamda, fakültelerde/yüksekokullarda/enstitülerde yürütülen soruşturmalarda, görevden uzaklaştırma tedbirinin uygulanmasına karar veriliyorsa, bu durum ivedilikle Rektörlük Makamına bildirilmelidir.</a:t>
            </a: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Rektörlerin, bağımsız vakıf meslek yüksekokulu müdürlerinin ve dekanların görevden uzaklaştırılması kararı disiplin amirinin teklifi üzerine Yükseköğretim Genel Kurulu tarafından verilir. Görevden uzaklaştırma kararları atamaya yetkili amirlere bildirilir</a:t>
            </a:r>
            <a:r>
              <a:rPr lang="tr-TR" i="1" dirty="0">
                <a:latin typeface="Comic Sans MS" panose="030F0702030302020204" pitchFamily="66" charset="0"/>
              </a:rPr>
              <a:t>. </a:t>
            </a:r>
            <a:r>
              <a:rPr lang="tr-TR" i="1" dirty="0">
                <a:solidFill>
                  <a:srgbClr val="FF0000"/>
                </a:solidFill>
                <a:latin typeface="Comic Sans MS" panose="030F0702030302020204" pitchFamily="66" charset="0"/>
              </a:rPr>
              <a:t>(2547s.K.md.53/B-3).</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Görevden uzaklaştırma tedbirinin soruşturmanın açılmasından önce alınması halinde, görevinden uzaklaştırılanlar hakkında görevden uzaklaştırmayı izleyen </a:t>
            </a:r>
            <a:r>
              <a:rPr lang="tr-TR" b="1" dirty="0">
                <a:latin typeface="Comic Sans MS" panose="030F0702030302020204" pitchFamily="66" charset="0"/>
              </a:rPr>
              <a:t>on (10) işgünü</a:t>
            </a:r>
            <a:r>
              <a:rPr lang="tr-TR" dirty="0">
                <a:latin typeface="Comic Sans MS" panose="030F0702030302020204" pitchFamily="66" charset="0"/>
              </a:rPr>
              <a:t> içinde soruşturmaya başlanması şarttır </a:t>
            </a:r>
            <a:r>
              <a:rPr lang="tr-TR" i="1" dirty="0">
                <a:solidFill>
                  <a:srgbClr val="FF0000"/>
                </a:solidFill>
                <a:latin typeface="Comic Sans MS" panose="030F0702030302020204" pitchFamily="66" charset="0"/>
              </a:rPr>
              <a:t>(2547s.K.md.53/B-4).</a:t>
            </a:r>
            <a:endParaRPr lang="tr-TR" dirty="0">
              <a:solidFill>
                <a:srgbClr val="FF0000"/>
              </a:solidFill>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158422142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GÖREVDEN UZAKLAŞTIRMA</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92500" lnSpcReduction="10000"/>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Görevden uzaklaştırma işleminden sonra süresi içinde soruşturmaya başlamayan, görevden uzaklaştırma tedbirinin kaldırılmasının zorunlu olduğu durumlarda bu tedbiri kaldırmayan veya görevden uzaklaştırma işlemini keyfi olarak veya garez ya da kini dolayısı ile yaptığı, yaptırılan soruşturma sonunda anlaşılan yetkililer, hukuki, mali ve cezai sorumluluğa tabidirler </a:t>
            </a:r>
            <a:r>
              <a:rPr lang="tr-TR" i="1" dirty="0">
                <a:solidFill>
                  <a:srgbClr val="FF0000"/>
                </a:solidFill>
                <a:latin typeface="Comic Sans MS" panose="030F0702030302020204" pitchFamily="66" charset="0"/>
              </a:rPr>
              <a:t>(2547s.K.md.53/B-5).</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Görevden uzaklaştırılanlar, kanunların öngördüğü sosyal hak ve yardımlardan faydalanmaya devam ederler. Ancak görevden uzaklaştırma süresi içinde kendilerine aylıklarının veya ücretlerinin üçte ikisi ödenir </a:t>
            </a:r>
            <a:r>
              <a:rPr lang="tr-TR" i="1" dirty="0">
                <a:solidFill>
                  <a:srgbClr val="FF0000"/>
                </a:solidFill>
                <a:latin typeface="Comic Sans MS" panose="030F0702030302020204" pitchFamily="66" charset="0"/>
              </a:rPr>
              <a:t>(2547s.K.md.53/B-6).</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Göreve tekrar başlatılmanın zorunlu olduğu durumlarda, bunların aylıklarının veya ücretlerinin kesilmiş olan üçte biri kendilerine ödenir ve Devlet yükseköğretim kurumlarında çalışanlar bakımından görevden uzakta geçirdikleri süre, derecelerindeki kademe ilerlemesinde ve bu sürenin dereceye yükselmesi için gerekli en az bekleme süresini aşan kısmı, üst dereceye yükselmeleri halinde, bu derecede kademe ilerlemesi yapılmak ve akademik yükselme için gerekli bekleme süresinden sayılmak suretiyle değerlendirilir </a:t>
            </a:r>
            <a:r>
              <a:rPr lang="tr-TR" i="1" dirty="0">
                <a:latin typeface="Comic Sans MS" panose="030F0702030302020204" pitchFamily="66" charset="0"/>
              </a:rPr>
              <a:t>(</a:t>
            </a:r>
            <a:r>
              <a:rPr lang="tr-TR" i="1" dirty="0">
                <a:solidFill>
                  <a:srgbClr val="FF0000"/>
                </a:solidFill>
                <a:latin typeface="Comic Sans MS" panose="030F0702030302020204" pitchFamily="66" charset="0"/>
              </a:rPr>
              <a:t>2547s.K.md.53/B-7).</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 sonunda kamu görevinden çıkarma cezası önerilmesi hali dışında görevden uzaklaştırma tedbiri, bu tedbiri alan yetkililerce derhal kaldırılır </a:t>
            </a:r>
            <a:r>
              <a:rPr lang="tr-TR" i="1" dirty="0">
                <a:solidFill>
                  <a:srgbClr val="FF0000"/>
                </a:solidFill>
                <a:latin typeface="Comic Sans MS" panose="030F0702030302020204" pitchFamily="66" charset="0"/>
              </a:rPr>
              <a:t>(2547s.K.md.53/B-8).</a:t>
            </a:r>
            <a:endParaRPr lang="tr-TR" dirty="0">
              <a:solidFill>
                <a:srgbClr val="FF0000"/>
              </a:solidFill>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3209055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GÖREVDEN UZAKLAŞTIRMA</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Görevden uzaklaştırma tedbiri alınmakla beraber, soruşturma sonunda yetkili makam veya mercilerce hakkında kamu görevinden çıkarmadan başka bir disiplin cezası verilenler ile ceza kararından evvel haklarındaki disiplin soruşturması af ile kaldırılanlar, bu kararların kesinleşmesi üzerine veya tedbir süresinin dolması hâlinde derhal göreve iade edilirler </a:t>
            </a:r>
            <a:r>
              <a:rPr lang="tr-TR" i="1" dirty="0">
                <a:solidFill>
                  <a:srgbClr val="FF0000"/>
                </a:solidFill>
                <a:latin typeface="Comic Sans MS" panose="030F0702030302020204" pitchFamily="66" charset="0"/>
              </a:rPr>
              <a:t>(2547s.K.md.53/B-9).</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Kişinin görevi başında kalmasının, soruşturmanın devamına engel olmadığı hallerde görevden uzaklaştırma tedbiri süresi dolmadan da kaldırılabilir </a:t>
            </a:r>
            <a:r>
              <a:rPr lang="tr-TR" i="1" dirty="0">
                <a:solidFill>
                  <a:srgbClr val="FF0000"/>
                </a:solidFill>
                <a:latin typeface="Comic Sans MS" panose="030F0702030302020204" pitchFamily="66" charset="0"/>
              </a:rPr>
              <a:t>(2547s.K.md.53/B-10).</a:t>
            </a:r>
            <a:endParaRPr lang="tr-TR" dirty="0">
              <a:solidFill>
                <a:srgbClr val="FF0000"/>
              </a:solidFill>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4247692756"/>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TAMAMLANMASI SÜREÇLERİ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1-Soruşturmanın Sonuçlandırılma Süresi</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Soruşturma, görevlendirme yazısının tebliğ tarihinden itibaren iki (2) ay içinde tamamlanır.</a:t>
            </a:r>
          </a:p>
          <a:p>
            <a:pPr marL="0" indent="0" algn="just">
              <a:buNone/>
            </a:pPr>
            <a:r>
              <a:rPr lang="tr-TR" dirty="0">
                <a:latin typeface="Comic Sans MS" panose="030F0702030302020204" pitchFamily="66" charset="0"/>
              </a:rPr>
              <a:t>	Soruşturma iki aylık süre içinde tamamlanamaz ise soruşturmacı gerekçeli olarak ek süre talep edebilir.</a:t>
            </a:r>
            <a:r>
              <a:rPr lang="tr-TR" i="1" dirty="0">
                <a:latin typeface="Comic Sans MS" panose="030F0702030302020204" pitchFamily="66" charset="0"/>
              </a:rPr>
              <a:t> Örnek Form (12)</a:t>
            </a: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Disiplin amiri gerekçeyi değerlendirerek ve zamanaşımı sürelerini dikkate alarak</a:t>
            </a:r>
            <a:r>
              <a:rPr lang="tr-TR" dirty="0">
                <a:solidFill>
                  <a:srgbClr val="FF0000"/>
                </a:solidFill>
                <a:latin typeface="Comic Sans MS" panose="030F0702030302020204" pitchFamily="66" charset="0"/>
              </a:rPr>
              <a:t>!!!</a:t>
            </a:r>
            <a:r>
              <a:rPr lang="tr-TR" dirty="0">
                <a:latin typeface="Comic Sans MS" panose="030F0702030302020204" pitchFamily="66" charset="0"/>
              </a:rPr>
              <a:t> karar verir </a:t>
            </a:r>
            <a:r>
              <a:rPr lang="tr-TR" i="1" dirty="0">
                <a:latin typeface="Comic Sans MS" panose="030F0702030302020204" pitchFamily="66" charset="0"/>
              </a:rPr>
              <a:t>(2547 </a:t>
            </a:r>
            <a:r>
              <a:rPr lang="tr-TR" i="1" dirty="0" err="1">
                <a:latin typeface="Comic Sans MS" panose="030F0702030302020204" pitchFamily="66" charset="0"/>
              </a:rPr>
              <a:t>s.K</a:t>
            </a:r>
            <a:r>
              <a:rPr lang="tr-TR" i="1" dirty="0">
                <a:latin typeface="Comic Sans MS" panose="030F0702030302020204" pitchFamily="66" charset="0"/>
              </a:rPr>
              <a:t>. </a:t>
            </a:r>
            <a:r>
              <a:rPr lang="tr-TR" i="1" dirty="0" err="1">
                <a:latin typeface="Comic Sans MS" panose="030F0702030302020204" pitchFamily="66" charset="0"/>
              </a:rPr>
              <a:t>md.</a:t>
            </a:r>
            <a:r>
              <a:rPr lang="tr-TR" i="1" dirty="0">
                <a:latin typeface="Comic Sans MS" panose="030F0702030302020204" pitchFamily="66" charset="0"/>
              </a:rPr>
              <a:t> 53/A-1-l). Örnek Form (13)</a:t>
            </a:r>
            <a:endParaRPr lang="tr-TR" dirty="0">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20045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37569D-5791-47BE-A11C-6029F36D0770}"/>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SORUŞTURMASININ KAPSAMI</a:t>
            </a:r>
            <a:endParaRPr lang="tr-TR" sz="2800" b="1" dirty="0">
              <a:latin typeface="Comic Sans MS" panose="030F0702030302020204" pitchFamily="66" charset="0"/>
            </a:endParaRPr>
          </a:p>
        </p:txBody>
      </p:sp>
      <p:sp>
        <p:nvSpPr>
          <p:cNvPr id="3" name="İçerik Yer Tutucusu 2">
            <a:extLst>
              <a:ext uri="{FF2B5EF4-FFF2-40B4-BE49-F238E27FC236}">
                <a16:creationId xmlns:a16="http://schemas.microsoft.com/office/drawing/2014/main" id="{8243DCE5-AA19-42F7-A471-D03CE63CE363}"/>
              </a:ext>
            </a:extLst>
          </p:cNvPr>
          <p:cNvSpPr>
            <a:spLocks noGrp="1"/>
          </p:cNvSpPr>
          <p:nvPr>
            <p:ph idx="1"/>
          </p:nvPr>
        </p:nvSpPr>
        <p:spPr/>
        <p:txBody>
          <a:bodyPr>
            <a:normAutofit/>
          </a:bodyPr>
          <a:lstStyle/>
          <a:p>
            <a:pPr marL="0" indent="0" algn="ctr">
              <a:buNone/>
            </a:pPr>
            <a:r>
              <a:rPr lang="tr-TR" dirty="0">
                <a:latin typeface="Comic Sans MS" panose="030F0702030302020204" pitchFamily="66" charset="0"/>
              </a:rPr>
              <a:t>2547 Sayılı Kanunun 53.Maddesi Hükümlerine göre;</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1- Akademik personel; öğretim üyeleri (profesör, doçent ve doktor öğretim üyesi), öğretim görevlisi ve araştırma görevlileri hakkında yürütülecek disiplin soruşturmalarında, 2547 sayılı Yükseköğretim Kanunun 53. maddesinde suçlar ve cezalar tek tek sayılmış olup, soruşturmaların bu madde hükümleri,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05670287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TAMAMLANMASI SÜREÇLERİ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85000" lnSpcReduction="10000"/>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2-Soruşturma Raporunun Yazımı</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Soruşturma tamamlandığında </a:t>
            </a:r>
            <a:r>
              <a:rPr lang="tr-TR" b="1" dirty="0">
                <a:latin typeface="Comic Sans MS" panose="030F0702030302020204" pitchFamily="66" charset="0"/>
              </a:rPr>
              <a:t>soruşturma raporu</a:t>
            </a:r>
            <a:r>
              <a:rPr lang="tr-TR" dirty="0">
                <a:latin typeface="Comic Sans MS" panose="030F0702030302020204" pitchFamily="66" charset="0"/>
              </a:rPr>
              <a:t> hazırlanır.</a:t>
            </a:r>
          </a:p>
          <a:p>
            <a:pPr marL="0" indent="0" algn="just">
              <a:buNone/>
            </a:pPr>
            <a:r>
              <a:rPr lang="tr-TR" dirty="0">
                <a:latin typeface="Comic Sans MS" panose="030F0702030302020204" pitchFamily="66" charset="0"/>
              </a:rPr>
              <a:t>	Soruşturma raporunda;</a:t>
            </a:r>
          </a:p>
          <a:p>
            <a:pPr marL="0" indent="0" algn="just">
              <a:buNone/>
            </a:pPr>
            <a:r>
              <a:rPr lang="tr-TR" dirty="0">
                <a:latin typeface="Comic Sans MS" panose="030F0702030302020204" pitchFamily="66" charset="0"/>
              </a:rPr>
              <a:t>		-Görevlendirme yazısının tarih ve sayısı,</a:t>
            </a:r>
          </a:p>
          <a:p>
            <a:pPr marL="0" indent="0" algn="just">
              <a:buNone/>
            </a:pPr>
            <a:r>
              <a:rPr lang="tr-TR" dirty="0">
                <a:latin typeface="Comic Sans MS" panose="030F0702030302020204" pitchFamily="66" charset="0"/>
              </a:rPr>
              <a:t>		-Soruşturmaya başlama tarihi,</a:t>
            </a:r>
          </a:p>
          <a:p>
            <a:pPr marL="0" indent="0" algn="just">
              <a:buNone/>
            </a:pPr>
            <a:r>
              <a:rPr lang="tr-TR" dirty="0">
                <a:latin typeface="Comic Sans MS" panose="030F0702030302020204" pitchFamily="66" charset="0"/>
              </a:rPr>
              <a:t>		-Soruşturulan/ soruşturulanların kimliği, unvanı,</a:t>
            </a:r>
          </a:p>
          <a:p>
            <a:pPr marL="0" indent="0" algn="just">
              <a:buNone/>
            </a:pPr>
            <a:r>
              <a:rPr lang="tr-TR" dirty="0">
                <a:latin typeface="Comic Sans MS" panose="030F0702030302020204" pitchFamily="66" charset="0"/>
              </a:rPr>
              <a:t>		-İsnat Suç konusu ve tarihi,</a:t>
            </a:r>
          </a:p>
          <a:p>
            <a:pPr marL="0" indent="0" algn="just">
              <a:buNone/>
            </a:pPr>
            <a:r>
              <a:rPr lang="tr-TR" dirty="0">
                <a:latin typeface="Comic Sans MS" panose="030F0702030302020204" pitchFamily="66" charset="0"/>
              </a:rPr>
              <a:t>		-Soruşturmanın aşamaları,</a:t>
            </a:r>
          </a:p>
          <a:p>
            <a:pPr marL="0" indent="0" algn="just">
              <a:buNone/>
            </a:pPr>
            <a:r>
              <a:rPr lang="tr-TR" dirty="0">
                <a:latin typeface="Comic Sans MS" panose="030F0702030302020204" pitchFamily="66" charset="0"/>
              </a:rPr>
              <a:t>		-Şikâyetçi/ihbar eden ifadesi/ifadeleri,</a:t>
            </a:r>
          </a:p>
          <a:p>
            <a:pPr marL="0" indent="0" algn="just">
              <a:buNone/>
            </a:pPr>
            <a:r>
              <a:rPr lang="tr-TR" dirty="0">
                <a:latin typeface="Comic Sans MS" panose="030F0702030302020204" pitchFamily="66" charset="0"/>
              </a:rPr>
              <a:t>		-Savunmalar,</a:t>
            </a:r>
          </a:p>
          <a:p>
            <a:pPr marL="0" indent="0" algn="just">
              <a:buNone/>
            </a:pPr>
            <a:r>
              <a:rPr lang="tr-TR" dirty="0">
                <a:latin typeface="Comic Sans MS" panose="030F0702030302020204" pitchFamily="66" charset="0"/>
              </a:rPr>
              <a:t>		-Tanık beyanları,</a:t>
            </a:r>
          </a:p>
          <a:p>
            <a:pPr marL="0" indent="0" algn="just">
              <a:buNone/>
            </a:pPr>
            <a:r>
              <a:rPr lang="tr-TR" dirty="0">
                <a:latin typeface="Comic Sans MS" panose="030F0702030302020204" pitchFamily="66" charset="0"/>
              </a:rPr>
              <a:t>		-Bilirkişi raporu vb. toplanan tüm deliller </a:t>
            </a:r>
          </a:p>
          <a:p>
            <a:pPr marL="0" indent="0" algn="just">
              <a:buNone/>
            </a:pPr>
            <a:r>
              <a:rPr lang="tr-TR" dirty="0">
                <a:latin typeface="Comic Sans MS" panose="030F0702030302020204" pitchFamily="66" charset="0"/>
              </a:rPr>
              <a:t>	neden-sonuç ilişkisi kurularak</a:t>
            </a:r>
            <a:r>
              <a:rPr lang="tr-TR" dirty="0">
                <a:solidFill>
                  <a:srgbClr val="FF0000"/>
                </a:solidFill>
                <a:latin typeface="Comic Sans MS" panose="030F0702030302020204" pitchFamily="66" charset="0"/>
              </a:rPr>
              <a:t>!!!</a:t>
            </a:r>
            <a:r>
              <a:rPr lang="tr-TR" dirty="0">
                <a:latin typeface="Comic Sans MS" panose="030F0702030302020204" pitchFamily="66" charset="0"/>
              </a:rPr>
              <a:t> soruşturma neticesinde tüm olayın değerlendirmesi yapılır. </a:t>
            </a:r>
            <a:r>
              <a:rPr lang="tr-TR" i="1" dirty="0">
                <a:latin typeface="Comic Sans MS" panose="030F0702030302020204" pitchFamily="66" charset="0"/>
              </a:rPr>
              <a:t>Örnek  Form (14)</a:t>
            </a: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t>
            </a:r>
          </a:p>
          <a:p>
            <a:pPr marL="0" indent="0" algn="just">
              <a:buNone/>
            </a:pPr>
            <a:r>
              <a:rPr lang="tr-TR" dirty="0">
                <a:latin typeface="Comic Sans MS" panose="030F0702030302020204" pitchFamily="66" charset="0"/>
              </a:rPr>
              <a:t>	Soruşturma raporunun sonuna dizi pusulası da eklenir. Dizi pusulasında disiplin soruşturması sırasında toplanan tüm belgeler verilmiş olan sıra numarası çerçevesinde bir liste haline dönüştürülür.</a:t>
            </a:r>
            <a:r>
              <a:rPr lang="tr-TR" i="1" dirty="0">
                <a:latin typeface="Comic Sans MS" panose="030F0702030302020204" pitchFamily="66" charset="0"/>
              </a:rPr>
              <a:t> Örnek Form (15)</a:t>
            </a:r>
            <a:endParaRPr lang="tr-TR" dirty="0">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2959314662"/>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07D779C-B2B7-4B90-B5D3-690B0FFAD3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980" y="655899"/>
            <a:ext cx="4862596" cy="5305911"/>
          </a:xfrm>
        </p:spPr>
      </p:pic>
      <p:pic>
        <p:nvPicPr>
          <p:cNvPr id="7" name="Resim 6">
            <a:extLst>
              <a:ext uri="{FF2B5EF4-FFF2-40B4-BE49-F238E27FC236}">
                <a16:creationId xmlns:a16="http://schemas.microsoft.com/office/drawing/2014/main" id="{C4CE1F4B-E45D-4AD8-AB3A-CC573D80E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0" y="606593"/>
            <a:ext cx="5693709" cy="4709373"/>
          </a:xfrm>
          <a:prstGeom prst="rect">
            <a:avLst/>
          </a:prstGeom>
        </p:spPr>
      </p:pic>
    </p:spTree>
    <p:extLst>
      <p:ext uri="{BB962C8B-B14F-4D97-AF65-F5344CB8AC3E}">
        <p14:creationId xmlns:p14="http://schemas.microsoft.com/office/powerpoint/2010/main" val="1164934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TAMAMLANMASI SÜREÇLERİ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latin typeface="Comic Sans MS" panose="030F0702030302020204" pitchFamily="66" charset="0"/>
              </a:rPr>
              <a:t>	</a:t>
            </a:r>
            <a:r>
              <a:rPr lang="tr-TR" b="1" i="1" dirty="0">
                <a:solidFill>
                  <a:srgbClr val="FF0000"/>
                </a:solidFill>
                <a:latin typeface="Comic Sans MS" panose="030F0702030302020204" pitchFamily="66" charset="0"/>
              </a:rPr>
              <a:t>3-Soruşturma Raporunun ve Dosya Aslının Teslimi</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Soruşturmacı hazırlamış olduğu soruşturma raporunun her sayfasını imzalamalıdır.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Soruşturmacı dizi pusulasına bağlı raporunu ve soruşturma sırasında yapmış olduğu tüm yazışmaları ve topladığı tüm bilgi ve belgeleri bir dilekçe ekinde, soruşturmayı açan Makama gönderilmek üzere kapalı gizli zarf içerisinde Yazı İşleri Birimine teslim eder. Soruşturmacı «Soruşturmacı Sıfatı» ile işlem yaptığından Akademik/Yada İdari görevi nedeniyle </a:t>
            </a:r>
            <a:r>
              <a:rPr lang="tr-TR" dirty="0" err="1">
                <a:latin typeface="Comic Sans MS" panose="030F0702030302020204" pitchFamily="66" charset="0"/>
              </a:rPr>
              <a:t>EBYS’den</a:t>
            </a:r>
            <a:r>
              <a:rPr lang="tr-TR" dirty="0">
                <a:latin typeface="Comic Sans MS" panose="030F0702030302020204" pitchFamily="66" charset="0"/>
              </a:rPr>
              <a:t> resmi yazı şeklinde Rapor teslimi yapamaz.</a:t>
            </a:r>
            <a:r>
              <a:rPr lang="tr-TR" i="1" dirty="0">
                <a:latin typeface="Comic Sans MS" panose="030F0702030302020204" pitchFamily="66" charset="0"/>
              </a:rPr>
              <a:t> Örnek Form (16)</a:t>
            </a:r>
            <a:endParaRPr lang="tr-TR" dirty="0">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683472742"/>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709673B-C0EB-40E5-9F94-1025CD1DF3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6162" y="797549"/>
            <a:ext cx="5567813" cy="5428066"/>
          </a:xfrm>
        </p:spPr>
      </p:pic>
    </p:spTree>
    <p:extLst>
      <p:ext uri="{BB962C8B-B14F-4D97-AF65-F5344CB8AC3E}">
        <p14:creationId xmlns:p14="http://schemas.microsoft.com/office/powerpoint/2010/main" val="4291796863"/>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TAMAMLANMASI SÜREÇLERİ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925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latin typeface="Comic Sans MS" panose="030F0702030302020204" pitchFamily="66" charset="0"/>
              </a:rPr>
              <a:t>	</a:t>
            </a:r>
            <a:r>
              <a:rPr lang="tr-TR" b="1" i="1" dirty="0">
                <a:solidFill>
                  <a:srgbClr val="FF0000"/>
                </a:solidFill>
                <a:latin typeface="Comic Sans MS" panose="030F0702030302020204" pitchFamily="66" charset="0"/>
              </a:rPr>
              <a:t>4-Soruşturma Sonucunda Disiplin Cezası Verme Yetkilisi</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2547 sayılı Yükseköğretim Kanunu’nun 53/Ç maddesinde yer alan Disiplin cezası vermeye yetkili amir ve kurullar şunlardır:</a:t>
            </a:r>
          </a:p>
          <a:p>
            <a:pPr marL="0" indent="0" algn="just">
              <a:buNone/>
            </a:pPr>
            <a:r>
              <a:rPr lang="tr-TR" dirty="0">
                <a:latin typeface="Comic Sans MS" panose="030F0702030302020204" pitchFamily="66" charset="0"/>
              </a:rPr>
              <a:t> </a:t>
            </a:r>
          </a:p>
          <a:p>
            <a:pPr marL="0" lvl="0" indent="0" algn="just">
              <a:buNone/>
            </a:pPr>
            <a:r>
              <a:rPr lang="tr-TR" dirty="0">
                <a:latin typeface="Comic Sans MS" panose="030F0702030302020204" pitchFamily="66" charset="0"/>
              </a:rPr>
              <a:t>	Uyarma ve kınama cezaları sıralı disiplin amirleri tarafından, rektörler ve bağımsız vakıf meslek yüksekokulu müdürleri hakkında Yükseköğretim Kurulu Başkanı tarafından verilir.</a:t>
            </a:r>
          </a:p>
          <a:p>
            <a:pPr marL="0" lvl="0" indent="0" algn="just">
              <a:buNone/>
            </a:pPr>
            <a:r>
              <a:rPr lang="tr-TR" dirty="0">
                <a:latin typeface="Comic Sans MS" panose="030F0702030302020204" pitchFamily="66" charset="0"/>
              </a:rPr>
              <a:t>	Aylıktan veya ücretten kesme ve kademe ilerlemesinin durdurulması veya birden fazla ücretten kesme cezaları kişinin </a:t>
            </a:r>
            <a:r>
              <a:rPr lang="tr-TR" dirty="0">
                <a:solidFill>
                  <a:srgbClr val="FF0000"/>
                </a:solidFill>
                <a:latin typeface="Comic Sans MS" panose="030F0702030302020204" pitchFamily="66" charset="0"/>
              </a:rPr>
              <a:t>görevli olduğu birimdeki !!! </a:t>
            </a:r>
            <a:r>
              <a:rPr lang="tr-TR" dirty="0">
                <a:latin typeface="Comic Sans MS" panose="030F0702030302020204" pitchFamily="66" charset="0"/>
              </a:rPr>
              <a:t>disiplin kurulu kararı ile verilir.</a:t>
            </a:r>
          </a:p>
          <a:p>
            <a:pPr marL="0" lvl="0" indent="0" algn="just">
              <a:buNone/>
            </a:pPr>
            <a:r>
              <a:rPr lang="tr-TR" dirty="0">
                <a:latin typeface="Comic Sans MS" panose="030F0702030302020204" pitchFamily="66" charset="0"/>
              </a:rPr>
              <a:t>	Üniversite öğretim mesleğinden çıkarma ve kamu görevinden çıkarma cezaları atamaya yetkili amirin teklifi üzerine Yüksek Disiplin Kurulu kararıyla verilir.</a:t>
            </a:r>
          </a:p>
          <a:p>
            <a:pPr marL="0" lvl="0" indent="0" algn="just">
              <a:buNone/>
            </a:pPr>
            <a:r>
              <a:rPr lang="tr-TR" dirty="0">
                <a:latin typeface="Comic Sans MS" panose="030F0702030302020204" pitchFamily="66" charset="0"/>
              </a:rPr>
              <a:t>	Rektörler, bağımsız vakıf meslek yüksekokulu müdürleri ve dekanlar hakkında aylıktan veya ücretten kesme, kademe ilerlemesinin durdurulması veya birden fazla ücretten kesme, üniversite öğretim mesleğinden çıkarma ve kamu görevinden çıkarma cezaları Yüksek Disiplin Kurulu kararıyla verilir.</a:t>
            </a:r>
          </a:p>
          <a:p>
            <a:pPr marL="0" lvl="0" indent="0" algn="just">
              <a:buNone/>
            </a:pPr>
            <a:r>
              <a:rPr lang="tr-TR" dirty="0">
                <a:latin typeface="Comic Sans MS" panose="030F0702030302020204" pitchFamily="66" charset="0"/>
              </a:rPr>
              <a:t>	Aylıktan veya ücretten kesme, kademe ilerlemesinin durdurulması veya birden fazla ücretten kesme, üniversite öğretim mesleğinden ve kamu görevinden çıkarma cezaları gerektiren fiillerle ilgili olarak öğretim elemanları hakkında Yükseköğretim Kurulu Başkanı disiplin amiri sıfatıyla doğrudan soruşturma açabilir. Bu kapsamda yapılan soruşturmalar sonucunda verilecek cezalar Yüksek Disiplin Kurulunca verilir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53/Ç-1).</a:t>
            </a:r>
            <a:endParaRPr lang="tr-TR" dirty="0">
              <a:solidFill>
                <a:srgbClr val="FF0000"/>
              </a:solidFill>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4065182750"/>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0194F7C6-BEBB-4852-8073-1E4C09AD32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8893" y="713978"/>
            <a:ext cx="5809860" cy="5664038"/>
          </a:xfrm>
        </p:spPr>
      </p:pic>
    </p:spTree>
    <p:extLst>
      <p:ext uri="{BB962C8B-B14F-4D97-AF65-F5344CB8AC3E}">
        <p14:creationId xmlns:p14="http://schemas.microsoft.com/office/powerpoint/2010/main" val="3164430681"/>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SORUŞTURMANIN TAMAMLANMASI SÜREÇLERİ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92500"/>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Disiplin cezası vermeye yetkili makamlar;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Soruşturmada eksiklik olduğunun tespiti halinde eksikliklerin giderilmesi amacıyla dosyayı iade edebilir.</a:t>
            </a:r>
            <a:r>
              <a:rPr lang="tr-TR" i="1" dirty="0">
                <a:latin typeface="Comic Sans MS" panose="030F0702030302020204" pitchFamily="66" charset="0"/>
              </a:rPr>
              <a:t> Örnek Form (17)</a:t>
            </a: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	a)</a:t>
            </a:r>
            <a:r>
              <a:rPr lang="tr-TR" dirty="0">
                <a:latin typeface="Comic Sans MS" panose="030F0702030302020204" pitchFamily="66" charset="0"/>
              </a:rPr>
              <a:t> Soruşturmacı tarafından önerilen disiplin cezasını aynen verebilir.</a:t>
            </a:r>
          </a:p>
          <a:p>
            <a:pPr marL="0" indent="0" algn="just">
              <a:buNone/>
            </a:pPr>
            <a:r>
              <a:rPr lang="tr-TR" b="1" dirty="0">
                <a:latin typeface="Comic Sans MS" panose="030F0702030302020204" pitchFamily="66" charset="0"/>
              </a:rPr>
              <a:t>	b)</a:t>
            </a:r>
            <a:r>
              <a:rPr lang="tr-TR" dirty="0">
                <a:latin typeface="Comic Sans MS" panose="030F0702030302020204" pitchFamily="66" charset="0"/>
              </a:rPr>
              <a:t> Soruşturmacı tarafından önerilen disiplin cezasını hafifletebilir,</a:t>
            </a:r>
            <a:r>
              <a:rPr lang="tr-TR" i="1" dirty="0">
                <a:latin typeface="Comic Sans MS" panose="030F0702030302020204" pitchFamily="66" charset="0"/>
              </a:rPr>
              <a:t> </a:t>
            </a:r>
            <a:endParaRPr lang="tr-TR" dirty="0">
              <a:latin typeface="Comic Sans MS" panose="030F0702030302020204" pitchFamily="66" charset="0"/>
            </a:endParaRPr>
          </a:p>
          <a:p>
            <a:pPr marL="0" indent="0" algn="just">
              <a:buNone/>
            </a:pPr>
            <a:r>
              <a:rPr lang="tr-TR" b="1" dirty="0">
                <a:latin typeface="Comic Sans MS" panose="030F0702030302020204" pitchFamily="66" charset="0"/>
              </a:rPr>
              <a:t>	c) </a:t>
            </a:r>
            <a:r>
              <a:rPr lang="tr-TR" dirty="0">
                <a:latin typeface="Comic Sans MS" panose="030F0702030302020204" pitchFamily="66" charset="0"/>
              </a:rPr>
              <a:t>Soruşturmacı tarafından önerilen disiplin cezasını vermeyebilir.</a:t>
            </a:r>
            <a:r>
              <a:rPr lang="tr-TR" i="1" dirty="0">
                <a:latin typeface="Comic Sans MS" panose="030F0702030302020204" pitchFamily="66" charset="0"/>
              </a:rPr>
              <a:t> </a:t>
            </a: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Teklif edilen cezanın reddedilmesi halinde ilgili disiplin amiri ya da kurulu tarafından ret gerekçesine uygun olarak en geç üç ay içerisinde yeni işlem tesis edilebilir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53/Ç-2).</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Disiplin cezası verme yetkisi, yetki devri mekanizması ile devredilemez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53/Ç-3).</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Disiplin kurulları gerekli gördüğü takdirde ilgilinin özlük dosyasını ve her türlü evrakı incelemeye, ilgili yerlerden bilgi almaya, her türlü incelemeyi yaptırmaya, yeminli tanık ve bilirkişi dinlemeye veya </a:t>
            </a:r>
            <a:r>
              <a:rPr lang="tr-TR" dirty="0" err="1">
                <a:latin typeface="Comic Sans MS" panose="030F0702030302020204" pitchFamily="66" charset="0"/>
              </a:rPr>
              <a:t>niyabeten</a:t>
            </a:r>
            <a:r>
              <a:rPr lang="tr-TR" dirty="0">
                <a:latin typeface="Comic Sans MS" panose="030F0702030302020204" pitchFamily="66" charset="0"/>
              </a:rPr>
              <a:t> dinletmeye, keşif yapmaya veya yaptırmaya yetkilidir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53/Ç-4).</a:t>
            </a:r>
            <a:endParaRPr lang="tr-TR" dirty="0">
              <a:solidFill>
                <a:srgbClr val="FF0000"/>
              </a:solidFill>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1782468705"/>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DİSİPLİN KURULLARI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92500" lnSpcReduction="20000"/>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Uyarma ve kınama cezaları dışındaki disiplin cezalarının “Disiplin Kurulları” tarafından verilmesi 2547 sayılı Kanun’un 53/Ç maddesinde belirtilmiştir. Aynı Kanun’un 53/E maddesinde disiplin kurullarının nasıl teşekkül edeceği düzenlenmiştir.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Yüksek Disiplin Kurulu Yükseköğretim Genel Kuruludur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53/E-1).</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Üniversite disiplin kurulu üniversite yönetim kuruludur. Üniversiteye bağlı birimlerin </a:t>
            </a:r>
            <a:r>
              <a:rPr lang="tr-TR" u="sng" dirty="0">
                <a:latin typeface="Comic Sans MS" panose="030F0702030302020204" pitchFamily="66" charset="0"/>
              </a:rPr>
              <a:t>yönetim kurulları, disiplin kurulu</a:t>
            </a:r>
            <a:r>
              <a:rPr lang="tr-TR" dirty="0">
                <a:latin typeface="Comic Sans MS" panose="030F0702030302020204" pitchFamily="66" charset="0"/>
              </a:rPr>
              <a:t> olarak görev yapar. </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Rektörlüğe bağlı birimlerdeki disiplin kurulu; akademik personel ve daire başkanı kadrosunun dengi ve üstü kadrolarda bulunanlar için rektör yardımcısı başkanlığında üniversite yönetim kurulunca her takvim yılı başında belirlenen profesör unvanlı dört öğretim üyesinden, memurlar için ise Genel Sekreterin başkanlığında, Hukuk Müşaviri ile Personel Dairesi Başkanından oluşur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53/E-2).</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Yüksek Disiplin Kurulu hariç, disiplin kurullarında profesörlerle ilgili hususların görüşülmesinde doçent ve doktor öğretim üyeleri, doçentlerle ilgili hususların görüşülmesinde doktor öğretim üyeleri ve kendileri ile ilgili hususların görüşülmesinde ilgili üyeler görüşmelere katılamazlar</a:t>
            </a:r>
            <a:r>
              <a:rPr lang="tr-TR" dirty="0">
                <a:solidFill>
                  <a:srgbClr val="FF0000"/>
                </a:solidFill>
                <a:latin typeface="Comic Sans MS" panose="030F0702030302020204" pitchFamily="66" charset="0"/>
              </a:rPr>
              <a:t>.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53/E-5)</a:t>
            </a:r>
            <a:endParaRPr lang="tr-TR" dirty="0">
              <a:solidFill>
                <a:srgbClr val="FF0000"/>
              </a:solidFill>
              <a:latin typeface="Comic Sans MS" panose="030F0702030302020204" pitchFamily="66" charset="0"/>
            </a:endParaRPr>
          </a:p>
          <a:p>
            <a:pPr marL="0" indent="0" algn="just">
              <a:buNone/>
            </a:pPr>
            <a:endParaRPr lang="tr-TR" dirty="0">
              <a:effectLst/>
            </a:endParaRPr>
          </a:p>
        </p:txBody>
      </p:sp>
    </p:spTree>
    <p:extLst>
      <p:ext uri="{BB962C8B-B14F-4D97-AF65-F5344CB8AC3E}">
        <p14:creationId xmlns:p14="http://schemas.microsoft.com/office/powerpoint/2010/main" val="175809280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DİSİPLİN KURULLARI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Soruşturmada görev alanlar disiplin kurullarındaki oylamalara, disiplin kurulunda görev alanlar ile disiplin cezası verenler bu cezalara itirazların görüşüldüğü kurullardaki oylamalara katılamazlar. Herhangi bir sebeple disiplin kurullarının teşekkül edememesi halinde eksik üyelikler eşdeğer unvana sahip öğretim üyeleri arasından senato tarafından belirlenen üyelerce tamamlanır. </a:t>
            </a:r>
            <a:r>
              <a:rPr lang="tr-TR" i="1" dirty="0">
                <a:solidFill>
                  <a:srgbClr val="FF0000"/>
                </a:solidFill>
                <a:latin typeface="Comic Sans MS" panose="030F0702030302020204" pitchFamily="66" charset="0"/>
              </a:rPr>
              <a:t>(2547 </a:t>
            </a:r>
            <a:r>
              <a:rPr lang="tr-TR" i="1" dirty="0" err="1">
                <a:solidFill>
                  <a:srgbClr val="FF0000"/>
                </a:solidFill>
                <a:latin typeface="Comic Sans MS" panose="030F0702030302020204" pitchFamily="66" charset="0"/>
              </a:rPr>
              <a:t>s.K</a:t>
            </a:r>
            <a:r>
              <a:rPr lang="tr-TR" i="1" dirty="0">
                <a:solidFill>
                  <a:srgbClr val="FF0000"/>
                </a:solidFill>
                <a:latin typeface="Comic Sans MS" panose="030F0702030302020204" pitchFamily="66" charset="0"/>
              </a:rPr>
              <a:t>. </a:t>
            </a:r>
            <a:r>
              <a:rPr lang="tr-TR" i="1" dirty="0" err="1">
                <a:solidFill>
                  <a:srgbClr val="FF0000"/>
                </a:solidFill>
                <a:latin typeface="Comic Sans MS" panose="030F0702030302020204" pitchFamily="66" charset="0"/>
              </a:rPr>
              <a:t>md.</a:t>
            </a:r>
            <a:r>
              <a:rPr lang="tr-TR" i="1" dirty="0">
                <a:solidFill>
                  <a:srgbClr val="FF0000"/>
                </a:solidFill>
                <a:latin typeface="Comic Sans MS" panose="030F0702030302020204" pitchFamily="66" charset="0"/>
              </a:rPr>
              <a:t> 53/E-6)</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t>
            </a:r>
            <a:endParaRPr lang="tr-TR" dirty="0">
              <a:effectLst/>
            </a:endParaRPr>
          </a:p>
        </p:txBody>
      </p:sp>
    </p:spTree>
    <p:extLst>
      <p:ext uri="{BB962C8B-B14F-4D97-AF65-F5344CB8AC3E}">
        <p14:creationId xmlns:p14="http://schemas.microsoft.com/office/powerpoint/2010/main" val="367794682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DİSİPLİN KURULLARI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Toplu sözleşme hükümlerine göre hakkında disiplin soruşturması yapılan personel eğer bir sendika üye ise, disiplin kurullarına personelin bağlı olduğu sendika temsilcisinin katılması sağlanır.</a:t>
            </a:r>
            <a:r>
              <a:rPr lang="tr-TR" i="1" dirty="0">
                <a:latin typeface="Comic Sans MS" panose="030F0702030302020204" pitchFamily="66" charset="0"/>
              </a:rPr>
              <a:t> </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Sendika temsilcisine toplantı öncesi Soruşturma dosyası teslim edilir. Sendika temsilcisi kurullarda oy kullanabilir.</a:t>
            </a:r>
          </a:p>
          <a:p>
            <a:pPr marL="0" indent="0" algn="just">
              <a:buNone/>
            </a:pPr>
            <a:endParaRPr lang="tr-TR" dirty="0">
              <a:effectLst/>
            </a:endParaRPr>
          </a:p>
        </p:txBody>
      </p:sp>
    </p:spTree>
    <p:extLst>
      <p:ext uri="{BB962C8B-B14F-4D97-AF65-F5344CB8AC3E}">
        <p14:creationId xmlns:p14="http://schemas.microsoft.com/office/powerpoint/2010/main" val="361611601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AD503F-B929-40FB-BF65-6279B283A934}"/>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SORUŞTURMASININ KAPSAMI</a:t>
            </a:r>
            <a:endParaRPr lang="tr-TR" sz="2800" b="1" dirty="0">
              <a:latin typeface="Comic Sans MS" panose="030F0702030302020204" pitchFamily="66" charset="0"/>
            </a:endParaRPr>
          </a:p>
        </p:txBody>
      </p:sp>
      <p:sp>
        <p:nvSpPr>
          <p:cNvPr id="3" name="İçerik Yer Tutucusu 2">
            <a:extLst>
              <a:ext uri="{FF2B5EF4-FFF2-40B4-BE49-F238E27FC236}">
                <a16:creationId xmlns:a16="http://schemas.microsoft.com/office/drawing/2014/main" id="{A637A659-701C-40E3-839F-69E8C9E3AB9B}"/>
              </a:ext>
            </a:extLst>
          </p:cNvPr>
          <p:cNvSpPr>
            <a:spLocks noGrp="1"/>
          </p:cNvSpPr>
          <p:nvPr>
            <p:ph idx="1"/>
          </p:nvPr>
        </p:nvSpPr>
        <p:spPr/>
        <p:txBody>
          <a:bodyPr/>
          <a:lstStyle/>
          <a:p>
            <a:pPr marL="0" indent="0">
              <a:buNone/>
            </a:pPr>
            <a:r>
              <a:rPr lang="tr-TR" b="1" dirty="0"/>
              <a:t>	</a:t>
            </a:r>
          </a:p>
          <a:p>
            <a:pPr marL="0" indent="0" algn="just">
              <a:buNone/>
            </a:pPr>
            <a:r>
              <a:rPr lang="tr-TR" b="1" dirty="0"/>
              <a:t>	</a:t>
            </a:r>
            <a:r>
              <a:rPr lang="tr-TR" b="1" dirty="0">
                <a:latin typeface="Comic Sans MS" panose="030F0702030302020204" pitchFamily="66" charset="0"/>
              </a:rPr>
              <a:t>2-</a:t>
            </a:r>
            <a:r>
              <a:rPr lang="tr-TR" dirty="0">
                <a:latin typeface="Comic Sans MS" panose="030F0702030302020204" pitchFamily="66" charset="0"/>
              </a:rPr>
              <a:t> İdari personel; 657 sayılı Devlet Memurları Kanunu’na tabi olarak çalışan personel hakkında yürütülecek disiplin soruşturmalarında, 657 sayılı Devlet Memuru Kanunun 125. Maddesinde suçlar ve cezalar tek tek sayılmış olup, </a:t>
            </a:r>
            <a:r>
              <a:rPr lang="tr-TR" dirty="0">
                <a:solidFill>
                  <a:srgbClr val="FF0000"/>
                </a:solidFill>
                <a:latin typeface="Comic Sans MS" panose="030F0702030302020204" pitchFamily="66" charset="0"/>
              </a:rPr>
              <a:t>sadece disipline konu edilen fiiller bakımından bu madde hükmü diğer hususlar ile ilgili olarak 2547 sayılı Yükseköğretim Kanunun 53. maddesi hükümleri, </a:t>
            </a:r>
          </a:p>
          <a:p>
            <a:endParaRPr lang="tr-TR" dirty="0"/>
          </a:p>
        </p:txBody>
      </p:sp>
    </p:spTree>
    <p:extLst>
      <p:ext uri="{BB962C8B-B14F-4D97-AF65-F5344CB8AC3E}">
        <p14:creationId xmlns:p14="http://schemas.microsoft.com/office/powerpoint/2010/main" val="2333541302"/>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Devlet yükseköğretim kurumlarının öğretim elemanlarına uygulanabilecek disiplin cezaları;</a:t>
            </a:r>
          </a:p>
          <a:p>
            <a:pPr marL="0" indent="0" algn="just">
              <a:buNone/>
            </a:pPr>
            <a:r>
              <a:rPr lang="tr-TR" dirty="0">
                <a:latin typeface="Comic Sans MS" panose="030F0702030302020204" pitchFamily="66" charset="0"/>
              </a:rPr>
              <a:t>	1- Uyarma,</a:t>
            </a:r>
          </a:p>
          <a:p>
            <a:pPr marL="0" indent="0" algn="just">
              <a:buNone/>
            </a:pPr>
            <a:r>
              <a:rPr lang="tr-TR" dirty="0">
                <a:latin typeface="Comic Sans MS" panose="030F0702030302020204" pitchFamily="66" charset="0"/>
              </a:rPr>
              <a:t>	2- Kınama,</a:t>
            </a:r>
          </a:p>
          <a:p>
            <a:pPr marL="0" indent="0" algn="just">
              <a:buNone/>
            </a:pPr>
            <a:r>
              <a:rPr lang="tr-TR" dirty="0">
                <a:latin typeface="Comic Sans MS" panose="030F0702030302020204" pitchFamily="66" charset="0"/>
              </a:rPr>
              <a:t>	3- Aylıktan kesme,</a:t>
            </a:r>
          </a:p>
          <a:p>
            <a:pPr marL="0" indent="0" algn="just">
              <a:buNone/>
            </a:pPr>
            <a:r>
              <a:rPr lang="tr-TR" dirty="0">
                <a:latin typeface="Comic Sans MS" panose="030F0702030302020204" pitchFamily="66" charset="0"/>
              </a:rPr>
              <a:t>	4- Kademe ilerlemesinin durdurulması,</a:t>
            </a:r>
          </a:p>
          <a:p>
            <a:pPr marL="0" indent="0" algn="just">
              <a:buNone/>
            </a:pPr>
            <a:r>
              <a:rPr lang="tr-TR" dirty="0">
                <a:latin typeface="Comic Sans MS" panose="030F0702030302020204" pitchFamily="66" charset="0"/>
              </a:rPr>
              <a:t>	5- Üniversite öğretim mesleğinden çıkarma ve</a:t>
            </a:r>
          </a:p>
          <a:p>
            <a:pPr marL="0" indent="0" algn="just">
              <a:buNone/>
            </a:pPr>
            <a:r>
              <a:rPr lang="tr-TR" dirty="0">
                <a:latin typeface="Comic Sans MS" panose="030F0702030302020204" pitchFamily="66" charset="0"/>
              </a:rPr>
              <a:t>	6- Kamu görevinden çıkarma </a:t>
            </a:r>
          </a:p>
          <a:p>
            <a:pPr marL="0" indent="0" algn="just">
              <a:buNone/>
            </a:pPr>
            <a:endParaRPr lang="tr-TR" dirty="0">
              <a:effectLst/>
            </a:endParaRPr>
          </a:p>
        </p:txBody>
      </p:sp>
    </p:spTree>
    <p:extLst>
      <p:ext uri="{BB962C8B-B14F-4D97-AF65-F5344CB8AC3E}">
        <p14:creationId xmlns:p14="http://schemas.microsoft.com/office/powerpoint/2010/main" val="2918527650"/>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Devlet yükseköğretim </a:t>
            </a:r>
            <a:r>
              <a:rPr lang="tr-TR" dirty="0" err="1">
                <a:latin typeface="Comic Sans MS" panose="030F0702030302020204" pitchFamily="66" charset="0"/>
              </a:rPr>
              <a:t>kurumlarınında</a:t>
            </a:r>
            <a:r>
              <a:rPr lang="tr-TR" dirty="0">
                <a:latin typeface="Comic Sans MS" panose="030F0702030302020204" pitchFamily="66" charset="0"/>
              </a:rPr>
              <a:t> görev yapan İdari personele (657 DMK 4-a ve 4-b Kadroları) uygulanabilecek disiplin cezaları;</a:t>
            </a:r>
          </a:p>
          <a:p>
            <a:pPr marL="0" indent="0" algn="just">
              <a:buNone/>
            </a:pPr>
            <a:r>
              <a:rPr lang="tr-TR" dirty="0">
                <a:latin typeface="Comic Sans MS" panose="030F0702030302020204" pitchFamily="66" charset="0"/>
              </a:rPr>
              <a:t>	1- Uyarma,</a:t>
            </a:r>
          </a:p>
          <a:p>
            <a:pPr marL="0" indent="0" algn="just">
              <a:buNone/>
            </a:pPr>
            <a:r>
              <a:rPr lang="tr-TR" dirty="0">
                <a:latin typeface="Comic Sans MS" panose="030F0702030302020204" pitchFamily="66" charset="0"/>
              </a:rPr>
              <a:t>	2- Kınama,</a:t>
            </a:r>
          </a:p>
          <a:p>
            <a:pPr marL="0" indent="0" algn="just">
              <a:buNone/>
            </a:pPr>
            <a:r>
              <a:rPr lang="tr-TR" dirty="0">
                <a:latin typeface="Comic Sans MS" panose="030F0702030302020204" pitchFamily="66" charset="0"/>
              </a:rPr>
              <a:t>	3- Aylıktan kesme,</a:t>
            </a:r>
          </a:p>
          <a:p>
            <a:pPr marL="0" indent="0" algn="just">
              <a:buNone/>
            </a:pPr>
            <a:r>
              <a:rPr lang="tr-TR" dirty="0">
                <a:latin typeface="Comic Sans MS" panose="030F0702030302020204" pitchFamily="66" charset="0"/>
              </a:rPr>
              <a:t>	4- Kademe ilerlemesinin durdurulması,</a:t>
            </a:r>
          </a:p>
          <a:p>
            <a:pPr marL="0" indent="0" algn="just">
              <a:buNone/>
            </a:pPr>
            <a:r>
              <a:rPr lang="tr-TR" dirty="0">
                <a:latin typeface="Comic Sans MS" panose="030F0702030302020204" pitchFamily="66" charset="0"/>
              </a:rPr>
              <a:t>	5- Kamu görevinden çıkarma </a:t>
            </a:r>
          </a:p>
          <a:p>
            <a:pPr marL="0" indent="0" algn="just">
              <a:buNone/>
            </a:pPr>
            <a:endParaRPr lang="tr-TR" dirty="0">
              <a:effectLst/>
            </a:endParaRPr>
          </a:p>
        </p:txBody>
      </p:sp>
    </p:spTree>
    <p:extLst>
      <p:ext uri="{BB962C8B-B14F-4D97-AF65-F5344CB8AC3E}">
        <p14:creationId xmlns:p14="http://schemas.microsoft.com/office/powerpoint/2010/main" val="370231935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365125"/>
            <a:ext cx="10515600" cy="1033369"/>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a:bodyPr>
          <a:lstStyle/>
          <a:p>
            <a:pPr marL="0" indent="0" algn="just">
              <a:buNone/>
            </a:pPr>
            <a:r>
              <a:rPr lang="tr-TR" dirty="0">
                <a:latin typeface="Comic Sans MS" panose="030F0702030302020204" pitchFamily="66" charset="0"/>
              </a:rPr>
              <a:t>	</a:t>
            </a:r>
            <a:r>
              <a:rPr lang="tr-TR" sz="1400" dirty="0">
                <a:latin typeface="Comic Sans MS" panose="030F0702030302020204" pitchFamily="66" charset="0"/>
              </a:rPr>
              <a:t>Devlet yükseköğretim kurumlarında iş sözleşmesiyle çalışan personel 22/5/2003 tarihli ve 4857 sayılı İş Kanunu ve iş sözleşmesi veya toplu iş sözleşmesine tabidir. </a:t>
            </a:r>
          </a:p>
          <a:p>
            <a:pPr marL="0" indent="0" algn="just">
              <a:buNone/>
            </a:pPr>
            <a:endParaRPr lang="tr-TR" dirty="0">
              <a:effectLst/>
            </a:endParaRPr>
          </a:p>
        </p:txBody>
      </p:sp>
      <p:pic>
        <p:nvPicPr>
          <p:cNvPr id="5" name="Resim 4">
            <a:extLst>
              <a:ext uri="{FF2B5EF4-FFF2-40B4-BE49-F238E27FC236}">
                <a16:creationId xmlns:a16="http://schemas.microsoft.com/office/drawing/2014/main" id="{64FAEDF4-5C08-4780-AF87-9BEA71C61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636" y="1539105"/>
            <a:ext cx="3469230" cy="5139600"/>
          </a:xfrm>
          <a:prstGeom prst="rect">
            <a:avLst/>
          </a:prstGeom>
        </p:spPr>
      </p:pic>
      <p:pic>
        <p:nvPicPr>
          <p:cNvPr id="7" name="Resim 6">
            <a:extLst>
              <a:ext uri="{FF2B5EF4-FFF2-40B4-BE49-F238E27FC236}">
                <a16:creationId xmlns:a16="http://schemas.microsoft.com/office/drawing/2014/main" id="{22FCE0A4-3A6B-4E5A-8E99-8841EF307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869" y="1571923"/>
            <a:ext cx="3208260" cy="4777517"/>
          </a:xfrm>
          <a:prstGeom prst="rect">
            <a:avLst/>
          </a:prstGeom>
        </p:spPr>
      </p:pic>
    </p:spTree>
    <p:extLst>
      <p:ext uri="{BB962C8B-B14F-4D97-AF65-F5344CB8AC3E}">
        <p14:creationId xmlns:p14="http://schemas.microsoft.com/office/powerpoint/2010/main" val="3104802310"/>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522379"/>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62500" lnSpcReduction="20000"/>
          </a:bodyPr>
          <a:lstStyle/>
          <a:p>
            <a:pPr marL="0" indent="0" algn="just">
              <a:buNone/>
            </a:pPr>
            <a:endParaRPr lang="tr-TR" dirty="0">
              <a:latin typeface="Comic Sans MS" panose="030F0702030302020204" pitchFamily="66" charset="0"/>
            </a:endParaRPr>
          </a:p>
          <a:p>
            <a:pPr marL="0" indent="0" algn="ctr">
              <a:buNone/>
            </a:pPr>
            <a:r>
              <a:rPr lang="tr-TR" b="1" i="1" dirty="0">
                <a:solidFill>
                  <a:srgbClr val="FF0000"/>
                </a:solidFill>
                <a:latin typeface="Comic Sans MS" panose="030F0702030302020204" pitchFamily="66" charset="0"/>
              </a:rPr>
              <a:t>1- </a:t>
            </a:r>
            <a:r>
              <a:rPr lang="tr-TR" b="1" i="1" u="sng" dirty="0">
                <a:solidFill>
                  <a:srgbClr val="FF0000"/>
                </a:solidFill>
                <a:latin typeface="Comic Sans MS" panose="030F0702030302020204" pitchFamily="66" charset="0"/>
              </a:rPr>
              <a:t>UYARMA Cezasını Gerektiren Fiil ve Haller</a:t>
            </a:r>
          </a:p>
          <a:p>
            <a:pPr marL="0" indent="0" algn="just">
              <a:buNone/>
            </a:pPr>
            <a:r>
              <a:rPr lang="tr-TR" b="1" dirty="0">
                <a:latin typeface="Comic Sans MS" panose="030F0702030302020204" pitchFamily="66" charset="0"/>
              </a:rPr>
              <a:t>	</a:t>
            </a:r>
            <a:r>
              <a:rPr lang="tr-TR" b="1" u="sng" dirty="0">
                <a:solidFill>
                  <a:srgbClr val="FF0000"/>
                </a:solidFill>
                <a:latin typeface="Comic Sans MS" panose="030F0702030302020204" pitchFamily="66" charset="0"/>
              </a:rPr>
              <a:t>Memurlar için;</a:t>
            </a:r>
            <a:r>
              <a:rPr lang="tr-TR" b="1" dirty="0">
                <a:solidFill>
                  <a:srgbClr val="FF0000"/>
                </a:solidFill>
                <a:latin typeface="Comic Sans MS" panose="030F0702030302020204" pitchFamily="66" charset="0"/>
              </a:rPr>
              <a:t> 657 sayılı Kanunda Yer Alan Fiiller (Madde 125/A):</a:t>
            </a:r>
            <a:endParaRPr lang="tr-TR" dirty="0">
              <a:solidFill>
                <a:srgbClr val="FF0000"/>
              </a:solidFill>
              <a:latin typeface="Comic Sans MS" panose="030F0702030302020204" pitchFamily="66" charset="0"/>
            </a:endParaRPr>
          </a:p>
          <a:p>
            <a:pPr marL="0" indent="0" algn="just">
              <a:buNone/>
            </a:pPr>
            <a:r>
              <a:rPr lang="tr-TR" b="1" dirty="0">
                <a:latin typeface="Comic Sans MS" panose="030F0702030302020204" pitchFamily="66" charset="0"/>
              </a:rPr>
              <a:t>	</a:t>
            </a:r>
            <a:r>
              <a:rPr lang="tr-TR" b="1" i="1" dirty="0">
                <a:latin typeface="Comic Sans MS" panose="030F0702030302020204" pitchFamily="66" charset="0"/>
              </a:rPr>
              <a:t>Uyarma;</a:t>
            </a:r>
            <a:r>
              <a:rPr lang="tr-TR" i="1" dirty="0">
                <a:latin typeface="Comic Sans MS" panose="030F0702030302020204" pitchFamily="66" charset="0"/>
              </a:rPr>
              <a:t> memura, görevinde ve davranışlarında daha dikkatli olması gerektiğinin yazı </a:t>
            </a:r>
            <a:r>
              <a:rPr lang="tr-TR" i="1" dirty="0">
                <a:solidFill>
                  <a:srgbClr val="FF0000"/>
                </a:solidFill>
                <a:latin typeface="Comic Sans MS" panose="030F0702030302020204" pitchFamily="66" charset="0"/>
              </a:rPr>
              <a:t>!!!</a:t>
            </a:r>
            <a:r>
              <a:rPr lang="tr-TR" i="1" dirty="0">
                <a:latin typeface="Comic Sans MS" panose="030F0702030302020204" pitchFamily="66" charset="0"/>
              </a:rPr>
              <a:t> ile bildirilmesidir. Uyarma cezasını gerektiren fiil ve haller şunlardır:</a:t>
            </a:r>
          </a:p>
          <a:p>
            <a:pPr marL="0" lvl="0" indent="0" algn="just">
              <a:buNone/>
            </a:pPr>
            <a:r>
              <a:rPr lang="tr-TR" dirty="0">
                <a:latin typeface="Comic Sans MS" panose="030F0702030302020204" pitchFamily="66" charset="0"/>
              </a:rPr>
              <a:t>	Verilen emir ve görevlerin tam ve zamanında yapılmasında, görev mahallinde kurumlarca belirlenen usul ve esasların yerine getirilmesinde, görevle ilgili resmi belge, araç ve gereçlerin korunması, kullanılması ve bakımında kayıtsızlık göstermek veya düzensiz davranmak,</a:t>
            </a:r>
          </a:p>
          <a:p>
            <a:pPr marL="0" lvl="0" indent="0" algn="just">
              <a:buNone/>
            </a:pPr>
            <a:r>
              <a:rPr lang="tr-TR" dirty="0">
                <a:latin typeface="Comic Sans MS" panose="030F0702030302020204" pitchFamily="66" charset="0"/>
              </a:rPr>
              <a:t>	Özürsüz veya izinsiz olarak göreve geç gelmek, erken ayrılmak, görev mahallini terk etmek,</a:t>
            </a:r>
          </a:p>
          <a:p>
            <a:pPr marL="0" lvl="0" indent="0" algn="just">
              <a:buNone/>
            </a:pPr>
            <a:r>
              <a:rPr lang="tr-TR" dirty="0">
                <a:latin typeface="Comic Sans MS" panose="030F0702030302020204" pitchFamily="66" charset="0"/>
              </a:rPr>
              <a:t>	Kurumca belirlenen tasarruf tedbirlerine riayet etmemek,</a:t>
            </a:r>
          </a:p>
          <a:p>
            <a:pPr marL="0" lvl="0" indent="0" algn="just">
              <a:buNone/>
            </a:pPr>
            <a:r>
              <a:rPr lang="tr-TR" dirty="0">
                <a:latin typeface="Comic Sans MS" panose="030F0702030302020204" pitchFamily="66" charset="0"/>
              </a:rPr>
              <a:t>	Usulsüz müracaat veya şikâyette bulunmak,</a:t>
            </a:r>
          </a:p>
          <a:p>
            <a:pPr marL="0" lvl="0" indent="0" algn="just">
              <a:buNone/>
            </a:pPr>
            <a:r>
              <a:rPr lang="tr-TR" dirty="0">
                <a:latin typeface="Comic Sans MS" panose="030F0702030302020204" pitchFamily="66" charset="0"/>
              </a:rPr>
              <a:t>	Devlet memuru vakarına yakışmayan tutum ve davranışta bulunmak,</a:t>
            </a:r>
          </a:p>
          <a:p>
            <a:pPr marL="0" lvl="0" indent="0" algn="just">
              <a:buNone/>
            </a:pPr>
            <a:r>
              <a:rPr lang="tr-TR" dirty="0">
                <a:latin typeface="Comic Sans MS" panose="030F0702030302020204" pitchFamily="66" charset="0"/>
              </a:rPr>
              <a:t>	Görevine veya iş sahiplerine karşı kayıtsızlık göstermek veya ilgisiz kalmak,</a:t>
            </a:r>
          </a:p>
          <a:p>
            <a:pPr marL="0" lvl="0" indent="0" algn="just">
              <a:buNone/>
            </a:pPr>
            <a:r>
              <a:rPr lang="tr-TR" dirty="0">
                <a:latin typeface="Comic Sans MS" panose="030F0702030302020204" pitchFamily="66" charset="0"/>
              </a:rPr>
              <a:t>	Belirlenen kılık ve kıyafet hükümlerine aykırı davranmak,</a:t>
            </a:r>
          </a:p>
          <a:p>
            <a:pPr marL="0" lvl="0" indent="0" algn="just">
              <a:buNone/>
            </a:pPr>
            <a:r>
              <a:rPr lang="tr-TR" dirty="0">
                <a:latin typeface="Comic Sans MS" panose="030F0702030302020204" pitchFamily="66" charset="0"/>
              </a:rPr>
              <a:t>	Görevin işbirliği içinde yapılması ilkesine aykırı davranışlarda bulunmak.  </a:t>
            </a:r>
          </a:p>
          <a:p>
            <a:pPr marL="0" indent="0" algn="just">
              <a:buNone/>
            </a:pPr>
            <a:r>
              <a:rPr lang="tr-TR" b="1" dirty="0">
                <a:latin typeface="Comic Sans MS" panose="030F0702030302020204" pitchFamily="66" charset="0"/>
              </a:rPr>
              <a:t>	</a:t>
            </a:r>
            <a:r>
              <a:rPr lang="tr-TR" b="1" u="sng" dirty="0">
                <a:solidFill>
                  <a:srgbClr val="FF0000"/>
                </a:solidFill>
                <a:latin typeface="Comic Sans MS" panose="030F0702030302020204" pitchFamily="66" charset="0"/>
              </a:rPr>
              <a:t>Öğretim elemanları için;</a:t>
            </a:r>
            <a:r>
              <a:rPr lang="tr-TR" b="1" dirty="0">
                <a:solidFill>
                  <a:srgbClr val="FF0000"/>
                </a:solidFill>
                <a:latin typeface="Comic Sans MS" panose="030F0702030302020204" pitchFamily="66" charset="0"/>
              </a:rPr>
              <a:t> 2547 sayılı Kanunda Yer Alan Fiiller (Madde 53/b-1):</a:t>
            </a:r>
            <a:endParaRPr lang="tr-TR" dirty="0">
              <a:solidFill>
                <a:srgbClr val="FF0000"/>
              </a:solidFill>
              <a:latin typeface="Comic Sans MS" panose="030F0702030302020204" pitchFamily="66" charset="0"/>
            </a:endParaRPr>
          </a:p>
          <a:p>
            <a:pPr marL="0" indent="0" algn="just">
              <a:buNone/>
            </a:pPr>
            <a:r>
              <a:rPr lang="tr-TR" b="1" dirty="0">
                <a:latin typeface="Comic Sans MS" panose="030F0702030302020204" pitchFamily="66" charset="0"/>
              </a:rPr>
              <a:t>	</a:t>
            </a:r>
            <a:r>
              <a:rPr lang="tr-TR" b="1" i="1" dirty="0">
                <a:latin typeface="Comic Sans MS" panose="030F0702030302020204" pitchFamily="66" charset="0"/>
              </a:rPr>
              <a:t>Uyarma;</a:t>
            </a:r>
            <a:r>
              <a:rPr lang="tr-TR" i="1" dirty="0">
                <a:latin typeface="Comic Sans MS" panose="030F0702030302020204" pitchFamily="66" charset="0"/>
              </a:rPr>
              <a:t> öğretim elemanına, görevinde ve davranışlarında daha dikkatli olması gerektiğinin yazı </a:t>
            </a:r>
            <a:r>
              <a:rPr lang="tr-TR" i="1" dirty="0">
                <a:solidFill>
                  <a:srgbClr val="FF0000"/>
                </a:solidFill>
                <a:latin typeface="Comic Sans MS" panose="030F0702030302020204" pitchFamily="66" charset="0"/>
              </a:rPr>
              <a:t>!!!</a:t>
            </a:r>
            <a:r>
              <a:rPr lang="tr-TR" i="1" dirty="0">
                <a:latin typeface="Comic Sans MS" panose="030F0702030302020204" pitchFamily="66" charset="0"/>
              </a:rPr>
              <a:t> ile bildirilmesidir. 	Uyarma cezasını gerektiren fiil ve haller şunlardır:</a:t>
            </a:r>
          </a:p>
          <a:p>
            <a:pPr marL="0" lvl="0" indent="0" algn="just">
              <a:buNone/>
            </a:pPr>
            <a:r>
              <a:rPr lang="tr-TR" dirty="0">
                <a:latin typeface="Comic Sans MS" panose="030F0702030302020204" pitchFamily="66" charset="0"/>
              </a:rPr>
              <a:t>	Maiyetindeki elemanların yetiştirilmesinde özen göstermemek.</a:t>
            </a:r>
          </a:p>
          <a:p>
            <a:pPr marL="0" lvl="0" indent="0" algn="just">
              <a:buNone/>
            </a:pPr>
            <a:r>
              <a:rPr lang="tr-TR" dirty="0">
                <a:latin typeface="Comic Sans MS" panose="030F0702030302020204" pitchFamily="66" charset="0"/>
              </a:rPr>
              <a:t>	Destek alınarak yürütülen araştırmalar sonucu yapılan yayınlarda destek veren kişi, kurum veya kuruluşlar ile bunların katkılarını belirtmemek.</a:t>
            </a:r>
          </a:p>
          <a:p>
            <a:pPr marL="0" lvl="0" indent="0" algn="just">
              <a:buNone/>
            </a:pPr>
            <a:r>
              <a:rPr lang="tr-TR" dirty="0">
                <a:latin typeface="Comic Sans MS" panose="030F0702030302020204" pitchFamily="66" charset="0"/>
              </a:rPr>
              <a:t>	Görevin tam ve zamanında yapılmasında, görev mahallinde kurumlarca belirlenen usul ve esasların yerine getirilmesinde, kayıtsızlık göstermek veya düzensiz davranmak.</a:t>
            </a:r>
          </a:p>
          <a:p>
            <a:pPr marL="0" lvl="0" indent="0" algn="just">
              <a:buNone/>
            </a:pPr>
            <a:r>
              <a:rPr lang="tr-TR" dirty="0">
                <a:latin typeface="Comic Sans MS" panose="030F0702030302020204" pitchFamily="66" charset="0"/>
              </a:rPr>
              <a:t>	Usulsüz müracaat veya şikâyette bulunmak.</a:t>
            </a:r>
          </a:p>
          <a:p>
            <a:pPr marL="0" indent="0" algn="just">
              <a:buNone/>
            </a:pPr>
            <a:endParaRPr lang="tr-TR" dirty="0">
              <a:effectLst/>
            </a:endParaRPr>
          </a:p>
        </p:txBody>
      </p:sp>
    </p:spTree>
    <p:extLst>
      <p:ext uri="{BB962C8B-B14F-4D97-AF65-F5344CB8AC3E}">
        <p14:creationId xmlns:p14="http://schemas.microsoft.com/office/powerpoint/2010/main" val="1666152407"/>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522379"/>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018800"/>
            <a:ext cx="10515600" cy="5659905"/>
          </a:xfrm>
        </p:spPr>
        <p:txBody>
          <a:bodyPr>
            <a:normAutofit fontScale="700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latin typeface="Comic Sans MS" panose="030F0702030302020204" pitchFamily="66" charset="0"/>
              </a:rPr>
              <a:t>	</a:t>
            </a:r>
            <a:r>
              <a:rPr lang="tr-TR" b="1" i="1" dirty="0">
                <a:solidFill>
                  <a:srgbClr val="FF0000"/>
                </a:solidFill>
                <a:latin typeface="Comic Sans MS" panose="030F0702030302020204" pitchFamily="66" charset="0"/>
              </a:rPr>
              <a:t>2- </a:t>
            </a:r>
            <a:r>
              <a:rPr lang="tr-TR" b="1" i="1" u="sng" dirty="0">
                <a:solidFill>
                  <a:srgbClr val="FF0000"/>
                </a:solidFill>
                <a:latin typeface="Comic Sans MS" panose="030F0702030302020204" pitchFamily="66" charset="0"/>
              </a:rPr>
              <a:t>KINAMA Cezasını Gerektiren Fiil ve Haller</a:t>
            </a:r>
            <a:endParaRPr lang="tr-TR" dirty="0">
              <a:solidFill>
                <a:srgbClr val="FF0000"/>
              </a:solidFill>
              <a:latin typeface="Comic Sans MS" panose="030F0702030302020204" pitchFamily="66" charset="0"/>
            </a:endParaRPr>
          </a:p>
          <a:p>
            <a:pPr marL="0" indent="0" algn="just">
              <a:buNone/>
            </a:pPr>
            <a:r>
              <a:rPr lang="tr-TR" b="1" dirty="0">
                <a:latin typeface="Comic Sans MS" panose="030F0702030302020204" pitchFamily="66" charset="0"/>
              </a:rPr>
              <a:t>	</a:t>
            </a:r>
            <a:r>
              <a:rPr lang="tr-TR" b="1" u="sng" dirty="0">
                <a:solidFill>
                  <a:srgbClr val="FF0000"/>
                </a:solidFill>
                <a:latin typeface="Comic Sans MS" panose="030F0702030302020204" pitchFamily="66" charset="0"/>
              </a:rPr>
              <a:t>Memurlar için;</a:t>
            </a:r>
            <a:r>
              <a:rPr lang="tr-TR" b="1" dirty="0">
                <a:solidFill>
                  <a:srgbClr val="FF0000"/>
                </a:solidFill>
                <a:latin typeface="Comic Sans MS" panose="030F0702030302020204" pitchFamily="66" charset="0"/>
              </a:rPr>
              <a:t> 657 sayılı Kanunda Yer Alan Fiiller (Madde 125/B):</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a:t>
            </a:r>
            <a:r>
              <a:rPr lang="tr-TR" i="1" dirty="0">
                <a:latin typeface="Comic Sans MS" panose="030F0702030302020204" pitchFamily="66" charset="0"/>
              </a:rPr>
              <a:t>Kınama; memura, görevinde ve davranışlarında kusurlu olduğunun yazı ile bildirilmesidir. Kınama cezasını gerektiren fiil ve haller şunlardır:</a:t>
            </a:r>
          </a:p>
          <a:p>
            <a:pPr marL="0" lvl="0" indent="0" algn="just">
              <a:buNone/>
            </a:pPr>
            <a:r>
              <a:rPr lang="tr-TR" dirty="0">
                <a:latin typeface="Comic Sans MS" panose="030F0702030302020204" pitchFamily="66" charset="0"/>
              </a:rPr>
              <a:t>	Verilen emir ve görevlerin tam ve zamanında yapılmasında, görev mahallinde kurumlarca belirlenen usul ve esasların yerine getirilmesinde, görevle ilgili resmi belge, araç ve gereçlerin korunması, kullanılması ve bakımında kusurlu davranmak,</a:t>
            </a:r>
          </a:p>
          <a:p>
            <a:pPr marL="0" lvl="0" indent="0" algn="just">
              <a:buNone/>
            </a:pPr>
            <a:r>
              <a:rPr lang="tr-TR" dirty="0">
                <a:latin typeface="Comic Sans MS" panose="030F0702030302020204" pitchFamily="66" charset="0"/>
              </a:rPr>
              <a:t>	Eşlerinin, reşit olmayan veya mahcur olan çocuklarının kazanç getiren sürekli faaliyetlerini belirlenen sürede kurumuna bildirmemek,</a:t>
            </a:r>
          </a:p>
          <a:p>
            <a:pPr marL="0" lvl="0" indent="0" algn="just">
              <a:buNone/>
            </a:pPr>
            <a:r>
              <a:rPr lang="tr-TR" dirty="0">
                <a:latin typeface="Comic Sans MS" panose="030F0702030302020204" pitchFamily="66" charset="0"/>
              </a:rPr>
              <a:t>	Görev sırasında amire hal ve hareketi ile saygısız davranmak,</a:t>
            </a:r>
          </a:p>
          <a:p>
            <a:pPr marL="0" lvl="0" indent="0" algn="just">
              <a:buNone/>
            </a:pPr>
            <a:r>
              <a:rPr lang="tr-TR" dirty="0">
                <a:latin typeface="Comic Sans MS" panose="030F0702030302020204" pitchFamily="66" charset="0"/>
              </a:rPr>
              <a:t>	Hizmet dışında Devlet memurunun itibar ve güven duygusunu sarsacak nitelikte davranışlarda bulunmak,</a:t>
            </a:r>
          </a:p>
          <a:p>
            <a:pPr marL="0" lvl="0" indent="0" algn="just">
              <a:buNone/>
            </a:pPr>
            <a:r>
              <a:rPr lang="tr-TR" dirty="0">
                <a:latin typeface="Comic Sans MS" panose="030F0702030302020204" pitchFamily="66" charset="0"/>
              </a:rPr>
              <a:t>	Devlete ait resmi araç, gereç ve benzeri eşyayı özel işlerinde kullanmak,</a:t>
            </a:r>
          </a:p>
          <a:p>
            <a:pPr marL="0" lvl="0" indent="0" algn="just">
              <a:buNone/>
            </a:pPr>
            <a:r>
              <a:rPr lang="tr-TR" dirty="0">
                <a:latin typeface="Comic Sans MS" panose="030F0702030302020204" pitchFamily="66" charset="0"/>
              </a:rPr>
              <a:t>	Devlete ait resmi belge, araç, gereç ve benzeri eşyayı kaybetmek,</a:t>
            </a:r>
          </a:p>
          <a:p>
            <a:pPr marL="0" lvl="0" indent="0" algn="just">
              <a:buNone/>
            </a:pPr>
            <a:r>
              <a:rPr lang="tr-TR" dirty="0">
                <a:latin typeface="Comic Sans MS" panose="030F0702030302020204" pitchFamily="66" charset="0"/>
              </a:rPr>
              <a:t>	İş arkadaşlarına, maiyetindeki personele ve iş sahiplerine kötü muamelede bulunmak,</a:t>
            </a:r>
          </a:p>
          <a:p>
            <a:pPr marL="0" lvl="0" indent="0" algn="just">
              <a:buNone/>
            </a:pPr>
            <a:r>
              <a:rPr lang="tr-TR" dirty="0">
                <a:latin typeface="Comic Sans MS" panose="030F0702030302020204" pitchFamily="66" charset="0"/>
              </a:rPr>
              <a:t>	İş arkadaşlarına ve iş sahiplerine söz veya hareketle sataşmak,</a:t>
            </a:r>
          </a:p>
          <a:p>
            <a:pPr marL="0" lvl="0" indent="0" algn="just">
              <a:buNone/>
            </a:pPr>
            <a:r>
              <a:rPr lang="tr-TR" dirty="0">
                <a:latin typeface="Comic Sans MS" panose="030F0702030302020204" pitchFamily="66" charset="0"/>
              </a:rPr>
              <a:t>	Görev mahallinde genel ahlak ve edep dışı davranışlarda bulunmak ve bu tür yazı yazmak, işaret, resim ve benzeri şekiller çizmek ve yapmak,</a:t>
            </a:r>
          </a:p>
          <a:p>
            <a:pPr marL="0" lvl="0" indent="0" algn="just">
              <a:buNone/>
            </a:pPr>
            <a:r>
              <a:rPr lang="tr-TR" dirty="0">
                <a:latin typeface="Comic Sans MS" panose="030F0702030302020204" pitchFamily="66" charset="0"/>
              </a:rPr>
              <a:t>	Verilen emirlere itiraz etmek,</a:t>
            </a:r>
          </a:p>
          <a:p>
            <a:pPr marL="0" lvl="0" indent="0" algn="just">
              <a:buNone/>
            </a:pPr>
            <a:r>
              <a:rPr lang="tr-TR" dirty="0">
                <a:latin typeface="Comic Sans MS" panose="030F0702030302020204" pitchFamily="66" charset="0"/>
              </a:rPr>
              <a:t>	Borçlarını kasten ödemeyerek hakkında yasal yollara başvurulmasına neden olmak,</a:t>
            </a:r>
          </a:p>
          <a:p>
            <a:pPr marL="0" lvl="0" indent="0" algn="just">
              <a:buNone/>
            </a:pPr>
            <a:r>
              <a:rPr lang="tr-TR" dirty="0">
                <a:latin typeface="Comic Sans MS" panose="030F0702030302020204" pitchFamily="66" charset="0"/>
              </a:rPr>
              <a:t>	Kurumların huzur, sükûn ve çalışma düzenini bozmak.</a:t>
            </a:r>
          </a:p>
          <a:p>
            <a:pPr marL="0" lvl="0" indent="0" algn="just">
              <a:buNone/>
            </a:pPr>
            <a:r>
              <a:rPr lang="tr-TR" dirty="0">
                <a:latin typeface="Comic Sans MS" panose="030F0702030302020204" pitchFamily="66" charset="0"/>
              </a:rPr>
              <a:t>	(Ek:17/9/2004-5234/1 </a:t>
            </a:r>
            <a:r>
              <a:rPr lang="tr-TR" dirty="0" err="1">
                <a:latin typeface="Comic Sans MS" panose="030F0702030302020204" pitchFamily="66" charset="0"/>
              </a:rPr>
              <a:t>md.</a:t>
            </a:r>
            <a:r>
              <a:rPr lang="tr-TR" dirty="0">
                <a:latin typeface="Comic Sans MS" panose="030F0702030302020204" pitchFamily="66" charset="0"/>
              </a:rPr>
              <a:t>) Yetkili olmadığı halde basına, haber ajanslarına veya radyo ve televizyon kurumlarına bilgi veya demeç vermek.</a:t>
            </a:r>
          </a:p>
          <a:p>
            <a:pPr marL="0" indent="0" algn="just">
              <a:buNone/>
            </a:pPr>
            <a:endParaRPr lang="tr-TR" dirty="0">
              <a:effectLst/>
            </a:endParaRPr>
          </a:p>
        </p:txBody>
      </p:sp>
    </p:spTree>
    <p:extLst>
      <p:ext uri="{BB962C8B-B14F-4D97-AF65-F5344CB8AC3E}">
        <p14:creationId xmlns:p14="http://schemas.microsoft.com/office/powerpoint/2010/main" val="3458067629"/>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762130" cy="5979457"/>
          </a:xfrm>
        </p:spPr>
        <p:txBody>
          <a:bodyPr>
            <a:normAutofit fontScale="250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latin typeface="Comic Sans MS" panose="030F0702030302020204" pitchFamily="66" charset="0"/>
              </a:rPr>
              <a:t>	</a:t>
            </a:r>
            <a:r>
              <a:rPr lang="tr-TR" sz="3400" b="1" i="1" dirty="0">
                <a:solidFill>
                  <a:srgbClr val="FF0000"/>
                </a:solidFill>
                <a:latin typeface="Comic Sans MS" panose="030F0702030302020204" pitchFamily="66" charset="0"/>
              </a:rPr>
              <a:t>2- </a:t>
            </a:r>
            <a:r>
              <a:rPr lang="tr-TR" sz="3400" b="1" i="1" u="sng" dirty="0">
                <a:solidFill>
                  <a:srgbClr val="FF0000"/>
                </a:solidFill>
                <a:latin typeface="Comic Sans MS" panose="030F0702030302020204" pitchFamily="66" charset="0"/>
              </a:rPr>
              <a:t>KINAMA Cezasını Gerektiren Fiil ve Haller</a:t>
            </a:r>
            <a:endParaRPr lang="tr-TR" sz="3400" dirty="0">
              <a:solidFill>
                <a:srgbClr val="FF0000"/>
              </a:solidFill>
              <a:latin typeface="Comic Sans MS" panose="030F0702030302020204" pitchFamily="66" charset="0"/>
            </a:endParaRPr>
          </a:p>
          <a:p>
            <a:pPr marL="0" indent="0">
              <a:buNone/>
            </a:pPr>
            <a:r>
              <a:rPr lang="tr-TR" sz="3400" b="1" dirty="0">
                <a:solidFill>
                  <a:srgbClr val="FF0000"/>
                </a:solidFill>
                <a:latin typeface="Comic Sans MS" panose="030F0702030302020204" pitchFamily="66" charset="0"/>
              </a:rPr>
              <a:t>	</a:t>
            </a:r>
            <a:r>
              <a:rPr lang="tr-TR" sz="3400" b="1" u="sng" dirty="0">
                <a:solidFill>
                  <a:srgbClr val="FF0000"/>
                </a:solidFill>
                <a:latin typeface="Comic Sans MS" panose="030F0702030302020204" pitchFamily="66" charset="0"/>
              </a:rPr>
              <a:t>Öğretim elemanları için;</a:t>
            </a:r>
            <a:r>
              <a:rPr lang="tr-TR" sz="3400" b="1" dirty="0">
                <a:solidFill>
                  <a:srgbClr val="FF0000"/>
                </a:solidFill>
                <a:latin typeface="Comic Sans MS" panose="030F0702030302020204" pitchFamily="66" charset="0"/>
              </a:rPr>
              <a:t> 2547 sayılı Kanunda Yer Alan Fiiller (Madde 53/b-2):</a:t>
            </a:r>
            <a:endParaRPr lang="tr-TR" sz="3400" dirty="0">
              <a:solidFill>
                <a:srgbClr val="FF0000"/>
              </a:solidFill>
              <a:latin typeface="Comic Sans MS" panose="030F0702030302020204" pitchFamily="66" charset="0"/>
            </a:endParaRPr>
          </a:p>
          <a:p>
            <a:pPr marL="0" indent="0">
              <a:buNone/>
            </a:pPr>
            <a:r>
              <a:rPr lang="tr-TR" sz="3400" dirty="0">
                <a:latin typeface="Comic Sans MS" panose="030F0702030302020204" pitchFamily="66" charset="0"/>
              </a:rPr>
              <a:t>	</a:t>
            </a:r>
            <a:r>
              <a:rPr lang="tr-TR" sz="3400" i="1" dirty="0">
                <a:latin typeface="Comic Sans MS" panose="030F0702030302020204" pitchFamily="66" charset="0"/>
              </a:rPr>
              <a:t>Kınama; öğretim elemanına, görevinde ve davranışlarında kusurlu olduğunun yazı ile bildirilmesidir. Kınama cezasını gerektiren fiil ve haller şunlardır:</a:t>
            </a:r>
          </a:p>
          <a:p>
            <a:pPr marL="0" lvl="0" indent="0">
              <a:buNone/>
            </a:pPr>
            <a:r>
              <a:rPr lang="tr-TR" sz="3400" dirty="0">
                <a:latin typeface="Comic Sans MS" panose="030F0702030302020204" pitchFamily="66" charset="0"/>
              </a:rPr>
              <a:t>	Resmi olarak ders vermekle yükümlü bulunulan öğrencilere özel ders vermek.</a:t>
            </a:r>
          </a:p>
          <a:p>
            <a:pPr marL="0" lvl="0" indent="0">
              <a:buNone/>
            </a:pPr>
            <a:r>
              <a:rPr lang="tr-TR" sz="3400" dirty="0">
                <a:latin typeface="Comic Sans MS" panose="030F0702030302020204" pitchFamily="66" charset="0"/>
              </a:rPr>
              <a:t>	Üniversite veya bağlı birimlerin sınırları içinde herhangi bir yeri kurumun izni olmadan hizmetin amaçları dışında kullanmak veya kullandırmak.</a:t>
            </a:r>
          </a:p>
          <a:p>
            <a:pPr marL="0" lvl="0" indent="0">
              <a:buNone/>
            </a:pPr>
            <a:r>
              <a:rPr lang="tr-TR" sz="3400" dirty="0">
                <a:latin typeface="Comic Sans MS" panose="030F0702030302020204" pitchFamily="66" charset="0"/>
              </a:rPr>
              <a:t>	Yayınlarında hasta haklarına riayet etmemek.</a:t>
            </a:r>
          </a:p>
          <a:p>
            <a:pPr marL="0" lvl="0" indent="0">
              <a:buNone/>
            </a:pPr>
            <a:r>
              <a:rPr lang="tr-TR" sz="3400" dirty="0">
                <a:latin typeface="Comic Sans MS" panose="030F0702030302020204" pitchFamily="66" charset="0"/>
              </a:rPr>
              <a:t>	İnsanlarla ilgili biyomedikal araştırmalarda veya diğer klinik araştırmalarda ilgili mevzuat hükümlerine aykırı davranmak.</a:t>
            </a:r>
          </a:p>
          <a:p>
            <a:pPr marL="0" lvl="0" indent="0">
              <a:buNone/>
            </a:pPr>
            <a:r>
              <a:rPr lang="tr-TR" sz="3400" dirty="0">
                <a:latin typeface="Comic Sans MS" panose="030F0702030302020204" pitchFamily="66" charset="0"/>
              </a:rPr>
              <a:t>	İncelemek üzere görevlendirildiği bir eserde yer alan bilgileri eser sahibinin açık izni olmaksızın yayımlanmadan önce başkalarıyla paylaşmak.</a:t>
            </a:r>
          </a:p>
          <a:p>
            <a:pPr marL="0" lvl="0" indent="0">
              <a:buNone/>
            </a:pPr>
            <a:r>
              <a:rPr lang="tr-TR" sz="3400" dirty="0">
                <a:latin typeface="Comic Sans MS" panose="030F0702030302020204" pitchFamily="66" charset="0"/>
              </a:rPr>
              <a:t>	Bilimsel bir çalışma kapsamında yapılan anket ve tutum araştırmalarında katılımcıların açık rızasını almadan ya da araştırma bir kurumda yapılacaksa ayrıca kurumun iznini almadan elde edilen verileri yayımlamak.</a:t>
            </a:r>
          </a:p>
          <a:p>
            <a:pPr marL="0" lvl="0" indent="0">
              <a:buNone/>
            </a:pPr>
            <a:r>
              <a:rPr lang="tr-TR" sz="3400" dirty="0">
                <a:latin typeface="Comic Sans MS" panose="030F0702030302020204" pitchFamily="66" charset="0"/>
              </a:rPr>
              <a:t>	Araştırma ve deneylerde, çalışmalara başlamadan önce alınması gereken izinleri yetkili birimlerden yazılı olarak almamak.</a:t>
            </a:r>
          </a:p>
          <a:p>
            <a:pPr marL="0" lvl="0" indent="0">
              <a:buNone/>
            </a:pPr>
            <a:r>
              <a:rPr lang="tr-TR" sz="3400" dirty="0">
                <a:latin typeface="Comic Sans MS" panose="030F0702030302020204" pitchFamily="66" charset="0"/>
              </a:rPr>
              <a:t>	Araştırma ve deneylerde mevzuatın veya Türkiye’nin taraf olduğu uluslararası sözleşmelerin ilgili araştırma ve deneylere dair hükümlerine aykırı çalışmalarda bulunmak.</a:t>
            </a:r>
          </a:p>
          <a:p>
            <a:pPr marL="0" lvl="0" indent="0">
              <a:buNone/>
            </a:pPr>
            <a:r>
              <a:rPr lang="tr-TR" sz="3400" dirty="0">
                <a:latin typeface="Comic Sans MS" panose="030F0702030302020204" pitchFamily="66" charset="0"/>
              </a:rPr>
              <a:t>	Araştırmacılar veya yetkililerce, yapılan bilimsel araştırma ile ilgili olarak muhtemel zararlı uygulamalar konusunda ilgilileri bilgilendirme ve uyarma yükümlülüğüne uymamak.</a:t>
            </a:r>
          </a:p>
          <a:p>
            <a:pPr marL="0" lvl="0" indent="0">
              <a:buNone/>
            </a:pPr>
            <a:r>
              <a:rPr lang="tr-TR" sz="3400" dirty="0">
                <a:latin typeface="Comic Sans MS" panose="030F0702030302020204" pitchFamily="66" charset="0"/>
              </a:rPr>
              <a:t>	İçeriği itibarıyla şiddet veya nefret amaçlı bildiri, afiş, pankart, bant ve benzerlerini basmak, çoğaltmak, dağıtmak veya bunları teşhir etmek yahut kurumların herhangi bir yerine asmak.</a:t>
            </a:r>
          </a:p>
          <a:p>
            <a:pPr marL="0" lvl="0" indent="0">
              <a:buNone/>
            </a:pPr>
            <a:r>
              <a:rPr lang="tr-TR" sz="3400" dirty="0">
                <a:latin typeface="Comic Sans MS" panose="030F0702030302020204" pitchFamily="66" charset="0"/>
              </a:rPr>
              <a:t>	Yükseköğretim kurumları içinde siyasi parti faaliyetinde bulunmak veya siyasi parti propagandası yapmak.</a:t>
            </a:r>
          </a:p>
          <a:p>
            <a:pPr marL="0" lvl="0" indent="0">
              <a:buNone/>
            </a:pPr>
            <a:r>
              <a:rPr lang="tr-TR" sz="3400" dirty="0">
                <a:latin typeface="Comic Sans MS" panose="030F0702030302020204" pitchFamily="66" charset="0"/>
              </a:rPr>
              <a:t>	(Ek:15/4/2020-7243/7 </a:t>
            </a:r>
            <a:r>
              <a:rPr lang="tr-TR" sz="3400" dirty="0" err="1">
                <a:latin typeface="Comic Sans MS" panose="030F0702030302020204" pitchFamily="66" charset="0"/>
              </a:rPr>
              <a:t>md.</a:t>
            </a:r>
            <a:r>
              <a:rPr lang="tr-TR" sz="3400" dirty="0">
                <a:latin typeface="Comic Sans MS" panose="030F0702030302020204" pitchFamily="66" charset="0"/>
              </a:rPr>
              <a:t>) Görevin tam ve zamanında yapılmasında, görev mahallinde kurumlarca belirlenen usul ve esasların yerine getirilmesinde, kusurlu davranmak.</a:t>
            </a:r>
          </a:p>
          <a:p>
            <a:pPr marL="0" lvl="0" indent="0">
              <a:buNone/>
            </a:pPr>
            <a:r>
              <a:rPr lang="tr-TR" sz="3400" dirty="0">
                <a:latin typeface="Comic Sans MS" panose="030F0702030302020204" pitchFamily="66" charset="0"/>
              </a:rPr>
              <a:t>	(Ek:15/4/2020-7243/7 </a:t>
            </a:r>
            <a:r>
              <a:rPr lang="tr-TR" sz="3400" dirty="0" err="1">
                <a:latin typeface="Comic Sans MS" panose="030F0702030302020204" pitchFamily="66" charset="0"/>
              </a:rPr>
              <a:t>md.</a:t>
            </a:r>
            <a:r>
              <a:rPr lang="tr-TR" sz="3400" dirty="0">
                <a:latin typeface="Comic Sans MS" panose="030F0702030302020204" pitchFamily="66" charset="0"/>
              </a:rPr>
              <a:t>) Mevzuatta öngörülen bildirim yükümlülüğünü yerine getirmemek.</a:t>
            </a:r>
          </a:p>
          <a:p>
            <a:pPr marL="0" lvl="0" indent="0">
              <a:buNone/>
            </a:pPr>
            <a:r>
              <a:rPr lang="tr-TR" sz="3400" dirty="0">
                <a:latin typeface="Comic Sans MS" panose="030F0702030302020204" pitchFamily="66" charset="0"/>
              </a:rPr>
              <a:t>	(Ek:15/4/2020-7243/7 </a:t>
            </a:r>
            <a:r>
              <a:rPr lang="tr-TR" sz="3400" dirty="0" err="1">
                <a:latin typeface="Comic Sans MS" panose="030F0702030302020204" pitchFamily="66" charset="0"/>
              </a:rPr>
              <a:t>md.</a:t>
            </a:r>
            <a:r>
              <a:rPr lang="tr-TR" sz="3400" dirty="0">
                <a:latin typeface="Comic Sans MS" panose="030F0702030302020204" pitchFamily="66" charset="0"/>
              </a:rPr>
              <a:t>) Görevi sırasında amirine sözle saygısızlık etmek.</a:t>
            </a:r>
          </a:p>
          <a:p>
            <a:pPr marL="0" lvl="0" indent="0">
              <a:buNone/>
            </a:pPr>
            <a:r>
              <a:rPr lang="tr-TR" sz="3400" dirty="0">
                <a:latin typeface="Comic Sans MS" panose="030F0702030302020204" pitchFamily="66" charset="0"/>
              </a:rPr>
              <a:t>	(Ek:15/4/2020-7243/7 </a:t>
            </a:r>
            <a:r>
              <a:rPr lang="tr-TR" sz="3400" dirty="0" err="1">
                <a:latin typeface="Comic Sans MS" panose="030F0702030302020204" pitchFamily="66" charset="0"/>
              </a:rPr>
              <a:t>md.</a:t>
            </a:r>
            <a:r>
              <a:rPr lang="tr-TR" sz="3400" dirty="0">
                <a:latin typeface="Comic Sans MS" panose="030F0702030302020204" pitchFamily="66" charset="0"/>
              </a:rPr>
              <a:t>) Görevle ilgili resmi araç, gereç ve benzeri eşyayı özel işlerinde kullanmak, kaybetmek veya kusurlu davranışlarıyla bunlara zarar vermek.</a:t>
            </a:r>
          </a:p>
          <a:p>
            <a:pPr marL="0" lvl="0" indent="0">
              <a:buNone/>
            </a:pPr>
            <a:r>
              <a:rPr lang="tr-TR" sz="3400" dirty="0">
                <a:latin typeface="Comic Sans MS" panose="030F0702030302020204" pitchFamily="66" charset="0"/>
              </a:rPr>
              <a:t>	(Ek: 15/4/2020-7243/7 </a:t>
            </a:r>
            <a:r>
              <a:rPr lang="tr-TR" sz="3400" dirty="0" err="1">
                <a:latin typeface="Comic Sans MS" panose="030F0702030302020204" pitchFamily="66" charset="0"/>
              </a:rPr>
              <a:t>md.</a:t>
            </a:r>
            <a:r>
              <a:rPr lang="tr-TR" sz="3400" dirty="0">
                <a:latin typeface="Comic Sans MS" panose="030F0702030302020204" pitchFamily="66" charset="0"/>
              </a:rPr>
              <a:t>) (İptal alt bent: Anayasa Mahkemesinin 28/12/2023 Tarihli ve E: 2020/55, K: 2023/228 Sayılı Kararı ile.)</a:t>
            </a:r>
          </a:p>
          <a:p>
            <a:pPr marL="0" lvl="0" indent="0">
              <a:buNone/>
            </a:pPr>
            <a:r>
              <a:rPr lang="tr-TR" sz="3400" dirty="0">
                <a:latin typeface="Comic Sans MS" panose="030F0702030302020204" pitchFamily="66" charset="0"/>
              </a:rPr>
              <a:t>	(Ek:15/4/2020-7243/7 </a:t>
            </a:r>
            <a:r>
              <a:rPr lang="tr-TR" sz="3400" dirty="0" err="1">
                <a:latin typeface="Comic Sans MS" panose="030F0702030302020204" pitchFamily="66" charset="0"/>
              </a:rPr>
              <a:t>md.</a:t>
            </a:r>
            <a:r>
              <a:rPr lang="tr-TR" sz="3400" dirty="0">
                <a:latin typeface="Comic Sans MS" panose="030F0702030302020204" pitchFamily="66" charset="0"/>
              </a:rPr>
              <a:t>) Görevi gereği katılmakla yükümlü olduğu kurul ve toplantılara izinsiz veya özürsüz olarak bir yıl içinde birden fazla katılmamak.</a:t>
            </a:r>
          </a:p>
          <a:p>
            <a:pPr marL="0" indent="0" algn="just">
              <a:buNone/>
            </a:pPr>
            <a:endParaRPr lang="tr-TR" dirty="0">
              <a:effectLst/>
            </a:endParaRPr>
          </a:p>
        </p:txBody>
      </p:sp>
    </p:spTree>
    <p:extLst>
      <p:ext uri="{BB962C8B-B14F-4D97-AF65-F5344CB8AC3E}">
        <p14:creationId xmlns:p14="http://schemas.microsoft.com/office/powerpoint/2010/main" val="4082316911"/>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762130" cy="5979457"/>
          </a:xfrm>
        </p:spPr>
        <p:txBody>
          <a:bodyPr>
            <a:normAutofit lnSpcReduction="10000"/>
          </a:bodyPr>
          <a:lstStyle/>
          <a:p>
            <a:pPr marL="0" indent="0" algn="just">
              <a:buNone/>
            </a:pPr>
            <a:endParaRPr lang="tr-TR" dirty="0">
              <a:latin typeface="Comic Sans MS" panose="030F0702030302020204" pitchFamily="66" charset="0"/>
            </a:endParaRPr>
          </a:p>
          <a:p>
            <a:pPr marL="0" indent="0" algn="just">
              <a:buNone/>
            </a:pPr>
            <a:r>
              <a:rPr lang="tr-TR" b="1" i="1" dirty="0"/>
              <a:t>	</a:t>
            </a:r>
            <a:r>
              <a:rPr lang="tr-TR" b="1" i="1" dirty="0">
                <a:solidFill>
                  <a:srgbClr val="FF0000"/>
                </a:solidFill>
                <a:latin typeface="Comic Sans MS" panose="030F0702030302020204" pitchFamily="66" charset="0"/>
              </a:rPr>
              <a:t>3- </a:t>
            </a:r>
            <a:r>
              <a:rPr lang="tr-TR" b="1" i="1" u="sng" dirty="0">
                <a:solidFill>
                  <a:srgbClr val="FF0000"/>
                </a:solidFill>
                <a:latin typeface="Comic Sans MS" panose="030F0702030302020204" pitchFamily="66" charset="0"/>
              </a:rPr>
              <a:t>AYLIKTAN KESME Cezasını Gerektiren Fiil ve Haller</a:t>
            </a:r>
            <a:endParaRPr lang="tr-TR" dirty="0">
              <a:solidFill>
                <a:srgbClr val="FF0000"/>
              </a:solidFill>
              <a:latin typeface="Comic Sans MS" panose="030F0702030302020204" pitchFamily="66" charset="0"/>
            </a:endParaRPr>
          </a:p>
          <a:p>
            <a:pPr marL="0" indent="0" algn="just">
              <a:buNone/>
            </a:pPr>
            <a:endParaRPr lang="tr-TR" dirty="0">
              <a:solidFill>
                <a:srgbClr val="FF0000"/>
              </a:solidFill>
              <a:latin typeface="Comic Sans MS" panose="030F0702030302020204" pitchFamily="66" charset="0"/>
            </a:endParaRPr>
          </a:p>
          <a:p>
            <a:pPr marL="0" indent="0" algn="just">
              <a:buNone/>
            </a:pPr>
            <a:r>
              <a:rPr lang="tr-TR" b="1" dirty="0">
                <a:solidFill>
                  <a:srgbClr val="FF0000"/>
                </a:solidFill>
                <a:latin typeface="Comic Sans MS" panose="030F0702030302020204" pitchFamily="66" charset="0"/>
              </a:rPr>
              <a:t>	</a:t>
            </a:r>
            <a:r>
              <a:rPr lang="tr-TR" b="1" u="sng" dirty="0">
                <a:solidFill>
                  <a:srgbClr val="FF0000"/>
                </a:solidFill>
                <a:latin typeface="Comic Sans MS" panose="030F0702030302020204" pitchFamily="66" charset="0"/>
              </a:rPr>
              <a:t>Memurlar için;</a:t>
            </a:r>
            <a:r>
              <a:rPr lang="tr-TR" b="1" dirty="0">
                <a:solidFill>
                  <a:srgbClr val="FF0000"/>
                </a:solidFill>
                <a:latin typeface="Comic Sans MS" panose="030F0702030302020204" pitchFamily="66" charset="0"/>
              </a:rPr>
              <a:t> 657 sayılı Kanunda Yer Alan Fiiller (Madde 125/C):</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a:t>
            </a:r>
            <a:r>
              <a:rPr lang="tr-TR" i="1" dirty="0">
                <a:latin typeface="Comic Sans MS" panose="030F0702030302020204" pitchFamily="66" charset="0"/>
              </a:rPr>
              <a:t>Aylıktan Kesme; memurun, brüt aylığından 1/30 - 1/8 arasında </a:t>
            </a:r>
            <a:r>
              <a:rPr lang="tr-TR" i="1" dirty="0">
                <a:solidFill>
                  <a:srgbClr val="FF0000"/>
                </a:solidFill>
                <a:latin typeface="Comic Sans MS" panose="030F0702030302020204" pitchFamily="66" charset="0"/>
              </a:rPr>
              <a:t>!!!</a:t>
            </a:r>
            <a:r>
              <a:rPr lang="tr-TR" i="1" dirty="0">
                <a:latin typeface="Comic Sans MS" panose="030F0702030302020204" pitchFamily="66" charset="0"/>
              </a:rPr>
              <a:t> kesinti yapılmasıdır. Aylıktan kesme cezasını gerektiren fiil ve haller şunlardır:</a:t>
            </a:r>
          </a:p>
          <a:p>
            <a:pPr marL="0" lvl="0" indent="0" algn="just">
              <a:buNone/>
            </a:pPr>
            <a:r>
              <a:rPr lang="tr-TR" dirty="0">
                <a:latin typeface="Comic Sans MS" panose="030F0702030302020204" pitchFamily="66" charset="0"/>
              </a:rPr>
              <a:t>	Kasıtlı olarak; verilen emir ve görevleri tam ve zamanında yapmamak, görev mahallinde kurumlarca belirlenen usul ve esasları yerine getirmemek, görevle ilgili resmi belge, araç ve gereçleri korumamak, bakımını yapmamak, hor kullanmak,</a:t>
            </a:r>
          </a:p>
          <a:p>
            <a:pPr marL="0" lvl="0" indent="0" algn="just">
              <a:buNone/>
            </a:pPr>
            <a:r>
              <a:rPr lang="tr-TR" dirty="0">
                <a:latin typeface="Comic Sans MS" panose="030F0702030302020204" pitchFamily="66" charset="0"/>
              </a:rPr>
              <a:t>	Özürsüz olarak bir veya iki gün göreve gelmemek,</a:t>
            </a:r>
          </a:p>
          <a:p>
            <a:pPr marL="0" lvl="0" indent="0" algn="just">
              <a:buNone/>
            </a:pPr>
            <a:r>
              <a:rPr lang="tr-TR" dirty="0">
                <a:latin typeface="Comic Sans MS" panose="030F0702030302020204" pitchFamily="66" charset="0"/>
              </a:rPr>
              <a:t>	Devlete ait resmi belge, araç, gereç ve benzerlerini özel menfaat sağlamak için kullanmak,</a:t>
            </a:r>
          </a:p>
          <a:p>
            <a:pPr marL="0" lvl="0" indent="0" algn="just">
              <a:buNone/>
            </a:pPr>
            <a:r>
              <a:rPr lang="tr-TR" dirty="0">
                <a:latin typeface="Comic Sans MS" panose="030F0702030302020204" pitchFamily="66" charset="0"/>
              </a:rPr>
              <a:t>	Görevle ilgili konularda yükümlü olduğu kişilere yalan ve yanlış beyanda bulunmak,</a:t>
            </a:r>
          </a:p>
          <a:p>
            <a:pPr marL="0" lvl="0" indent="0" algn="just">
              <a:buNone/>
            </a:pPr>
            <a:r>
              <a:rPr lang="tr-TR" dirty="0">
                <a:latin typeface="Comic Sans MS" panose="030F0702030302020204" pitchFamily="66" charset="0"/>
              </a:rPr>
              <a:t>	Görev sırasında amirine sözle saygısızlık etmek,</a:t>
            </a:r>
          </a:p>
          <a:p>
            <a:pPr marL="0" lvl="0" indent="0" algn="just">
              <a:buNone/>
            </a:pPr>
            <a:r>
              <a:rPr lang="tr-TR" dirty="0">
                <a:latin typeface="Comic Sans MS" panose="030F0702030302020204" pitchFamily="66" charset="0"/>
              </a:rPr>
              <a:t>	Görev yeri sınırları içerisinde herhangi bir yerin toplantı, tören ve benzeri amaçlarla izinsiz olarak kullanılmasına yardımcı olmak,</a:t>
            </a:r>
          </a:p>
          <a:p>
            <a:pPr marL="0" lvl="0" indent="0" algn="just">
              <a:buNone/>
            </a:pPr>
            <a:r>
              <a:rPr lang="tr-TR" dirty="0">
                <a:latin typeface="Comic Sans MS" panose="030F0702030302020204" pitchFamily="66" charset="0"/>
              </a:rPr>
              <a:t>	Hizmet içinde Devlet memurunun itibar ve güven duygusunu sarsacak nitelikte davranışlarda bulunmak,</a:t>
            </a:r>
          </a:p>
        </p:txBody>
      </p:sp>
    </p:spTree>
    <p:extLst>
      <p:ext uri="{BB962C8B-B14F-4D97-AF65-F5344CB8AC3E}">
        <p14:creationId xmlns:p14="http://schemas.microsoft.com/office/powerpoint/2010/main" val="2736897120"/>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762130" cy="5979457"/>
          </a:xfrm>
        </p:spPr>
        <p:txBody>
          <a:bodyPr>
            <a:normAutofit fontScale="550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t>	</a:t>
            </a:r>
            <a:r>
              <a:rPr lang="tr-TR" b="1" i="1" dirty="0">
                <a:solidFill>
                  <a:srgbClr val="FF0000"/>
                </a:solidFill>
                <a:latin typeface="Comic Sans MS" panose="030F0702030302020204" pitchFamily="66" charset="0"/>
              </a:rPr>
              <a:t>3- </a:t>
            </a:r>
            <a:r>
              <a:rPr lang="tr-TR" b="1" i="1" u="sng" dirty="0">
                <a:solidFill>
                  <a:srgbClr val="FF0000"/>
                </a:solidFill>
                <a:latin typeface="Comic Sans MS" panose="030F0702030302020204" pitchFamily="66" charset="0"/>
              </a:rPr>
              <a:t>AYLIKTAN KESME Cezasını Gerektiren Fiil ve Haller</a:t>
            </a:r>
            <a:endParaRPr lang="tr-TR" dirty="0">
              <a:solidFill>
                <a:srgbClr val="FF0000"/>
              </a:solidFill>
              <a:latin typeface="Comic Sans MS" panose="030F0702030302020204" pitchFamily="66" charset="0"/>
            </a:endParaRPr>
          </a:p>
          <a:p>
            <a:pPr marL="0" indent="0" algn="just">
              <a:buNone/>
            </a:pPr>
            <a:endParaRPr lang="tr-TR" dirty="0">
              <a:solidFill>
                <a:srgbClr val="FF0000"/>
              </a:solidFill>
              <a:latin typeface="Comic Sans MS" panose="030F0702030302020204" pitchFamily="66" charset="0"/>
            </a:endParaRPr>
          </a:p>
          <a:p>
            <a:pPr marL="0" indent="0" algn="just">
              <a:buNone/>
            </a:pPr>
            <a:r>
              <a:rPr lang="tr-TR" b="1" dirty="0">
                <a:latin typeface="Comic Sans MS" panose="030F0702030302020204" pitchFamily="66" charset="0"/>
              </a:rPr>
              <a:t>	</a:t>
            </a:r>
            <a:r>
              <a:rPr lang="tr-TR" b="1" u="sng" dirty="0">
                <a:solidFill>
                  <a:srgbClr val="FF0000"/>
                </a:solidFill>
                <a:latin typeface="Comic Sans MS" panose="030F0702030302020204" pitchFamily="66" charset="0"/>
              </a:rPr>
              <a:t>Öğretim elemanları için;</a:t>
            </a:r>
            <a:r>
              <a:rPr lang="tr-TR" b="1" dirty="0">
                <a:solidFill>
                  <a:srgbClr val="FF0000"/>
                </a:solidFill>
                <a:latin typeface="Comic Sans MS" panose="030F0702030302020204" pitchFamily="66" charset="0"/>
              </a:rPr>
              <a:t> 2547 sayılı Kanunda Yer Alan Fiiller (Madde 53/b-3):</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Aylıktan kesme; devlet yükseköğretim kurumlarında brüt aylıktan, vakıf yükseköğretim kurumlarında brüt ücretten bir defaya mahsus olmak üzere 1/30 ila 1/8 arasında kesinti yapılmasıdır. Aylıktan kesme cezasını gerektiren fiil ve haller şunlardır:</a:t>
            </a:r>
          </a:p>
          <a:p>
            <a:pPr marL="0" lvl="0" indent="0" algn="just">
              <a:buNone/>
            </a:pPr>
            <a:r>
              <a:rPr lang="tr-TR" dirty="0">
                <a:latin typeface="Comic Sans MS" panose="030F0702030302020204" pitchFamily="66" charset="0"/>
              </a:rPr>
              <a:t>	Yükseköğretim üst kuruluşları ile yükseköğretim kurumlarının organlarında yapılan konuşma ve alınan kararları, yetkili olmadığı halde organ veya üyelerinin aleyhinde davranışlara yol açmak maksadıyla dışarı yaymak.</a:t>
            </a:r>
          </a:p>
          <a:p>
            <a:pPr marL="0" lvl="0" indent="0" algn="just">
              <a:buNone/>
            </a:pPr>
            <a:r>
              <a:rPr lang="tr-TR" dirty="0">
                <a:latin typeface="Comic Sans MS" panose="030F0702030302020204" pitchFamily="66" charset="0"/>
              </a:rPr>
              <a:t>	Kuruma ait araç, gereç, belge ve benzeri eşyayı görevin sona ermesine ve kurumca yazı ile istenmesine rağmen belirlenen süre içinde geri vermemek.</a:t>
            </a:r>
          </a:p>
          <a:p>
            <a:pPr marL="0" lvl="0" indent="0" algn="just">
              <a:buNone/>
            </a:pPr>
            <a:r>
              <a:rPr lang="tr-TR" dirty="0">
                <a:latin typeface="Comic Sans MS" panose="030F0702030302020204" pitchFamily="66" charset="0"/>
              </a:rPr>
              <a:t>	Araştırma ve deneylerde, hayvanlara ve ekolojik dengeye zarar vermek.</a:t>
            </a:r>
          </a:p>
          <a:p>
            <a:pPr marL="0" lvl="0" indent="0" algn="just">
              <a:buNone/>
            </a:pPr>
            <a:r>
              <a:rPr lang="tr-TR" dirty="0">
                <a:latin typeface="Comic Sans MS" panose="030F0702030302020204" pitchFamily="66" charset="0"/>
              </a:rPr>
              <a:t>	Bilimsel çalışmalarda, diğer kişi ve kurumlardan temin edilen veri ve bilgileri, izin verildiği ölçüde ve şekilde kullanmamak, bu bilgilerin gizliliğine riayet etmemek ve korunmasını sağlamamak.</a:t>
            </a:r>
          </a:p>
          <a:p>
            <a:pPr marL="0" lvl="0" indent="0" algn="just">
              <a:buNone/>
            </a:pPr>
            <a:r>
              <a:rPr lang="tr-TR" dirty="0">
                <a:latin typeface="Comic Sans MS" panose="030F0702030302020204" pitchFamily="66" charset="0"/>
              </a:rPr>
              <a:t>	Bilimsel araştırma için sağlanan veya ayrılan kaynakları, mekânları, imkânları ve cihazları amaç dışı kullanmak.</a:t>
            </a:r>
          </a:p>
          <a:p>
            <a:pPr marL="0" lvl="0" indent="0" algn="just">
              <a:buNone/>
            </a:pPr>
            <a:r>
              <a:rPr lang="tr-TR" dirty="0">
                <a:latin typeface="Comic Sans MS" panose="030F0702030302020204" pitchFamily="66" charset="0"/>
              </a:rPr>
              <a:t>	Bir araştırmanın sonuçlarını, araştırmanın bütünlüğünü bozacak şekilde ve uygun olmayan biçimde parçalara ayırıp birden fazla sayıda yayımlayarak bu yayınları akademik atama ve yükselmelerde ayrı yayınlar olarak sunmak.</a:t>
            </a:r>
          </a:p>
          <a:p>
            <a:pPr marL="0" lvl="0" indent="0" algn="just">
              <a:buNone/>
            </a:pPr>
            <a:r>
              <a:rPr lang="tr-TR" dirty="0">
                <a:latin typeface="Comic Sans MS" panose="030F0702030302020204" pitchFamily="66" charset="0"/>
              </a:rPr>
              <a:t>	Aktif katkısı olmayan kişileri yazarlar arasına dâhil etmek veya olan kişileri dâhil etmemek, yazar sıralamasını gerekçesiz ve uygun olmayan bir biçimde değiştirmek, aktif katkısı olanların isimlerini sonraki baskılarda eserden çıkartmak, aktif katkısı olmadığı hâlde nüfuzunu kullanarak ismini yazarlar arasına dâhil ettirmek.</a:t>
            </a:r>
          </a:p>
          <a:p>
            <a:pPr marL="0" lvl="0" indent="0" algn="just">
              <a:buNone/>
            </a:pPr>
            <a:r>
              <a:rPr lang="tr-TR" dirty="0">
                <a:latin typeface="Comic Sans MS" panose="030F0702030302020204" pitchFamily="66" charset="0"/>
              </a:rPr>
              <a:t>	Dayanaksız, yersiz ve kasıtlı olarak suç isnadında bulunmak.</a:t>
            </a:r>
          </a:p>
          <a:p>
            <a:pPr marL="0" lvl="0" indent="0" algn="just">
              <a:buNone/>
            </a:pPr>
            <a:r>
              <a:rPr lang="tr-TR" dirty="0">
                <a:latin typeface="Comic Sans MS" panose="030F0702030302020204" pitchFamily="66" charset="0"/>
              </a:rPr>
              <a:t>	Hukuka aykırı olarak kurumun bilişim sisteminin bütününe veya bir kısmına kasten girmek veya orada kalmak.</a:t>
            </a:r>
          </a:p>
          <a:p>
            <a:pPr marL="0" lvl="0" indent="0" algn="just">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Akademik atama ve yükseltmelere ilişkin başvurularda bilimsel araştırma ve yayınlara ilişkin yanlış veya yanıltıcı beyanda bulunmak.</a:t>
            </a:r>
          </a:p>
          <a:p>
            <a:pPr marL="0" lvl="0" indent="0" algn="just">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Kasıtlı olarak; görevi tam ve zamanında yapmamak, görev mahallinde kurumlarca belirlenen usul ve esasları yerine getirmemek.</a:t>
            </a:r>
          </a:p>
          <a:p>
            <a:pPr marL="0" lvl="0" indent="0" algn="just">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Özürsüz ve kesintisiz 3 - 9 gün göreve gelmemek.</a:t>
            </a:r>
          </a:p>
          <a:p>
            <a:pPr marL="0" lvl="0" indent="0" algn="just">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Görev yeri sınırları içerisinde herhangi bir yerin toplantı, tören ve benzeri amaçlarla izinsiz olarak kullanılmasına yardımcı olmak, bu yeri kullanmak veya kullandırmak.</a:t>
            </a:r>
          </a:p>
          <a:p>
            <a:pPr marL="0" lvl="0" indent="0" algn="just">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Yasaklanmış her türlü yayını basmak, çoğaltmak, dağıtmak veya teşhir etmek.</a:t>
            </a:r>
          </a:p>
        </p:txBody>
      </p:sp>
    </p:spTree>
    <p:extLst>
      <p:ext uri="{BB962C8B-B14F-4D97-AF65-F5344CB8AC3E}">
        <p14:creationId xmlns:p14="http://schemas.microsoft.com/office/powerpoint/2010/main" val="356356777"/>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762130" cy="5979457"/>
          </a:xfrm>
        </p:spPr>
        <p:txBody>
          <a:bodyPr>
            <a:normAutofit fontScale="700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4- </a:t>
            </a:r>
            <a:r>
              <a:rPr lang="tr-TR" b="1" i="1" u="sng" dirty="0">
                <a:solidFill>
                  <a:srgbClr val="FF0000"/>
                </a:solidFill>
                <a:latin typeface="Comic Sans MS" panose="030F0702030302020204" pitchFamily="66" charset="0"/>
              </a:rPr>
              <a:t>KADEME İLERLEMESİNİN DURDURULMASI  Cezasını Gerektiren Fiil Ve Haller</a:t>
            </a:r>
            <a:endParaRPr lang="tr-TR" dirty="0">
              <a:solidFill>
                <a:srgbClr val="FF0000"/>
              </a:solidFill>
              <a:latin typeface="Comic Sans MS" panose="030F0702030302020204" pitchFamily="66" charset="0"/>
            </a:endParaRPr>
          </a:p>
          <a:p>
            <a:pPr marL="0" indent="0" algn="just">
              <a:buNone/>
            </a:pPr>
            <a:r>
              <a:rPr lang="tr-TR" b="1" dirty="0">
                <a:solidFill>
                  <a:srgbClr val="FF0000"/>
                </a:solidFill>
                <a:latin typeface="Comic Sans MS" panose="030F0702030302020204" pitchFamily="66" charset="0"/>
              </a:rPr>
              <a:t>	</a:t>
            </a:r>
            <a:r>
              <a:rPr lang="tr-TR" b="1" u="sng" dirty="0">
                <a:solidFill>
                  <a:srgbClr val="FF0000"/>
                </a:solidFill>
                <a:latin typeface="Comic Sans MS" panose="030F0702030302020204" pitchFamily="66" charset="0"/>
              </a:rPr>
              <a:t>Memurlar için;</a:t>
            </a:r>
            <a:r>
              <a:rPr lang="tr-TR" b="1" dirty="0">
                <a:solidFill>
                  <a:srgbClr val="FF0000"/>
                </a:solidFill>
                <a:latin typeface="Comic Sans MS" panose="030F0702030302020204" pitchFamily="66" charset="0"/>
              </a:rPr>
              <a:t> 657 sayılı Kanunda Yer Alan Fiiller (Madde 125/D):</a:t>
            </a:r>
            <a:endParaRPr lang="tr-TR" dirty="0">
              <a:solidFill>
                <a:srgbClr val="FF0000"/>
              </a:solidFill>
              <a:latin typeface="Comic Sans MS" panose="030F0702030302020204" pitchFamily="66" charset="0"/>
            </a:endParaRPr>
          </a:p>
          <a:p>
            <a:pPr marL="0" indent="0" algn="just">
              <a:buNone/>
            </a:pPr>
            <a:r>
              <a:rPr lang="tr-TR" i="1" dirty="0">
                <a:latin typeface="Comic Sans MS" panose="030F0702030302020204" pitchFamily="66" charset="0"/>
              </a:rPr>
              <a:t>	Kademe ilerlemesinin durdurulması; fiilin ağırlık derecesine göre memurun, bulunduğu kademede ilerlemesinin 1 - 3 yıl durdurulmasıdır. Kademe ilerlemesinin durdurulması cezasını gerektiren fiil ve haller şunlardır:</a:t>
            </a:r>
          </a:p>
          <a:p>
            <a:pPr marL="0" lvl="0" indent="0" algn="just">
              <a:buNone/>
            </a:pPr>
            <a:r>
              <a:rPr lang="tr-TR" dirty="0">
                <a:latin typeface="Comic Sans MS" panose="030F0702030302020204" pitchFamily="66" charset="0"/>
              </a:rPr>
              <a:t>	Göreve sarhoş gelmek, görev yerinde alkollü içki içmek,</a:t>
            </a:r>
          </a:p>
          <a:p>
            <a:pPr marL="0" lvl="0" indent="0" algn="just">
              <a:buNone/>
            </a:pPr>
            <a:r>
              <a:rPr lang="tr-TR" dirty="0">
                <a:latin typeface="Comic Sans MS" panose="030F0702030302020204" pitchFamily="66" charset="0"/>
              </a:rPr>
              <a:t>	Özürsüz ve kesintisiz 3 - 9 gün göreve gelmemek,</a:t>
            </a:r>
          </a:p>
          <a:p>
            <a:pPr marL="0" lvl="0" indent="0" algn="just">
              <a:buNone/>
            </a:pPr>
            <a:r>
              <a:rPr lang="tr-TR" dirty="0">
                <a:latin typeface="Comic Sans MS" panose="030F0702030302020204" pitchFamily="66" charset="0"/>
              </a:rPr>
              <a:t>	Görevi ile ilgili olarak her ne şekilde olursa olsun çıkar sağlamak,</a:t>
            </a:r>
          </a:p>
          <a:p>
            <a:pPr marL="0" lvl="0" indent="0" algn="just">
              <a:buNone/>
            </a:pPr>
            <a:r>
              <a:rPr lang="tr-TR" dirty="0">
                <a:latin typeface="Comic Sans MS" panose="030F0702030302020204" pitchFamily="66" charset="0"/>
              </a:rPr>
              <a:t>	Amirine veya maiyetindekilere karşı küçük düşürücü veya aşağılayıcı fiil ve hareketler yapmak,</a:t>
            </a:r>
          </a:p>
          <a:p>
            <a:pPr marL="0" lvl="0" indent="0" algn="just">
              <a:buNone/>
            </a:pPr>
            <a:r>
              <a:rPr lang="tr-TR" dirty="0">
                <a:latin typeface="Comic Sans MS" panose="030F0702030302020204" pitchFamily="66" charset="0"/>
              </a:rPr>
              <a:t>	Görev yeri sınırları içinde herhangi bir yeri toplantı, tören ve benzeri amaçlarla izinsiz kullanmak veya kullandırmak,</a:t>
            </a:r>
          </a:p>
          <a:p>
            <a:pPr marL="0" lvl="0" indent="0" algn="just">
              <a:buNone/>
            </a:pPr>
            <a:r>
              <a:rPr lang="tr-TR" dirty="0">
                <a:latin typeface="Comic Sans MS" panose="030F0702030302020204" pitchFamily="66" charset="0"/>
              </a:rPr>
              <a:t>	Gerçeğe aykırı rapor ve belge düzenlemek,</a:t>
            </a:r>
          </a:p>
          <a:p>
            <a:pPr marL="0" lvl="0" indent="0" algn="just">
              <a:buNone/>
            </a:pPr>
            <a:r>
              <a:rPr lang="tr-TR" dirty="0">
                <a:latin typeface="Comic Sans MS" panose="030F0702030302020204" pitchFamily="66" charset="0"/>
              </a:rPr>
              <a:t>	Ticaret yapmak veya Devlet memurlarına yasaklanan diğer kazanç getirici faaliyetlerde bulunmak,</a:t>
            </a:r>
          </a:p>
          <a:p>
            <a:pPr marL="0" lvl="0" indent="0" algn="just">
              <a:buNone/>
            </a:pPr>
            <a:r>
              <a:rPr lang="tr-TR" dirty="0">
                <a:latin typeface="Comic Sans MS" panose="030F0702030302020204" pitchFamily="66" charset="0"/>
              </a:rPr>
              <a:t>	Görevin yerine getirilmesinde dil, ırk, cinsiyet, siyasi düşünce, felsefi inanç, din ve mezhep ayrımı yapmak, kişilerin yarar veya zararını hedef tutan davranışlarda bulunmak,</a:t>
            </a:r>
          </a:p>
          <a:p>
            <a:pPr marL="0" lvl="0" indent="0" algn="just">
              <a:buNone/>
            </a:pPr>
            <a:r>
              <a:rPr lang="tr-TR" dirty="0">
                <a:latin typeface="Comic Sans MS" panose="030F0702030302020204" pitchFamily="66" charset="0"/>
              </a:rPr>
              <a:t>	Belirlenen durum ve sürelerde mal bildiriminde bulunmamak,</a:t>
            </a:r>
          </a:p>
          <a:p>
            <a:pPr marL="0" lvl="0" indent="0" algn="just">
              <a:buNone/>
            </a:pPr>
            <a:r>
              <a:rPr lang="tr-TR" dirty="0">
                <a:latin typeface="Comic Sans MS" panose="030F0702030302020204" pitchFamily="66" charset="0"/>
              </a:rPr>
              <a:t>	Açıklanması yasaklanan bilgileri açıklamak,</a:t>
            </a:r>
          </a:p>
          <a:p>
            <a:pPr marL="0" lvl="0" indent="0" algn="just">
              <a:buNone/>
            </a:pPr>
            <a:r>
              <a:rPr lang="tr-TR" dirty="0">
                <a:latin typeface="Comic Sans MS" panose="030F0702030302020204" pitchFamily="66" charset="0"/>
              </a:rPr>
              <a:t>	Amirine, maiyetindekilere, iş arkadaşları veya iş sahiplerine hakarette bulunmak veya bunları tehdit etmek,</a:t>
            </a:r>
          </a:p>
          <a:p>
            <a:pPr marL="0" lvl="0" indent="0" algn="just">
              <a:buNone/>
            </a:pPr>
            <a:r>
              <a:rPr lang="tr-TR" dirty="0">
                <a:latin typeface="Comic Sans MS" panose="030F0702030302020204" pitchFamily="66" charset="0"/>
              </a:rPr>
              <a:t>	Diplomatik statüsünden yararlanmak suretiyle yurt dışında, haklı bir sebep göstermeksizin ödeme kabiliyetinin üstünde borçlanmak ve borçlarını ödemedeki tutum ve davranışlarıyla Devlet itibarını zedelemek veya zorunlu bir sebebe dayanmaksızın borcunu ödemeden yurda dönmek,</a:t>
            </a:r>
          </a:p>
          <a:p>
            <a:pPr marL="0" lvl="0" indent="0" algn="just">
              <a:buNone/>
            </a:pPr>
            <a:r>
              <a:rPr lang="tr-TR" dirty="0">
                <a:latin typeface="Comic Sans MS" panose="030F0702030302020204" pitchFamily="66" charset="0"/>
              </a:rPr>
              <a:t>	Verilen görev ve emirleri kasten yapmamak,</a:t>
            </a:r>
          </a:p>
          <a:p>
            <a:pPr marL="0" lvl="0" indent="0" algn="just">
              <a:buNone/>
            </a:pPr>
            <a:r>
              <a:rPr lang="tr-TR" dirty="0">
                <a:latin typeface="Comic Sans MS" panose="030F0702030302020204" pitchFamily="66" charset="0"/>
              </a:rPr>
              <a:t>	Herhangi bir siyasi parti yararına veya zararına fiilen faaliyette bulunmak.</a:t>
            </a: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200071182"/>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887636" cy="5979457"/>
          </a:xfrm>
        </p:spPr>
        <p:txBody>
          <a:bodyPr>
            <a:normAutofit fontScale="625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solidFill>
                  <a:srgbClr val="FF0000"/>
                </a:solidFill>
                <a:latin typeface="Comic Sans MS" panose="030F0702030302020204" pitchFamily="66" charset="0"/>
              </a:rPr>
              <a:t>	4- </a:t>
            </a:r>
            <a:r>
              <a:rPr lang="tr-TR" b="1" i="1" u="sng" dirty="0">
                <a:solidFill>
                  <a:srgbClr val="FF0000"/>
                </a:solidFill>
                <a:latin typeface="Comic Sans MS" panose="030F0702030302020204" pitchFamily="66" charset="0"/>
              </a:rPr>
              <a:t>KADEME İLERLEMESİNİN DURDURULMASI  Cezasını Gerektiren Fiil Ve Haller</a:t>
            </a:r>
            <a:endParaRPr lang="tr-TR" dirty="0">
              <a:solidFill>
                <a:srgbClr val="FF0000"/>
              </a:solidFill>
              <a:latin typeface="Comic Sans MS" panose="030F0702030302020204" pitchFamily="66" charset="0"/>
            </a:endParaRPr>
          </a:p>
          <a:p>
            <a:pPr marL="0" indent="0">
              <a:buNone/>
            </a:pPr>
            <a:r>
              <a:rPr lang="tr-TR" b="1" dirty="0">
                <a:solidFill>
                  <a:srgbClr val="FF0000"/>
                </a:solidFill>
                <a:latin typeface="Comic Sans MS" panose="030F0702030302020204" pitchFamily="66" charset="0"/>
              </a:rPr>
              <a:t>	</a:t>
            </a:r>
            <a:r>
              <a:rPr lang="tr-TR" b="1" u="sng" dirty="0">
                <a:solidFill>
                  <a:srgbClr val="FF0000"/>
                </a:solidFill>
                <a:latin typeface="Comic Sans MS" panose="030F0702030302020204" pitchFamily="66" charset="0"/>
              </a:rPr>
              <a:t>Öğretim elemanları için;</a:t>
            </a:r>
            <a:r>
              <a:rPr lang="tr-TR" dirty="0">
                <a:solidFill>
                  <a:srgbClr val="FF0000"/>
                </a:solidFill>
                <a:latin typeface="Comic Sans MS" panose="030F0702030302020204" pitchFamily="66" charset="0"/>
              </a:rPr>
              <a:t> 2547 sayılı Kanunda Yer Alan Fiiller (Madde 53/b-4):</a:t>
            </a:r>
          </a:p>
          <a:p>
            <a:pPr marL="0" indent="0">
              <a:buNone/>
            </a:pPr>
            <a:r>
              <a:rPr lang="tr-TR" dirty="0">
                <a:latin typeface="Comic Sans MS" panose="030F0702030302020204" pitchFamily="66" charset="0"/>
              </a:rPr>
              <a:t>	</a:t>
            </a:r>
            <a:r>
              <a:rPr lang="tr-TR" i="1" dirty="0">
                <a:latin typeface="Comic Sans MS" panose="030F0702030302020204" pitchFamily="66" charset="0"/>
              </a:rPr>
              <a:t>Kademe ilerlemesinin durdurulması cezası; devlet yükseköğretim kurumlarında bulunulan kademedeki ilerlemenin, fiilin ağırlık derecesine göre bir ila üç yıl arasında durdurulmasıdır. Kademe ilerlemesinin durdurulması cezasını gerektiren fiiller şunlardır:</a:t>
            </a:r>
          </a:p>
          <a:p>
            <a:pPr marL="0" lvl="0" indent="0">
              <a:buNone/>
            </a:pPr>
            <a:r>
              <a:rPr lang="tr-TR" dirty="0">
                <a:latin typeface="Comic Sans MS" panose="030F0702030302020204" pitchFamily="66" charset="0"/>
              </a:rPr>
              <a:t>	Hizmet içinde resmi bir belgeyi tahrif etmek, yok etmek, gizlemek veya sahte olarak düzenlemek, sahte belgeyi bilerek kullanmak, kullandırmak.</a:t>
            </a:r>
          </a:p>
          <a:p>
            <a:pPr marL="0" lvl="0" indent="0">
              <a:buNone/>
            </a:pPr>
            <a:r>
              <a:rPr lang="tr-TR" dirty="0">
                <a:latin typeface="Comic Sans MS" panose="030F0702030302020204" pitchFamily="66" charset="0"/>
              </a:rPr>
              <a:t>	Görevi sebebiyle veya görevi sırasında doğrudan veya dolaylı olarak her ne ad altında olursa olsun menfaat sağlamak, iş sahiplerinden veya öğrencilerden borç para istemek veya almak.</a:t>
            </a:r>
          </a:p>
          <a:p>
            <a:pPr marL="0" lvl="0" indent="0">
              <a:buNone/>
            </a:pPr>
            <a:r>
              <a:rPr lang="tr-TR" dirty="0">
                <a:latin typeface="Comic Sans MS" panose="030F0702030302020204" pitchFamily="66" charset="0"/>
              </a:rPr>
              <a:t>	Kamu hizmetlerinin yürütülmesini engellemek, boykot ve işgal eyleminde bulunmak.</a:t>
            </a:r>
          </a:p>
          <a:p>
            <a:pPr marL="0" lvl="0" indent="0">
              <a:buNone/>
            </a:pPr>
            <a:r>
              <a:rPr lang="tr-TR" dirty="0">
                <a:latin typeface="Comic Sans MS" panose="030F0702030302020204" pitchFamily="66" charset="0"/>
              </a:rPr>
              <a:t>	Ders, seminer, konferans, laboratuvar, grafik çalışma ve sınav gibi öğretim çalışmalarının yapılmasına engel olmak; görevlileri, öğrencileri eğitim-öğretim alanı dışına çıkartmak; görev yapılmasına engel olmak; öğrencileri bu tür davranışlara teşvik etmek veya zorlamak ya da bu maksatla yapılacak hareketlere iştirak etmek.</a:t>
            </a:r>
          </a:p>
          <a:p>
            <a:pPr marL="0" lvl="0" indent="0">
              <a:buNone/>
            </a:pPr>
            <a:r>
              <a:rPr lang="tr-TR" dirty="0">
                <a:latin typeface="Comic Sans MS" panose="030F0702030302020204" pitchFamily="66" charset="0"/>
              </a:rPr>
              <a:t>	Basın-yayın veya bilişim sistemlerini kullanarak amiri, iş arkadaşları, personeli, hizmetten yararlananlar veya öğrencileri hakkında gerçeğe aykırı açıklamada veya haksız isnatta bulunmak veya rızaları olmaksızın özel hayatlarıyla ilgili açıklama yapmak.</a:t>
            </a:r>
          </a:p>
          <a:p>
            <a:pPr marL="0" lvl="0" indent="0">
              <a:buNone/>
            </a:pPr>
            <a:r>
              <a:rPr lang="tr-TR" dirty="0">
                <a:latin typeface="Comic Sans MS" panose="030F0702030302020204" pitchFamily="66" charset="0"/>
              </a:rPr>
              <a:t>	İnsanlarla ilgili biyomedikal araştırmalarda ve diğer klinik araştırmalarda ilgili mevzuat hükümlerine aykırı davranmak suretiyle kişilere zarar vermek.</a:t>
            </a:r>
          </a:p>
          <a:p>
            <a:pPr marL="0" lvl="0" indent="0">
              <a:buNone/>
            </a:pPr>
            <a:r>
              <a:rPr lang="tr-TR" dirty="0">
                <a:latin typeface="Comic Sans MS" panose="030F0702030302020204" pitchFamily="66" charset="0"/>
              </a:rPr>
              <a:t>	Bilimsel araştırmalarda gerçekte var olmayan veya tahrif edilmiş verileri kullanmak, araştırma kayıtları veya elde edilen verileri tahrif etmek, araştırmada kullanılmayan cihaz veya materyalleri kullanılmış gibi göstermek, destek alınan kişi ve kuruluşların çıkarları doğrultusunda araştırma sonuçlarını tahrif etmek veya şekillendirmek.</a:t>
            </a:r>
          </a:p>
          <a:p>
            <a:pPr marL="0" lvl="0" indent="0">
              <a:buNone/>
            </a:pPr>
            <a:r>
              <a:rPr lang="tr-TR" dirty="0">
                <a:latin typeface="Comic Sans MS" panose="030F0702030302020204" pitchFamily="66" charset="0"/>
              </a:rPr>
              <a:t>	Görevin yerine getirilmesinde dil, ırk, renk, cinsiyet, siyasi düşünce, felsefi inanç, din ve mezhep ayrımı yapmak, kişilerin yarar veya zararını hedef tutan davranışlarda bulunmak.</a:t>
            </a:r>
          </a:p>
          <a:p>
            <a:pPr marL="0" lvl="0" indent="0">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Mükerrer yayınlarını akademik atama ve yükselmelerde ayrı yayınlar olarak sunmak.</a:t>
            </a:r>
          </a:p>
          <a:p>
            <a:pPr marL="0" lvl="0" indent="0">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Göreve sarhoş gelmek, görev yerinde alkollü içki içmek.</a:t>
            </a:r>
          </a:p>
          <a:p>
            <a:pPr marL="0" lvl="0" indent="0">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Gerçeğe aykırı rapor ve belge düzenlemek.</a:t>
            </a:r>
          </a:p>
          <a:p>
            <a:pPr marL="0" lvl="0" indent="0">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İlgili kanunların tanıdığı istisnalar dışında ticaret yapmak, yasaklanan diğer kazanç getirici faaliyetlerde bulunmak.</a:t>
            </a:r>
          </a:p>
          <a:p>
            <a:pPr marL="0" lvl="0" indent="0">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Görevi gereği öğrendiği ve gizli kalması gereken bilgi ve belgeleri açıklamak.</a:t>
            </a:r>
          </a:p>
          <a:p>
            <a:pPr marL="0" lvl="0" indent="0">
              <a:buNone/>
            </a:pPr>
            <a:r>
              <a:rPr lang="tr-TR" dirty="0">
                <a:latin typeface="Comic Sans MS" panose="030F0702030302020204" pitchFamily="66" charset="0"/>
              </a:rPr>
              <a:t>	(Ek:15/4/2020-7243/7 </a:t>
            </a:r>
            <a:r>
              <a:rPr lang="tr-TR" dirty="0" err="1">
                <a:latin typeface="Comic Sans MS" panose="030F0702030302020204" pitchFamily="66" charset="0"/>
              </a:rPr>
              <a:t>md.</a:t>
            </a:r>
            <a:r>
              <a:rPr lang="tr-TR" dirty="0">
                <a:latin typeface="Comic Sans MS" panose="030F0702030302020204" pitchFamily="66" charset="0"/>
              </a:rPr>
              <a:t>) Amirine, maiyetindekilere, iş arkadaşları veya hizmetten yararlananlara hakarette bulunmak veya bunları tehdit etmek.</a:t>
            </a: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8333328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0893CDE-CA02-41B5-A3E8-4C68DB092798}"/>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SORUŞTURMASININ KAPSAMI</a:t>
            </a:r>
          </a:p>
        </p:txBody>
      </p:sp>
      <p:sp>
        <p:nvSpPr>
          <p:cNvPr id="3" name="İçerik Yer Tutucusu 2">
            <a:extLst>
              <a:ext uri="{FF2B5EF4-FFF2-40B4-BE49-F238E27FC236}">
                <a16:creationId xmlns:a16="http://schemas.microsoft.com/office/drawing/2014/main" id="{98B8F2FD-7C1D-48CE-B9F5-637CDCD1F8A4}"/>
              </a:ext>
            </a:extLst>
          </p:cNvPr>
          <p:cNvSpPr>
            <a:spLocks noGrp="1"/>
          </p:cNvSpPr>
          <p:nvPr>
            <p:ph idx="1"/>
          </p:nvPr>
        </p:nvSpPr>
        <p:spPr/>
        <p:txBody>
          <a:bodyPr/>
          <a:lstStyle/>
          <a:p>
            <a:pPr marL="0" indent="0">
              <a:buNone/>
            </a:pPr>
            <a:r>
              <a:rPr lang="tr-TR" b="1" dirty="0"/>
              <a:t>	</a:t>
            </a:r>
          </a:p>
          <a:p>
            <a:pPr marL="0" indent="0">
              <a:buNone/>
            </a:pPr>
            <a:endParaRPr lang="tr-TR" b="1" dirty="0"/>
          </a:p>
          <a:p>
            <a:pPr marL="0" indent="0" algn="just">
              <a:buNone/>
            </a:pPr>
            <a:r>
              <a:rPr lang="tr-TR" b="1" dirty="0"/>
              <a:t>	</a:t>
            </a:r>
            <a:r>
              <a:rPr lang="tr-TR" b="1" dirty="0">
                <a:latin typeface="Comic Sans MS" panose="030F0702030302020204" pitchFamily="66" charset="0"/>
              </a:rPr>
              <a:t>3-</a:t>
            </a:r>
            <a:r>
              <a:rPr lang="tr-TR" dirty="0">
                <a:latin typeface="Comic Sans MS" panose="030F0702030302020204" pitchFamily="66" charset="0"/>
              </a:rPr>
              <a:t>Yukarıda sayılanların dışında kalan ve iş sözleşmesiyle çalışan personelin disiplin soruşturmalarının, 22.5.2003 tarih ve 4857 sayılı İş Kanunu ve iş sözleşmesi veya toplu iş sözleşmesi hükümleri esas alınarak tamamlanması gerekmektedir.</a:t>
            </a:r>
          </a:p>
          <a:p>
            <a:endParaRPr lang="tr-TR" dirty="0"/>
          </a:p>
        </p:txBody>
      </p:sp>
    </p:spTree>
    <p:extLst>
      <p:ext uri="{BB962C8B-B14F-4D97-AF65-F5344CB8AC3E}">
        <p14:creationId xmlns:p14="http://schemas.microsoft.com/office/powerpoint/2010/main" val="2623674419"/>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887636" cy="5979457"/>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sz="2100" b="1" i="1" dirty="0">
                <a:latin typeface="Comic Sans MS" panose="030F0702030302020204" pitchFamily="66" charset="0"/>
              </a:rPr>
              <a:t>	</a:t>
            </a:r>
            <a:r>
              <a:rPr lang="tr-TR" sz="2100" b="1" i="1" dirty="0">
                <a:solidFill>
                  <a:srgbClr val="FF0000"/>
                </a:solidFill>
                <a:latin typeface="Comic Sans MS" panose="030F0702030302020204" pitchFamily="66" charset="0"/>
              </a:rPr>
              <a:t>5- </a:t>
            </a:r>
            <a:r>
              <a:rPr lang="tr-TR" sz="2100" b="1" i="1" u="sng" dirty="0">
                <a:solidFill>
                  <a:srgbClr val="FF0000"/>
                </a:solidFill>
                <a:latin typeface="Comic Sans MS" panose="030F0702030302020204" pitchFamily="66" charset="0"/>
              </a:rPr>
              <a:t>ÜNİVERSİTE ÖĞRETİM MESLEĞİNDEN ÇIKARMA Cezasını Gerektiren Fiil Ve Haller</a:t>
            </a:r>
            <a:endParaRPr lang="tr-TR" sz="2100" dirty="0">
              <a:solidFill>
                <a:srgbClr val="FF0000"/>
              </a:solidFill>
              <a:latin typeface="Comic Sans MS" panose="030F0702030302020204" pitchFamily="66" charset="0"/>
            </a:endParaRPr>
          </a:p>
          <a:p>
            <a:pPr marL="0" indent="0" algn="just">
              <a:buNone/>
            </a:pPr>
            <a:r>
              <a:rPr lang="tr-TR" sz="2100" b="1" dirty="0">
                <a:solidFill>
                  <a:srgbClr val="FF0000"/>
                </a:solidFill>
                <a:latin typeface="Comic Sans MS" panose="030F0702030302020204" pitchFamily="66" charset="0"/>
              </a:rPr>
              <a:t>	</a:t>
            </a:r>
            <a:r>
              <a:rPr lang="tr-TR" sz="2100" b="1" u="sng" dirty="0">
                <a:solidFill>
                  <a:srgbClr val="FF0000"/>
                </a:solidFill>
                <a:latin typeface="Comic Sans MS" panose="030F0702030302020204" pitchFamily="66" charset="0"/>
              </a:rPr>
              <a:t>Öğretim elemanları için;</a:t>
            </a:r>
            <a:r>
              <a:rPr lang="tr-TR" sz="2100" b="1" dirty="0">
                <a:solidFill>
                  <a:srgbClr val="FF0000"/>
                </a:solidFill>
                <a:latin typeface="Comic Sans MS" panose="030F0702030302020204" pitchFamily="66" charset="0"/>
              </a:rPr>
              <a:t> 2547 sayılı Kanunda Yer Alan Fiiller (Madde 53/b-5):</a:t>
            </a:r>
            <a:endParaRPr lang="tr-TR" sz="2100" dirty="0">
              <a:solidFill>
                <a:srgbClr val="FF0000"/>
              </a:solidFill>
              <a:latin typeface="Comic Sans MS" panose="030F0702030302020204" pitchFamily="66" charset="0"/>
            </a:endParaRPr>
          </a:p>
          <a:p>
            <a:pPr marL="0" indent="0" algn="just">
              <a:buNone/>
            </a:pPr>
            <a:r>
              <a:rPr lang="tr-TR" sz="2100" dirty="0">
                <a:latin typeface="Comic Sans MS" panose="030F0702030302020204" pitchFamily="66" charset="0"/>
              </a:rPr>
              <a:t>	</a:t>
            </a:r>
            <a:r>
              <a:rPr lang="tr-TR" sz="2100" i="1" dirty="0">
                <a:latin typeface="Comic Sans MS" panose="030F0702030302020204" pitchFamily="66" charset="0"/>
              </a:rPr>
              <a:t>Üniversite öğretim mesleğinden çıkarma cezası; akademik bir kadroya bir daha atanmamak üzere üniversite öğretim mesleğinden çıkarmadır. Üniversite öğretim mesleğinden çıkarma cezasını gerektiren fiil ve haller şunlardır:</a:t>
            </a:r>
          </a:p>
          <a:p>
            <a:pPr marL="0" lvl="0" indent="0" algn="just">
              <a:buNone/>
            </a:pPr>
            <a:r>
              <a:rPr lang="tr-TR" sz="2100" dirty="0">
                <a:latin typeface="Comic Sans MS" panose="030F0702030302020204" pitchFamily="66" charset="0"/>
              </a:rPr>
              <a:t>	(Ek:15/4/2020-7243/7 </a:t>
            </a:r>
            <a:r>
              <a:rPr lang="tr-TR" sz="2100" dirty="0" err="1">
                <a:latin typeface="Comic Sans MS" panose="030F0702030302020204" pitchFamily="66" charset="0"/>
              </a:rPr>
              <a:t>md.</a:t>
            </a:r>
            <a:r>
              <a:rPr lang="tr-TR" sz="2100" dirty="0">
                <a:latin typeface="Comic Sans MS" panose="030F0702030302020204" pitchFamily="66" charset="0"/>
              </a:rPr>
              <a:t>) Başkalarına ait özgün fikir, metot, veri veya eserleri bilimsel kurallara uygun biçimde atıf yapmadan kısmen veya tamamen kendisine ait gibi göstermek.</a:t>
            </a:r>
          </a:p>
          <a:p>
            <a:pPr marL="0" lvl="0" indent="0" algn="just">
              <a:buNone/>
            </a:pPr>
            <a:r>
              <a:rPr lang="tr-TR" sz="2100" dirty="0">
                <a:latin typeface="Comic Sans MS" panose="030F0702030302020204" pitchFamily="66" charset="0"/>
              </a:rPr>
              <a:t>	(Ek:15/4/2020-7243/7 </a:t>
            </a:r>
            <a:r>
              <a:rPr lang="tr-TR" sz="2100" dirty="0" err="1">
                <a:latin typeface="Comic Sans MS" panose="030F0702030302020204" pitchFamily="66" charset="0"/>
              </a:rPr>
              <a:t>md.</a:t>
            </a:r>
            <a:r>
              <a:rPr lang="tr-TR" sz="2100" dirty="0">
                <a:latin typeface="Comic Sans MS" panose="030F0702030302020204" pitchFamily="66" charset="0"/>
              </a:rPr>
              <a:t>) Atama ve yükselmelerde, unvan veya derece kazanılmasında; anket uygulama, veri toplama gibi akademik değerlendirme içermeyen katkılar dışında kişisel emek ve birikimine dayanmayan, başkaları tarafından ücret karşılığında veya ücretsiz olarak üretilmiş yayın ve çalışmalar kullanmak.</a:t>
            </a:r>
          </a:p>
          <a:p>
            <a:pPr marL="0" lvl="0" indent="0" algn="just">
              <a:buNone/>
            </a:pPr>
            <a:r>
              <a:rPr lang="tr-TR" sz="2100" dirty="0">
                <a:latin typeface="Comic Sans MS" panose="030F0702030302020204" pitchFamily="66" charset="0"/>
              </a:rPr>
              <a:t>	(Ek:15/4/2020-7243/7 </a:t>
            </a:r>
            <a:r>
              <a:rPr lang="tr-TR" sz="2100" dirty="0" err="1">
                <a:latin typeface="Comic Sans MS" panose="030F0702030302020204" pitchFamily="66" charset="0"/>
              </a:rPr>
              <a:t>md.</a:t>
            </a:r>
            <a:r>
              <a:rPr lang="tr-TR" sz="2100" dirty="0">
                <a:latin typeface="Comic Sans MS" panose="030F0702030302020204" pitchFamily="66" charset="0"/>
              </a:rPr>
              <a:t>) Özürsüz veya izinsiz olarak bir yılda toplam 20 gün göreve gelmemek.</a:t>
            </a: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4163908952"/>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887636" cy="5979457"/>
          </a:xfrm>
        </p:spPr>
        <p:txBody>
          <a:bodyPr>
            <a:normAutofit fontScale="77500" lnSpcReduction="20000"/>
          </a:bodyPr>
          <a:lstStyle/>
          <a:p>
            <a:pPr marL="0" indent="0" algn="just">
              <a:buNone/>
            </a:pPr>
            <a:endParaRPr lang="tr-TR" dirty="0">
              <a:latin typeface="Comic Sans MS" panose="030F0702030302020204" pitchFamily="66" charset="0"/>
            </a:endParaRPr>
          </a:p>
          <a:p>
            <a:pPr marL="0" indent="0" algn="just">
              <a:buNone/>
            </a:pPr>
            <a:r>
              <a:rPr lang="tr-TR" b="1" i="1" dirty="0">
                <a:latin typeface="Comic Sans MS" panose="030F0702030302020204" pitchFamily="66" charset="0"/>
              </a:rPr>
              <a:t>	</a:t>
            </a:r>
            <a:r>
              <a:rPr lang="tr-TR" b="1" i="1" dirty="0">
                <a:solidFill>
                  <a:srgbClr val="FF0000"/>
                </a:solidFill>
                <a:latin typeface="Comic Sans MS" panose="030F0702030302020204" pitchFamily="66" charset="0"/>
              </a:rPr>
              <a:t>6- </a:t>
            </a:r>
            <a:r>
              <a:rPr lang="tr-TR" b="1" i="1" u="sng" dirty="0">
                <a:solidFill>
                  <a:srgbClr val="FF0000"/>
                </a:solidFill>
                <a:latin typeface="Comic Sans MS" panose="030F0702030302020204" pitchFamily="66" charset="0"/>
              </a:rPr>
              <a:t>KAMU GÖREVİNDEN ÇIKARMA Cezasını Gerektiren Fiil Ve Haller</a:t>
            </a:r>
            <a:endParaRPr lang="tr-TR" dirty="0">
              <a:solidFill>
                <a:srgbClr val="FF0000"/>
              </a:solidFill>
              <a:latin typeface="Comic Sans MS" panose="030F0702030302020204" pitchFamily="66" charset="0"/>
            </a:endParaRPr>
          </a:p>
          <a:p>
            <a:pPr marL="0" indent="0" algn="just">
              <a:buNone/>
            </a:pPr>
            <a:r>
              <a:rPr lang="tr-TR" b="1" dirty="0">
                <a:solidFill>
                  <a:srgbClr val="FF0000"/>
                </a:solidFill>
                <a:latin typeface="Comic Sans MS" panose="030F0702030302020204" pitchFamily="66" charset="0"/>
              </a:rPr>
              <a:t>	</a:t>
            </a:r>
            <a:r>
              <a:rPr lang="tr-TR" b="1" u="sng" dirty="0">
                <a:solidFill>
                  <a:srgbClr val="FF0000"/>
                </a:solidFill>
                <a:latin typeface="Comic Sans MS" panose="030F0702030302020204" pitchFamily="66" charset="0"/>
              </a:rPr>
              <a:t>Memurlar için;</a:t>
            </a:r>
            <a:r>
              <a:rPr lang="tr-TR" b="1" dirty="0">
                <a:solidFill>
                  <a:srgbClr val="FF0000"/>
                </a:solidFill>
                <a:latin typeface="Comic Sans MS" panose="030F0702030302020204" pitchFamily="66" charset="0"/>
              </a:rPr>
              <a:t> 657 sayılı Kanunda Yer Alan Fiiller (Madde 125/E):</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a:t>
            </a:r>
            <a:r>
              <a:rPr lang="tr-TR" i="1" dirty="0">
                <a:latin typeface="Comic Sans MS" panose="030F0702030302020204" pitchFamily="66" charset="0"/>
              </a:rPr>
              <a:t>Devlet memurluğundan çıkarma; bir daha Devlet memurluğuna atanmamak üzere memurluktan çıkarmaktır. Devlet memurluğundan çıkarma cezasını gerektiren fiil ve haller şunlardır:</a:t>
            </a:r>
          </a:p>
          <a:p>
            <a:pPr marL="0" lvl="0" indent="0" algn="just">
              <a:buNone/>
            </a:pPr>
            <a:r>
              <a:rPr lang="tr-TR" dirty="0">
                <a:latin typeface="Comic Sans MS" panose="030F0702030302020204" pitchFamily="66" charset="0"/>
              </a:rPr>
              <a:t>	İdeolojik veya siyasi amaçlarla kurumların huzur, </a:t>
            </a:r>
            <a:r>
              <a:rPr lang="tr-TR" dirty="0" err="1">
                <a:latin typeface="Comic Sans MS" panose="030F0702030302020204" pitchFamily="66" charset="0"/>
              </a:rPr>
              <a:t>sükün</a:t>
            </a:r>
            <a:r>
              <a:rPr lang="tr-TR" dirty="0">
                <a:latin typeface="Comic Sans MS" panose="030F0702030302020204" pitchFamily="66" charset="0"/>
              </a:rPr>
              <a:t> ve çalışma düzenini bozmak, boykot, işgal, kamu hizmetlerinin yürütülmesini engelleme, işi yavaşlatma ve grev gibi eylemlere katılmak veya bu amaçlarla toplu olarak göreve gelmemek, bunları tahrik ve teşvik etmek veya yardımda bulunmak, </a:t>
            </a:r>
          </a:p>
          <a:p>
            <a:pPr marL="0" lvl="0" indent="0" algn="just">
              <a:buNone/>
            </a:pPr>
            <a:r>
              <a:rPr lang="tr-TR" dirty="0">
                <a:latin typeface="Comic Sans MS" panose="030F0702030302020204" pitchFamily="66" charset="0"/>
              </a:rPr>
              <a:t>	Yasaklanmış her türlü yayını veya siyasi veya ideolojik amaçlı bildiri, afiş, pankart, bant ve benzerlerini basmak, çoğaltmak, dağıtmak veya bunları kurumların herhangi bir yerine asmak veya teşhir etmek,</a:t>
            </a:r>
          </a:p>
          <a:p>
            <a:pPr marL="0" lvl="0" indent="0" algn="just">
              <a:buNone/>
            </a:pPr>
            <a:r>
              <a:rPr lang="tr-TR" dirty="0">
                <a:latin typeface="Comic Sans MS" panose="030F0702030302020204" pitchFamily="66" charset="0"/>
              </a:rPr>
              <a:t>	Siyasi partiye girmek,</a:t>
            </a:r>
          </a:p>
          <a:p>
            <a:pPr marL="0" lvl="0" indent="0" algn="just">
              <a:buNone/>
            </a:pPr>
            <a:r>
              <a:rPr lang="tr-TR" dirty="0">
                <a:latin typeface="Comic Sans MS" panose="030F0702030302020204" pitchFamily="66" charset="0"/>
              </a:rPr>
              <a:t>	Özürsüz olarak bir yılda toplam 20 gün göreve gelmemek,</a:t>
            </a:r>
          </a:p>
          <a:p>
            <a:pPr marL="0" lvl="0" indent="0" algn="just">
              <a:buNone/>
            </a:pPr>
            <a:r>
              <a:rPr lang="tr-TR" dirty="0">
                <a:latin typeface="Comic Sans MS" panose="030F0702030302020204" pitchFamily="66" charset="0"/>
              </a:rPr>
              <a:t>	Savaş, olağanüstü hal veya genel afetlere ilişkin konularda amirlerin verdiği görev veya emirleri yapmamak,</a:t>
            </a:r>
          </a:p>
          <a:p>
            <a:pPr marL="0" lvl="0" indent="0" algn="just">
              <a:buNone/>
            </a:pPr>
            <a:r>
              <a:rPr lang="tr-TR" dirty="0">
                <a:latin typeface="Comic Sans MS" panose="030F0702030302020204" pitchFamily="66" charset="0"/>
              </a:rPr>
              <a:t>	(Değişik: 13/2/2011-6111/111 </a:t>
            </a:r>
            <a:r>
              <a:rPr lang="tr-TR" dirty="0" err="1">
                <a:latin typeface="Comic Sans MS" panose="030F0702030302020204" pitchFamily="66" charset="0"/>
              </a:rPr>
              <a:t>md.</a:t>
            </a:r>
            <a:r>
              <a:rPr lang="tr-TR" dirty="0">
                <a:latin typeface="Comic Sans MS" panose="030F0702030302020204" pitchFamily="66" charset="0"/>
              </a:rPr>
              <a:t>) Amirlerine, maiyetindekilere ve iş sahiplerine fiili tecavüzde bulunmak,</a:t>
            </a:r>
          </a:p>
          <a:p>
            <a:pPr marL="0" lvl="0" indent="0" algn="just">
              <a:buNone/>
            </a:pPr>
            <a:r>
              <a:rPr lang="tr-TR" dirty="0">
                <a:latin typeface="Comic Sans MS" panose="030F0702030302020204" pitchFamily="66" charset="0"/>
              </a:rPr>
              <a:t>	Memurluk sıfatı ile bağdaşmayacak nitelik ve derecede yüz kızartıcı ve utanç verici hareketlerde bulunmak,</a:t>
            </a:r>
          </a:p>
          <a:p>
            <a:pPr marL="0" lvl="0" indent="0" algn="just">
              <a:buNone/>
            </a:pPr>
            <a:r>
              <a:rPr lang="tr-TR" dirty="0">
                <a:latin typeface="Comic Sans MS" panose="030F0702030302020204" pitchFamily="66" charset="0"/>
              </a:rPr>
              <a:t>	Yetki almadan gizli bilgileri açıklamak,</a:t>
            </a:r>
          </a:p>
          <a:p>
            <a:pPr marL="0" lvl="0" indent="0" algn="just">
              <a:buNone/>
            </a:pPr>
            <a:r>
              <a:rPr lang="tr-TR" dirty="0">
                <a:latin typeface="Comic Sans MS" panose="030F0702030302020204" pitchFamily="66" charset="0"/>
              </a:rPr>
              <a:t>	Siyasi ve ideolojik eylemlerden arananları görev mahallinde gizlemek,</a:t>
            </a:r>
          </a:p>
          <a:p>
            <a:pPr marL="0" lvl="0" indent="0" algn="just">
              <a:buNone/>
            </a:pPr>
            <a:r>
              <a:rPr lang="tr-TR" dirty="0">
                <a:latin typeface="Comic Sans MS" panose="030F0702030302020204" pitchFamily="66" charset="0"/>
              </a:rPr>
              <a:t>	Yurt dışında Devletin itibarını düşürecek veya görev haysiyetini zedeleyecek tutum ve davranışlarda bulunmak,</a:t>
            </a:r>
          </a:p>
          <a:p>
            <a:pPr marL="0" lvl="0" indent="0" algn="just">
              <a:buNone/>
            </a:pPr>
            <a:r>
              <a:rPr lang="tr-TR" dirty="0">
                <a:latin typeface="Comic Sans MS" panose="030F0702030302020204" pitchFamily="66" charset="0"/>
              </a:rPr>
              <a:t>	5816 sayılı Atatürk Aleyhine İşlenen Suçlar Hakkındaki Kanuna aykırı fiilleri işlemek.</a:t>
            </a:r>
          </a:p>
          <a:p>
            <a:pPr marL="0" lvl="0" indent="0" algn="just">
              <a:buNone/>
            </a:pPr>
            <a:r>
              <a:rPr lang="tr-TR" dirty="0">
                <a:latin typeface="Comic Sans MS" panose="030F0702030302020204" pitchFamily="66" charset="0"/>
              </a:rPr>
              <a:t>	(Ek: 3/10/2016-KHK-676/75 </a:t>
            </a:r>
            <a:r>
              <a:rPr lang="tr-TR" dirty="0" err="1">
                <a:latin typeface="Comic Sans MS" panose="030F0702030302020204" pitchFamily="66" charset="0"/>
              </a:rPr>
              <a:t>md.</a:t>
            </a:r>
            <a:r>
              <a:rPr lang="tr-TR" dirty="0">
                <a:latin typeface="Comic Sans MS" panose="030F0702030302020204" pitchFamily="66" charset="0"/>
              </a:rPr>
              <a:t>) Terör örgütleriyle eylem birliği içerisinde olmak, bu örgütlere yardım etmek, kamu imkân ve kaynaklarını bu örgütleri desteklemeye yönelik kullanmak ya da kullandırmak, bu örgütlerin propagandasını yapmak.</a:t>
            </a: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2683519274"/>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a:bodyPr>
          <a:lstStyle/>
          <a:p>
            <a:pPr algn="ctr"/>
            <a:r>
              <a:rPr lang="tr-TR" sz="2800" b="1" dirty="0">
                <a:solidFill>
                  <a:srgbClr val="FF0000"/>
                </a:solidFill>
                <a:latin typeface="Comic Sans MS" panose="030F0702030302020204" pitchFamily="66" charset="0"/>
              </a:rPr>
              <a:t>DİSİPLİN CEZALARI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887636" cy="5979457"/>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b="1" i="1" dirty="0">
                <a:latin typeface="Comic Sans MS" panose="030F0702030302020204" pitchFamily="66" charset="0"/>
              </a:rPr>
              <a:t>	</a:t>
            </a:r>
            <a:r>
              <a:rPr lang="tr-TR" b="1" i="1" dirty="0">
                <a:solidFill>
                  <a:srgbClr val="FF0000"/>
                </a:solidFill>
                <a:latin typeface="Comic Sans MS" panose="030F0702030302020204" pitchFamily="66" charset="0"/>
              </a:rPr>
              <a:t>6- </a:t>
            </a:r>
            <a:r>
              <a:rPr lang="tr-TR" b="1" i="1" u="sng" dirty="0">
                <a:solidFill>
                  <a:srgbClr val="FF0000"/>
                </a:solidFill>
                <a:latin typeface="Comic Sans MS" panose="030F0702030302020204" pitchFamily="66" charset="0"/>
              </a:rPr>
              <a:t>KAMU GÖREVİNDEN ÇIKARMA Cezasını Gerektiren Fiil Ve Haller</a:t>
            </a:r>
            <a:endParaRPr lang="tr-TR" dirty="0">
              <a:solidFill>
                <a:srgbClr val="FF0000"/>
              </a:solidFill>
              <a:latin typeface="Comic Sans MS" panose="030F0702030302020204" pitchFamily="66" charset="0"/>
            </a:endParaRPr>
          </a:p>
          <a:p>
            <a:pPr marL="0" indent="0" algn="just">
              <a:buNone/>
            </a:pPr>
            <a:r>
              <a:rPr lang="tr-TR" b="1" dirty="0">
                <a:latin typeface="Comic Sans MS" panose="030F0702030302020204" pitchFamily="66" charset="0"/>
              </a:rPr>
              <a:t>	</a:t>
            </a:r>
            <a:r>
              <a:rPr lang="tr-TR" b="1" u="sng" dirty="0">
                <a:solidFill>
                  <a:srgbClr val="FF0000"/>
                </a:solidFill>
                <a:latin typeface="Comic Sans MS" panose="030F0702030302020204" pitchFamily="66" charset="0"/>
              </a:rPr>
              <a:t>Öğretim elemanları için;</a:t>
            </a:r>
            <a:r>
              <a:rPr lang="tr-TR" b="1" dirty="0">
                <a:solidFill>
                  <a:srgbClr val="FF0000"/>
                </a:solidFill>
                <a:latin typeface="Comic Sans MS" panose="030F0702030302020204" pitchFamily="66" charset="0"/>
              </a:rPr>
              <a:t> 2547 sayılı Kanunda Yer Alan Fiiller (Madde 53/b-6):</a:t>
            </a:r>
            <a:endParaRPr lang="tr-TR" dirty="0">
              <a:solidFill>
                <a:srgbClr val="FF0000"/>
              </a:solidFill>
              <a:latin typeface="Comic Sans MS" panose="030F0702030302020204" pitchFamily="66" charset="0"/>
            </a:endParaRPr>
          </a:p>
          <a:p>
            <a:pPr marL="0" indent="0" algn="just">
              <a:buNone/>
            </a:pPr>
            <a:r>
              <a:rPr lang="tr-TR" i="1" dirty="0">
                <a:latin typeface="Comic Sans MS" panose="030F0702030302020204" pitchFamily="66" charset="0"/>
              </a:rPr>
              <a:t>	Kamu görevinden çıkarma; kamu kurum ve kuruluşları ile vakıf yükseköğretim kurumlarında öğretim elemanı ve memur olarak bir daha atanmamak üzere kamu görevinden çıkarmadır. Kamu görevinden çıkarma cezasını gerektiren fiiller şunlardır:</a:t>
            </a:r>
          </a:p>
          <a:p>
            <a:pPr marL="0" lvl="0" indent="0" algn="just">
              <a:buNone/>
            </a:pPr>
            <a:r>
              <a:rPr lang="tr-TR" dirty="0">
                <a:latin typeface="Comic Sans MS" panose="030F0702030302020204" pitchFamily="66" charset="0"/>
              </a:rPr>
              <a:t>	(Değişik:15/4/2020-7243/7 </a:t>
            </a:r>
            <a:r>
              <a:rPr lang="tr-TR" dirty="0" err="1">
                <a:latin typeface="Comic Sans MS" panose="030F0702030302020204" pitchFamily="66" charset="0"/>
              </a:rPr>
              <a:t>md.</a:t>
            </a:r>
            <a:r>
              <a:rPr lang="tr-TR" dirty="0">
                <a:latin typeface="Comic Sans MS" panose="030F0702030302020204" pitchFamily="66" charset="0"/>
              </a:rPr>
              <a:t>) Terör niteliğinde eylemlerde bulunmak veya bu eylemleri desteklemek, kamu imkân ve kaynaklarını bu örgütler için kullanmak ya da kullandırmak.</a:t>
            </a:r>
          </a:p>
          <a:p>
            <a:pPr marL="0" lvl="0" indent="0" algn="just">
              <a:buNone/>
            </a:pPr>
            <a:r>
              <a:rPr lang="tr-TR" dirty="0">
                <a:latin typeface="Comic Sans MS" panose="030F0702030302020204" pitchFamily="66" charset="0"/>
              </a:rPr>
              <a:t>	Amire, iş arkadaşlarına, personeline, hizmetten yararlananlara veya öğrencilerine fiili saldırıda veya cinsel tacizde bulunmak.</a:t>
            </a:r>
          </a:p>
          <a:p>
            <a:pPr marL="0" lvl="0" indent="0" algn="just">
              <a:buNone/>
            </a:pPr>
            <a:r>
              <a:rPr lang="tr-TR" dirty="0">
                <a:latin typeface="Comic Sans MS" panose="030F0702030302020204" pitchFamily="66" charset="0"/>
              </a:rPr>
              <a:t>	Kamu hizmeti veya öğretim elemanı sıfatı ile bağdaşmayacak nitelik ve derecede yüz kızartıcı ve utanç verici hareketlerde bulunmak.</a:t>
            </a:r>
          </a:p>
          <a:p>
            <a:pPr marL="0" lvl="0" indent="0" algn="just">
              <a:buNone/>
            </a:pPr>
            <a:r>
              <a:rPr lang="tr-TR" dirty="0">
                <a:latin typeface="Comic Sans MS" panose="030F0702030302020204" pitchFamily="66" charset="0"/>
              </a:rPr>
              <a:t>	Uyuşturucu veya uyuşturucu olarak kabul edilen diğer uyarıcı maddeleri kullanmak, bulundurmak, başkalarına vermek, kullanılmasını özendirmek, satmak, imal etmek.</a:t>
            </a:r>
          </a:p>
          <a:p>
            <a:pPr marL="0" lvl="0" indent="0" algn="just">
              <a:buNone/>
            </a:pPr>
            <a:r>
              <a:rPr lang="tr-TR" dirty="0">
                <a:latin typeface="Comic Sans MS" panose="030F0702030302020204" pitchFamily="66" charset="0"/>
              </a:rPr>
              <a:t>	Hukuka aykırı olarak kurumun verilerini elde etmek, kaydetmek, kullanmak, depolamak, dağıtmak, değiştirmek veya yok etmek.</a:t>
            </a:r>
          </a:p>
          <a:p>
            <a:pPr marL="0" lvl="0" indent="0" algn="just">
              <a:buNone/>
            </a:pPr>
            <a:r>
              <a:rPr lang="tr-TR" dirty="0">
                <a:latin typeface="Comic Sans MS" panose="030F0702030302020204" pitchFamily="66" charset="0"/>
              </a:rPr>
              <a:t>	Kurumun bilişim sistemlerinin işleyişini kasten engellemek veya bozmak.</a:t>
            </a: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75429886"/>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10"/>
            <a:ext cx="10161494" cy="567202"/>
          </a:xfrm>
        </p:spPr>
        <p:txBody>
          <a:bodyPr>
            <a:normAutofit fontScale="90000"/>
          </a:bodyPr>
          <a:lstStyle/>
          <a:p>
            <a:pPr algn="ctr"/>
            <a:r>
              <a:rPr lang="tr-TR" sz="2800" b="1" dirty="0">
                <a:solidFill>
                  <a:srgbClr val="FF0000"/>
                </a:solidFill>
                <a:latin typeface="Comic Sans MS" panose="030F0702030302020204" pitchFamily="66" charset="0"/>
              </a:rPr>
              <a:t>DİSİPLİN CEZASI VERİLMESİNDE UYULACAK TEMEL İLKELER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672354"/>
            <a:ext cx="10887636" cy="5979457"/>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2547 sayılı Kanun’un 53/D maddesinde disiplin cezasına uygulanacak temel ilkelere yer verilmiştir. Buna göre, aynı fiile birden fazla disiplin cezası verilemez. Fiilin birden fazla disiplin suçu teşkil etmesi hâlinde bu suçlardan en ağır cezayı gerektiren disiplin cezası verilir </a:t>
            </a:r>
            <a:r>
              <a:rPr lang="tr-TR" i="1" dirty="0">
                <a:solidFill>
                  <a:srgbClr val="FF0000"/>
                </a:solidFill>
                <a:latin typeface="Comic Sans MS" panose="030F0702030302020204" pitchFamily="66" charset="0"/>
              </a:rPr>
              <a:t>(2547 s.K.md. 53/D-1).</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Disiplin cezası verilmesine sebep olmuş bir fiilin, cezaların özlük dosyasından çıkarılmasına ilişkin süre içinde tekerrüründe bir derece ağır ceza uygulanır. Tekerrüre esas alınacak cezanın, süresi içerisinde itiraz edilmemesi veya itirazın reddedilmesi suretiyle kesinleşmiş olması gerekir. </a:t>
            </a:r>
            <a:r>
              <a:rPr lang="tr-TR" i="1" dirty="0">
                <a:solidFill>
                  <a:srgbClr val="FF0000"/>
                </a:solidFill>
                <a:latin typeface="Comic Sans MS" panose="030F0702030302020204" pitchFamily="66" charset="0"/>
              </a:rPr>
              <a:t>(2547 s.K.md. 53/D-2).</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Aynı derecede cezayı gerektiren fakat ayrı fiiller nedeniyle verilen disiplin cezalarının üçüncü uygulamasında bir derece ağır ceza verilir. Kanunla affedilmiş disiplin cezaları ile tekerrür nedeniyle verilen bir derece ağır cezalar tekerrüre esas alınmaz </a:t>
            </a:r>
            <a:r>
              <a:rPr lang="tr-TR" dirty="0">
                <a:solidFill>
                  <a:srgbClr val="FF0000"/>
                </a:solidFill>
                <a:latin typeface="Comic Sans MS" panose="030F0702030302020204" pitchFamily="66" charset="0"/>
              </a:rPr>
              <a:t>(2547 s.K.md. 53/D-2).</a:t>
            </a: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2248862807"/>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836143"/>
          </a:xfrm>
        </p:spPr>
        <p:txBody>
          <a:bodyPr>
            <a:normAutofit fontScale="90000"/>
          </a:bodyPr>
          <a:lstStyle/>
          <a:p>
            <a:pPr algn="ctr"/>
            <a:r>
              <a:rPr lang="tr-TR" sz="2800" b="1" dirty="0">
                <a:solidFill>
                  <a:srgbClr val="FF0000"/>
                </a:solidFill>
                <a:latin typeface="Comic Sans MS" panose="030F0702030302020204" pitchFamily="66" charset="0"/>
              </a:rPr>
              <a:t>DİSİPLİN CEZASI VERİLMESİNDE UYULACAK TEMEL İLKELER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317812"/>
            <a:ext cx="10887636" cy="5333999"/>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Geçmiş hizmetleri sırasındaki çalışmaları olumlu olan veya ödül veya başarı belgesi alanlara verilecek disiplin cezalarında bir derece alt ceza uygulanabilir.</a:t>
            </a:r>
            <a:r>
              <a:rPr lang="tr-TR" i="1" dirty="0">
                <a:latin typeface="Comic Sans MS" panose="030F0702030302020204" pitchFamily="66" charset="0"/>
              </a:rPr>
              <a:t> </a:t>
            </a:r>
            <a:r>
              <a:rPr lang="tr-TR" i="1" dirty="0">
                <a:solidFill>
                  <a:srgbClr val="FF0000"/>
                </a:solidFill>
                <a:latin typeface="Comic Sans MS" panose="030F0702030302020204" pitchFamily="66" charset="0"/>
              </a:rPr>
              <a:t>(2547 s.K.md. 53/D-3). </a:t>
            </a:r>
            <a:r>
              <a:rPr lang="tr-TR" i="1" dirty="0">
                <a:latin typeface="Comic Sans MS" panose="030F0702030302020204" pitchFamily="66" charset="0"/>
              </a:rPr>
              <a:t>Örnek Form (20)</a:t>
            </a:r>
            <a:endParaRPr lang="tr-TR" dirty="0">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Bir derece alt cezayı, asıl cezayı vermeye yetkili makam verir. </a:t>
            </a:r>
          </a:p>
          <a:p>
            <a:pPr marL="0" indent="0" algn="just">
              <a:buNone/>
            </a:pPr>
            <a:r>
              <a:rPr lang="tr-TR" dirty="0">
                <a:latin typeface="Comic Sans MS" panose="030F0702030302020204" pitchFamily="66" charset="0"/>
              </a:rPr>
              <a:t>	Disiplin amirleri bir alt ceza uygulamasında takdir sahibidir. Alt ceza uygulamasında kendi yapacağı değerlendirme sonucu Soruşturmacı alt ceza önerse bile alt cezayı uygulamayabilir Ya da Soruşturmacı alt ceza önermese bile kendi değerlendirmesine göre alt ceza uygulayabilir </a:t>
            </a:r>
            <a:r>
              <a:rPr lang="tr-TR" dirty="0">
                <a:solidFill>
                  <a:srgbClr val="FF0000"/>
                </a:solidFill>
                <a:latin typeface="Comic Sans MS" panose="030F0702030302020204" pitchFamily="66" charset="0"/>
              </a:rPr>
              <a:t>Burada önemli olan husus cezayı uygularken alt ceza uygulamasının değerlendirildiğin belirtilmesidir.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Ayrıca disiplin amiri veya yetkili disiplin kurulu tarafından işlenen fiilin niteliği göz önüne alınarak, soruşturmacı tarafından ceza önerilse dahi alt ceza uygulamak suretiyle disiplin cezası uygulamayabilir. </a:t>
            </a: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1323481386"/>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836143"/>
          </a:xfrm>
        </p:spPr>
        <p:txBody>
          <a:bodyPr>
            <a:normAutofit fontScale="90000"/>
          </a:bodyPr>
          <a:lstStyle/>
          <a:p>
            <a:pPr algn="ctr"/>
            <a:r>
              <a:rPr lang="tr-TR" sz="2800" b="1" dirty="0">
                <a:solidFill>
                  <a:srgbClr val="FF0000"/>
                </a:solidFill>
                <a:latin typeface="Comic Sans MS" panose="030F0702030302020204" pitchFamily="66" charset="0"/>
              </a:rPr>
              <a:t>DİSİPLİN CEZASI VERİLMESİNDE UYULACAK TEMEL İLKELER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317812"/>
            <a:ext cx="10887636" cy="5333999"/>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Aynı zamanda alt ceza uygulama zorunluluğu bulunmadığından, disiplin amiri veya yetkili disiplin kurulu tarafından işlenen fiilin niteliği göz önüne alınarak, soruşturmacı tarafından önerilen disiplin cezası aynen verilebilir. </a:t>
            </a:r>
            <a:r>
              <a:rPr lang="tr-TR" i="1" dirty="0">
                <a:solidFill>
                  <a:srgbClr val="FF0000"/>
                </a:solidFill>
                <a:latin typeface="Comic Sans MS" panose="030F0702030302020204" pitchFamily="66" charset="0"/>
              </a:rPr>
              <a:t>Örnek Form (24)</a:t>
            </a:r>
            <a:r>
              <a:rPr lang="tr-TR" dirty="0">
                <a:solidFill>
                  <a:srgbClr val="FF0000"/>
                </a:solidFill>
                <a:latin typeface="Comic Sans MS" panose="030F0702030302020204" pitchFamily="66" charset="0"/>
              </a:rPr>
              <a:t>	</a:t>
            </a:r>
          </a:p>
          <a:p>
            <a:pPr marL="0" indent="0" algn="just">
              <a:buNone/>
            </a:pPr>
            <a:r>
              <a:rPr lang="tr-TR" dirty="0">
                <a:latin typeface="Comic Sans MS" panose="030F0702030302020204" pitchFamily="66" charset="0"/>
              </a:rPr>
              <a:t>	Soruşturmacı tarafından herhangi bir disiplin cezası önerilmediği zaman, disiplin amiri veya yetkili disiplin kurulu da söz konusu öneri doğrultusunda disiplin cezası önermeyebilir.</a:t>
            </a:r>
            <a:r>
              <a:rPr lang="tr-TR" i="1" dirty="0">
                <a:latin typeface="Comic Sans MS" panose="030F0702030302020204" pitchFamily="66" charset="0"/>
              </a:rPr>
              <a:t> </a:t>
            </a:r>
            <a:r>
              <a:rPr lang="tr-TR" i="1" dirty="0">
                <a:solidFill>
                  <a:srgbClr val="FF0000"/>
                </a:solidFill>
                <a:latin typeface="Comic Sans MS" panose="030F0702030302020204" pitchFamily="66" charset="0"/>
              </a:rPr>
              <a:t>Örnek Form (25)</a:t>
            </a:r>
            <a:endParaRPr lang="tr-TR" dirty="0">
              <a:solidFill>
                <a:srgbClr val="FF0000"/>
              </a:solidFill>
              <a:latin typeface="Comic Sans MS" panose="030F0702030302020204" pitchFamily="66" charset="0"/>
            </a:endParaRPr>
          </a:p>
          <a:p>
            <a:pPr marL="0" indent="0" algn="just">
              <a:buNone/>
            </a:pPr>
            <a:r>
              <a:rPr lang="tr-TR" dirty="0">
                <a:latin typeface="Comic Sans MS" panose="030F0702030302020204" pitchFamily="66" charset="0"/>
              </a:rPr>
              <a:t>	Disiplin soruşturması sonucu hakkında soruşturma yapılana yazılı olarak bildirilir.</a:t>
            </a:r>
            <a:r>
              <a:rPr lang="tr-TR" i="1" dirty="0">
                <a:latin typeface="Comic Sans MS" panose="030F0702030302020204" pitchFamily="66" charset="0"/>
              </a:rPr>
              <a:t> </a:t>
            </a:r>
            <a:r>
              <a:rPr lang="tr-TR" dirty="0">
                <a:latin typeface="Comic Sans MS" panose="030F0702030302020204" pitchFamily="66" charset="0"/>
              </a:rPr>
              <a:t>Disiplin Soruşturması gizli olduğu için sonuç yazısı kapalı zarf içinde hakkında soruşturma yapılana teslim edilir.</a:t>
            </a:r>
            <a:r>
              <a:rPr lang="tr-TR" i="1" dirty="0">
                <a:latin typeface="Comic Sans MS" panose="030F0702030302020204" pitchFamily="66" charset="0"/>
              </a:rPr>
              <a:t> </a:t>
            </a:r>
            <a:r>
              <a:rPr lang="tr-TR" i="1" dirty="0">
                <a:solidFill>
                  <a:srgbClr val="FF0000"/>
                </a:solidFill>
                <a:latin typeface="Comic Sans MS" panose="030F0702030302020204" pitchFamily="66" charset="0"/>
              </a:rPr>
              <a:t>Örnek Form (26)</a:t>
            </a:r>
            <a:endParaRPr lang="tr-TR" dirty="0">
              <a:solidFill>
                <a:srgbClr val="FF0000"/>
              </a:solidFill>
              <a:latin typeface="Comic Sans MS" panose="030F0702030302020204" pitchFamily="66" charset="0"/>
            </a:endParaRP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628410409"/>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836143"/>
          </a:xfrm>
        </p:spPr>
        <p:txBody>
          <a:bodyPr>
            <a:normAutofit fontScale="90000"/>
          </a:bodyPr>
          <a:lstStyle/>
          <a:p>
            <a:pPr algn="ctr"/>
            <a:r>
              <a:rPr lang="tr-TR" sz="2800" b="1" dirty="0">
                <a:solidFill>
                  <a:srgbClr val="FF0000"/>
                </a:solidFill>
                <a:latin typeface="Comic Sans MS" panose="030F0702030302020204" pitchFamily="66" charset="0"/>
              </a:rPr>
              <a:t>DİSİPLİN CEZASI VERİLMESİNDE UYULACAK TEMEL İLKELER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317812"/>
            <a:ext cx="10887636" cy="5333999"/>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Kademe ilerlemesinin durdurulması cezasına bir üst ceza uygulanması gereken hallerde üst ceza kamu görevinden çıkarma cezasıdır. Kamu görevinden çıkarma cezasına bir alt ceza uygulanması gereken hallerde ise alt ceza kademe ilerlemesinin durdurulması cezasıdır </a:t>
            </a:r>
            <a:r>
              <a:rPr lang="tr-TR" i="1" dirty="0">
                <a:solidFill>
                  <a:srgbClr val="FF0000"/>
                </a:solidFill>
                <a:latin typeface="Comic Sans MS" panose="030F0702030302020204" pitchFamily="66" charset="0"/>
              </a:rPr>
              <a:t>(2547 s.K.md. 53/D-4).</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Bu Kanunda sayılan ve disiplin cezası verilmesini gerektiren fiillere nitelik ve ağırlıkları itibarıyla benzer fiilleri işleyenlere de hangi disiplin fiiline benzediği belirtilerek aynı türden disiplin cezaları verilir </a:t>
            </a:r>
            <a:r>
              <a:rPr lang="tr-TR" i="1" dirty="0">
                <a:solidFill>
                  <a:srgbClr val="FF0000"/>
                </a:solidFill>
                <a:latin typeface="Comic Sans MS" panose="030F0702030302020204" pitchFamily="66" charset="0"/>
              </a:rPr>
              <a:t>(2547 s.K.md. 53/D-5).</a:t>
            </a:r>
            <a:r>
              <a:rPr lang="tr-TR" dirty="0">
                <a:solidFill>
                  <a:srgbClr val="FF0000"/>
                </a:solidFill>
                <a:latin typeface="Comic Sans MS" panose="030F0702030302020204" pitchFamily="66" charset="0"/>
              </a:rPr>
              <a:t> </a:t>
            </a:r>
          </a:p>
          <a:p>
            <a:pPr marL="0" indent="0" algn="just">
              <a:buNone/>
            </a:pPr>
            <a:r>
              <a:rPr lang="tr-TR" dirty="0">
                <a:latin typeface="Comic Sans MS" panose="030F0702030302020204" pitchFamily="66" charset="0"/>
              </a:rPr>
              <a:t>	Birinci derecenin son kademesinde bulunulması nedeniyle kademe ilerlemesinin durdurulması cezasının uygulanamaması halinde brüt aylıklarının 1/4’ü ila 1/2’si oranında aylıktan kesme cezası uygulanır. </a:t>
            </a:r>
            <a:r>
              <a:rPr lang="tr-TR" i="1" dirty="0">
                <a:latin typeface="Comic Sans MS" panose="030F0702030302020204" pitchFamily="66" charset="0"/>
              </a:rPr>
              <a:t>Örnek Form (27). </a:t>
            </a:r>
            <a:r>
              <a:rPr lang="tr-TR" dirty="0">
                <a:latin typeface="Comic Sans MS" panose="030F0702030302020204" pitchFamily="66" charset="0"/>
              </a:rPr>
              <a:t>Tekerrürü halinde ise ilgili disiplin kurulu tarafından kamu görevinden çıkarma cezası verilir </a:t>
            </a:r>
            <a:r>
              <a:rPr lang="tr-TR" i="1" dirty="0">
                <a:solidFill>
                  <a:srgbClr val="FF0000"/>
                </a:solidFill>
                <a:latin typeface="Comic Sans MS" panose="030F0702030302020204" pitchFamily="66" charset="0"/>
              </a:rPr>
              <a:t>(2547 s.K.md. 53/D-6).</a:t>
            </a:r>
            <a:endParaRPr lang="tr-TR" dirty="0">
              <a:solidFill>
                <a:srgbClr val="FF0000"/>
              </a:solidFill>
              <a:latin typeface="Comic Sans MS" panose="030F0702030302020204" pitchFamily="66" charset="0"/>
            </a:endParaRP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1663140275"/>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836143"/>
          </a:xfrm>
        </p:spPr>
        <p:txBody>
          <a:bodyPr>
            <a:normAutofit fontScale="90000"/>
          </a:bodyPr>
          <a:lstStyle/>
          <a:p>
            <a:pPr algn="ctr"/>
            <a:r>
              <a:rPr lang="tr-TR" sz="2800" b="1" dirty="0">
                <a:solidFill>
                  <a:srgbClr val="FF0000"/>
                </a:solidFill>
                <a:latin typeface="Comic Sans MS" panose="030F0702030302020204" pitchFamily="66" charset="0"/>
              </a:rPr>
              <a:t>DİSİPLİN CEZASI VERİLMESİNDE UYULACAK TEMEL İLKELER</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317812"/>
            <a:ext cx="10887636" cy="5333999"/>
          </a:xfrm>
        </p:spPr>
        <p:txBody>
          <a:bodyPr>
            <a:normAutofit/>
          </a:bodyPr>
          <a:lstStyle/>
          <a:p>
            <a:pPr marL="0" indent="0" algn="just">
              <a:buNone/>
            </a:pPr>
            <a:endParaRPr lang="tr-TR" dirty="0">
              <a:latin typeface="Comic Sans MS" panose="030F0702030302020204" pitchFamily="66" charset="0"/>
            </a:endParaRPr>
          </a:p>
          <a:p>
            <a:pPr marL="0" indent="0" algn="just">
              <a:buNone/>
            </a:pPr>
            <a:r>
              <a:rPr lang="tr-TR" dirty="0"/>
              <a:t>	</a:t>
            </a:r>
            <a:r>
              <a:rPr lang="tr-TR" dirty="0">
                <a:latin typeface="Comic Sans MS" panose="030F0702030302020204" pitchFamily="66" charset="0"/>
              </a:rPr>
              <a:t>Disiplin cezaları, verildikleri tarihten itibaren, aylıktan kesme cezası ile kademe ilerlemesinin durdurulması cezası ise cezanın verildiği tarihi izleyen aybaşında uygulanır </a:t>
            </a:r>
            <a:r>
              <a:rPr lang="tr-TR" i="1" dirty="0">
                <a:solidFill>
                  <a:srgbClr val="FF0000"/>
                </a:solidFill>
                <a:latin typeface="Comic Sans MS" panose="030F0702030302020204" pitchFamily="66" charset="0"/>
              </a:rPr>
              <a:t>(2547 s.K.md. 53/D-7).</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Disiplin cezaları üst disiplin amirine, üniversite öğretim mesleğinden çıkarma cezası tüm yükseköğretim kurumlarına, kamu görevinden çıkarma cezası ise ayrıca Devlet Personel Başkanlığına bildirilir </a:t>
            </a:r>
            <a:r>
              <a:rPr lang="tr-TR" i="1" dirty="0">
                <a:solidFill>
                  <a:srgbClr val="FF0000"/>
                </a:solidFill>
                <a:latin typeface="Comic Sans MS" panose="030F0702030302020204" pitchFamily="66" charset="0"/>
              </a:rPr>
              <a:t>(2547 s.K.md. 53/D-8).</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t>
            </a:r>
            <a:r>
              <a:rPr lang="tr-TR" dirty="0">
                <a:solidFill>
                  <a:srgbClr val="FF0000"/>
                </a:solidFill>
                <a:latin typeface="Comic Sans MS" panose="030F0702030302020204" pitchFamily="66" charset="0"/>
              </a:rPr>
              <a:t>!!!</a:t>
            </a:r>
            <a:r>
              <a:rPr lang="tr-TR" dirty="0">
                <a:latin typeface="Comic Sans MS" panose="030F0702030302020204" pitchFamily="66" charset="0"/>
              </a:rPr>
              <a:t>Aylıktan kesme cezası alanlar üç (3) yıl, kademe ilerlemesinin durdurulması veya birden fazla ücretten kesme cezası alanlar beş (5) yıl boyunca rektör, dekan, enstitü müdürü, yüksekokul müdürü, meslek yüksekokulu müdürü, bölüm başkanı, anabilim dalı başkanı, ana sanat dalı başkanı, bilim dalı başkanı, sanat dalı başkanı, daire başkanı dengi ve üstü kadrolara atanamazlar. Söz konusu disiplin cezalarının verildiği tarihte bu görevlerde bulunanların görevleri kendiliğinden sona erer ve durum ilgili mercilere derhal bildirilir</a:t>
            </a:r>
            <a:r>
              <a:rPr lang="tr-TR" dirty="0">
                <a:solidFill>
                  <a:srgbClr val="FF0000"/>
                </a:solidFill>
                <a:latin typeface="Comic Sans MS" panose="030F0702030302020204" pitchFamily="66" charset="0"/>
              </a:rPr>
              <a:t>!!!</a:t>
            </a:r>
            <a:r>
              <a:rPr lang="tr-TR" dirty="0">
                <a:latin typeface="Comic Sans MS" panose="030F0702030302020204" pitchFamily="66" charset="0"/>
              </a:rPr>
              <a:t> </a:t>
            </a:r>
            <a:r>
              <a:rPr lang="tr-TR" i="1" dirty="0">
                <a:solidFill>
                  <a:srgbClr val="FF0000"/>
                </a:solidFill>
                <a:latin typeface="Comic Sans MS" panose="030F0702030302020204" pitchFamily="66" charset="0"/>
              </a:rPr>
              <a:t>(2547 s.K.md. 53/D-9).</a:t>
            </a:r>
            <a:endParaRPr lang="tr-TR" dirty="0">
              <a:solidFill>
                <a:srgbClr val="FF0000"/>
              </a:solidFill>
              <a:latin typeface="Comic Sans MS" panose="030F0702030302020204" pitchFamily="66" charset="0"/>
            </a:endParaRPr>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754321744"/>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836143"/>
          </a:xfrm>
        </p:spPr>
        <p:txBody>
          <a:bodyPr>
            <a:normAutofit/>
          </a:bodyPr>
          <a:lstStyle/>
          <a:p>
            <a:pPr algn="ctr"/>
            <a:r>
              <a:rPr lang="tr-TR" sz="2800" b="1" dirty="0">
                <a:solidFill>
                  <a:srgbClr val="FF0000"/>
                </a:solidFill>
                <a:latin typeface="Comic Sans MS" panose="030F0702030302020204" pitchFamily="66" charset="0"/>
              </a:rPr>
              <a:t>DİSİPLİN CEZASINA İTİRAZ</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317812"/>
            <a:ext cx="10887636" cy="5333999"/>
          </a:xfrm>
        </p:spPr>
        <p:txBody>
          <a:bodyPr>
            <a:normAutofit lnSpcReduction="10000"/>
          </a:bodyPr>
          <a:lstStyle/>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2547 sayılı Kanun’un 53/F maddesine göre, yapılan disiplin soruşturması sonucunda disiplin amiri tarafından verilen disiplin cezasına karşı itiraz hakkı bulunmaktadır.</a:t>
            </a:r>
          </a:p>
          <a:p>
            <a:pPr marL="0" indent="0" algn="just">
              <a:buNone/>
            </a:pPr>
            <a:r>
              <a:rPr lang="tr-TR" dirty="0">
                <a:latin typeface="Comic Sans MS" panose="030F0702030302020204" pitchFamily="66" charset="0"/>
              </a:rPr>
              <a:t>	Disiplin cezalarına itiraz edilebilecek amir ve kurullar şunlardır: </a:t>
            </a:r>
          </a:p>
          <a:p>
            <a:pPr marL="0" lvl="0" indent="0" algn="just">
              <a:buNone/>
            </a:pPr>
            <a:r>
              <a:rPr lang="tr-TR" dirty="0">
                <a:latin typeface="Comic Sans MS" panose="030F0702030302020204" pitchFamily="66" charset="0"/>
              </a:rPr>
              <a:t>	-Uyarma ve kınama cezalarına karşı itiraz, ilgilinin görevli olduğu birimin disiplin kuruluna, rektör tarafından verilen uyarma ve kınama cezalarına karşı üniversite disiplin kuruluna, rektörler ve bağımsız vakıf meslek yüksekokulu müdürleri için Yüksek Disiplin Kuruluna yapılabilir. </a:t>
            </a:r>
          </a:p>
          <a:p>
            <a:pPr marL="0" indent="0" algn="just">
              <a:buNone/>
            </a:pPr>
            <a:endParaRPr lang="tr-TR" dirty="0">
              <a:latin typeface="Comic Sans MS" panose="030F0702030302020204" pitchFamily="66" charset="0"/>
            </a:endParaRPr>
          </a:p>
          <a:p>
            <a:pPr marL="0" lvl="0" indent="0" algn="just">
              <a:buNone/>
            </a:pPr>
            <a:r>
              <a:rPr lang="tr-TR" dirty="0">
                <a:latin typeface="Comic Sans MS" panose="030F0702030302020204" pitchFamily="66" charset="0"/>
              </a:rPr>
              <a:t>	-Cezayı veren disiplin amiri disiplin kurullarına katılamaz. Bu halde ilgili disiplin kuruluna, üyelerden en yüksek unvanlı öğretim üyesi, en yüksek unvanlı öğretim üyesinin birden fazla olması halinde en kıdemli üye, öğretim üyesi bulunmaması halinde en kıdemli öğretim görevlisi başkanlık eder.</a:t>
            </a:r>
          </a:p>
          <a:p>
            <a:pPr marL="0" indent="0" algn="just">
              <a:buNone/>
            </a:pPr>
            <a:endParaRPr lang="tr-TR" dirty="0">
              <a:latin typeface="Comic Sans MS" panose="030F0702030302020204" pitchFamily="66" charset="0"/>
            </a:endParaRPr>
          </a:p>
          <a:p>
            <a:pPr marL="0" lvl="0" indent="0" algn="just">
              <a:buNone/>
            </a:pPr>
            <a:r>
              <a:rPr lang="tr-TR" dirty="0">
                <a:latin typeface="Comic Sans MS" panose="030F0702030302020204" pitchFamily="66" charset="0"/>
              </a:rPr>
              <a:t>	Aylıktan veya ücretten kesme ve kademe ilerlemesinin durdurulması veya birden fazla ücretten kesme cezasına karşı itiraz ilgilinin görevli olduğu üniversite disiplin kuruluna, yükseköğretim üst kuruluşlarında görev yapan personel için Yüksek Disiplin Kuruluna yapılabilir </a:t>
            </a:r>
            <a:r>
              <a:rPr lang="tr-TR" i="1" dirty="0">
                <a:solidFill>
                  <a:srgbClr val="FF0000"/>
                </a:solidFill>
                <a:latin typeface="Comic Sans MS" panose="030F0702030302020204" pitchFamily="66" charset="0"/>
              </a:rPr>
              <a:t>(2547 s.K.md. 53/F-1).</a:t>
            </a:r>
            <a:endParaRPr lang="tr-TR" dirty="0">
              <a:solidFill>
                <a:srgbClr val="FF0000"/>
              </a:solidFill>
              <a:latin typeface="Comic Sans MS" panose="030F0702030302020204" pitchFamily="66" charset="0"/>
            </a:endParaRPr>
          </a:p>
          <a:p>
            <a:endParaRPr lang="tr-TR" dirty="0"/>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1387342150"/>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836143"/>
          </a:xfrm>
        </p:spPr>
        <p:txBody>
          <a:bodyPr>
            <a:normAutofit/>
          </a:bodyPr>
          <a:lstStyle/>
          <a:p>
            <a:pPr algn="ctr"/>
            <a:r>
              <a:rPr lang="tr-TR" sz="2800" b="1" dirty="0">
                <a:solidFill>
                  <a:srgbClr val="FF0000"/>
                </a:solidFill>
                <a:latin typeface="Comic Sans MS" panose="030F0702030302020204" pitchFamily="66" charset="0"/>
              </a:rPr>
              <a:t>DİSİPLİN CEZASINA İTİRAZ</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317812"/>
            <a:ext cx="10887636" cy="5333999"/>
          </a:xfrm>
        </p:spPr>
        <p:txBody>
          <a:bodyPr>
            <a:normAutofit/>
          </a:bodyPr>
          <a:lstStyle/>
          <a:p>
            <a:pPr marL="0" indent="0" algn="just">
              <a:buNone/>
            </a:pPr>
            <a:r>
              <a:rPr lang="tr-TR" dirty="0">
                <a:latin typeface="Comic Sans MS" panose="030F0702030302020204" pitchFamily="66" charset="0"/>
              </a:rPr>
              <a:t>	İtiraz süresi, </a:t>
            </a:r>
            <a:r>
              <a:rPr lang="tr-TR" b="1" i="1" u="sng" dirty="0">
                <a:solidFill>
                  <a:srgbClr val="FF0000"/>
                </a:solidFill>
                <a:latin typeface="Comic Sans MS" panose="030F0702030302020204" pitchFamily="66" charset="0"/>
              </a:rPr>
              <a:t>cezanın tebliğ tarihinden itibaren </a:t>
            </a:r>
            <a:r>
              <a:rPr lang="tr-TR" dirty="0">
                <a:latin typeface="Comic Sans MS" panose="030F0702030302020204" pitchFamily="66" charset="0"/>
              </a:rPr>
              <a:t>yedi (7) gündür </a:t>
            </a:r>
            <a:r>
              <a:rPr lang="tr-TR" i="1" dirty="0">
                <a:solidFill>
                  <a:srgbClr val="FF0000"/>
                </a:solidFill>
                <a:latin typeface="Comic Sans MS" panose="030F0702030302020204" pitchFamily="66" charset="0"/>
              </a:rPr>
              <a:t>(2547 s.K.md. 53/F-2).</a:t>
            </a:r>
            <a:endParaRPr lang="tr-TR" dirty="0">
              <a:solidFill>
                <a:srgbClr val="FF0000"/>
              </a:solidFill>
              <a:latin typeface="Comic Sans MS" panose="030F0702030302020204" pitchFamily="66" charset="0"/>
            </a:endParaRP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İtiraz mercileri, itiraz tarihinden itibaren altmış gün içinde karar verir </a:t>
            </a:r>
            <a:r>
              <a:rPr lang="tr-TR" dirty="0">
                <a:solidFill>
                  <a:srgbClr val="FF0000"/>
                </a:solidFill>
                <a:latin typeface="Comic Sans MS" panose="030F0702030302020204" pitchFamily="66" charset="0"/>
              </a:rPr>
              <a:t>(2547 s.K.md. 53/F-3).</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İtiraz mercileri verilen ceza yerine, yeni bir ceza, daha hafif ya da daha ağır ceza önerisi getiremezler. Oylamalarda çekimser oy kullanılamaz. </a:t>
            </a:r>
            <a:r>
              <a:rPr lang="tr-TR" b="1" u="sng" dirty="0">
                <a:solidFill>
                  <a:srgbClr val="FF0000"/>
                </a:solidFill>
                <a:latin typeface="Comic Sans MS" panose="030F0702030302020204" pitchFamily="66" charset="0"/>
              </a:rPr>
              <a:t>İtiraz mercileri ancak ve ancak itirazı kabul ya da reddedebilirler.</a:t>
            </a:r>
            <a:r>
              <a:rPr lang="tr-TR" b="1" i="1" u="sng" dirty="0">
                <a:solidFill>
                  <a:srgbClr val="FF0000"/>
                </a:solidFill>
                <a:latin typeface="Comic Sans MS" panose="030F0702030302020204" pitchFamily="66" charset="0"/>
              </a:rPr>
              <a:t> </a:t>
            </a:r>
            <a:r>
              <a:rPr lang="tr-TR" i="1" dirty="0">
                <a:latin typeface="Comic Sans MS" panose="030F0702030302020204" pitchFamily="66" charset="0"/>
              </a:rPr>
              <a:t>Örnek Form (28)</a:t>
            </a:r>
            <a:r>
              <a:rPr lang="tr-TR" dirty="0">
                <a:latin typeface="Comic Sans MS" panose="030F0702030302020204" pitchFamily="66" charset="0"/>
              </a:rPr>
              <a:t> İtirazın kabul edilmesi halinde ceza tüm sonuçlarıyla ortadan kalkar, ancak ilgili disiplin amiri veya disiplin kurulu tarafından kabul gerekçesine uygun olarak en geç üç (3) ay içerisinde yeni bir işlem tesis edilebilir </a:t>
            </a:r>
            <a:r>
              <a:rPr lang="tr-TR" dirty="0">
                <a:solidFill>
                  <a:srgbClr val="FF0000"/>
                </a:solidFill>
                <a:latin typeface="Comic Sans MS" panose="030F0702030302020204" pitchFamily="66" charset="0"/>
              </a:rPr>
              <a:t>(2547 s.K.md. 53/F-4).</a:t>
            </a:r>
          </a:p>
          <a:p>
            <a:endParaRPr lang="tr-TR" dirty="0"/>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37050287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B2178C-1E47-4A9A-A7A3-399E6DFC5564}"/>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AMİRLERİ KİMLERDİR?</a:t>
            </a:r>
            <a:endParaRPr lang="tr-TR" sz="2800" dirty="0"/>
          </a:p>
        </p:txBody>
      </p:sp>
      <p:sp>
        <p:nvSpPr>
          <p:cNvPr id="3" name="İçerik Yer Tutucusu 2">
            <a:extLst>
              <a:ext uri="{FF2B5EF4-FFF2-40B4-BE49-F238E27FC236}">
                <a16:creationId xmlns:a16="http://schemas.microsoft.com/office/drawing/2014/main" id="{37CCC716-1CFB-4734-B967-563411E76F65}"/>
              </a:ext>
            </a:extLst>
          </p:cNvPr>
          <p:cNvSpPr>
            <a:spLocks noGrp="1"/>
          </p:cNvSpPr>
          <p:nvPr>
            <p:ph idx="1"/>
          </p:nvPr>
        </p:nvSpPr>
        <p:spPr/>
        <p:txBody>
          <a:bodyPr/>
          <a:lstStyle/>
          <a:p>
            <a:pPr marL="0" indent="0">
              <a:buNone/>
            </a:pPr>
            <a:r>
              <a:rPr lang="tr-TR" dirty="0"/>
              <a:t>	</a:t>
            </a:r>
          </a:p>
          <a:p>
            <a:pPr marL="0" indent="0">
              <a:buNone/>
            </a:pPr>
            <a:r>
              <a:rPr lang="tr-TR" dirty="0"/>
              <a:t>	</a:t>
            </a:r>
            <a:r>
              <a:rPr lang="tr-TR" dirty="0">
                <a:latin typeface="Comic Sans MS" panose="030F0702030302020204" pitchFamily="66" charset="0"/>
              </a:rPr>
              <a:t>2547 sayılı Kanunun 53/a maddesinde disiplin amirlerinin kimler olduğu belirtilmiştir.</a:t>
            </a:r>
          </a:p>
          <a:p>
            <a:pPr marL="0" indent="0">
              <a:buNone/>
            </a:pPr>
            <a:r>
              <a:rPr lang="tr-TR" dirty="0">
                <a:latin typeface="Comic Sans MS" panose="030F0702030302020204" pitchFamily="66" charset="0"/>
              </a:rPr>
              <a:t>	</a:t>
            </a:r>
          </a:p>
          <a:p>
            <a:pPr marL="0" indent="0">
              <a:buNone/>
            </a:pPr>
            <a:r>
              <a:rPr lang="tr-TR" dirty="0">
                <a:latin typeface="Comic Sans MS" panose="030F0702030302020204" pitchFamily="66" charset="0"/>
              </a:rPr>
              <a:t>	Söz konusu maddeye göre;</a:t>
            </a:r>
          </a:p>
          <a:p>
            <a:pPr marL="0" indent="0">
              <a:buNone/>
            </a:pPr>
            <a:endParaRPr lang="tr-TR" dirty="0"/>
          </a:p>
        </p:txBody>
      </p:sp>
    </p:spTree>
    <p:extLst>
      <p:ext uri="{BB962C8B-B14F-4D97-AF65-F5344CB8AC3E}">
        <p14:creationId xmlns:p14="http://schemas.microsoft.com/office/powerpoint/2010/main" val="1251395964"/>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0A722F-31EB-4A94-947E-B205564DDB03}"/>
              </a:ext>
            </a:extLst>
          </p:cNvPr>
          <p:cNvSpPr>
            <a:spLocks noGrp="1"/>
          </p:cNvSpPr>
          <p:nvPr>
            <p:ph type="title"/>
          </p:nvPr>
        </p:nvSpPr>
        <p:spPr>
          <a:xfrm>
            <a:off x="838200" y="293409"/>
            <a:ext cx="10161494" cy="836143"/>
          </a:xfrm>
        </p:spPr>
        <p:txBody>
          <a:bodyPr>
            <a:normAutofit fontScale="90000"/>
          </a:bodyPr>
          <a:lstStyle/>
          <a:p>
            <a:pPr algn="ctr"/>
            <a:r>
              <a:rPr lang="tr-TR" sz="2800" b="1" dirty="0">
                <a:solidFill>
                  <a:srgbClr val="FF0000"/>
                </a:solidFill>
                <a:latin typeface="Comic Sans MS" panose="030F0702030302020204" pitchFamily="66" charset="0"/>
              </a:rPr>
              <a:t>DİSİPLİN CEZASININ ÖZLÜK DOSYASINDA SAKLANMASI</a:t>
            </a:r>
            <a:endParaRPr lang="tr-TR" sz="2800" dirty="0"/>
          </a:p>
        </p:txBody>
      </p:sp>
      <p:sp>
        <p:nvSpPr>
          <p:cNvPr id="3" name="İçerik Yer Tutucusu 2">
            <a:extLst>
              <a:ext uri="{FF2B5EF4-FFF2-40B4-BE49-F238E27FC236}">
                <a16:creationId xmlns:a16="http://schemas.microsoft.com/office/drawing/2014/main" id="{2AC61A9A-164A-4EEB-AFF2-DF130E9381D7}"/>
              </a:ext>
            </a:extLst>
          </p:cNvPr>
          <p:cNvSpPr>
            <a:spLocks noGrp="1"/>
          </p:cNvSpPr>
          <p:nvPr>
            <p:ph idx="1"/>
          </p:nvPr>
        </p:nvSpPr>
        <p:spPr>
          <a:xfrm>
            <a:off x="730623" y="1317812"/>
            <a:ext cx="10887636" cy="5333999"/>
          </a:xfrm>
        </p:spPr>
        <p:txBody>
          <a:bodyPr>
            <a:normAutofit/>
          </a:bodyPr>
          <a:lstStyle/>
          <a:p>
            <a:pPr marL="0" indent="0" algn="just">
              <a:buNone/>
            </a:pPr>
            <a:r>
              <a:rPr lang="tr-TR" dirty="0">
                <a:latin typeface="Comic Sans MS" panose="030F0702030302020204" pitchFamily="66" charset="0"/>
              </a:rPr>
              <a:t>	Disiplin cezaları ilgililerin özlük dosyalarında saklanır (2547s.K.md.53/G-1).</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Uyarma ve kınama cezalarının uygulanmasından itibaren </a:t>
            </a:r>
            <a:r>
              <a:rPr lang="tr-TR" b="1" i="1" u="sng" dirty="0">
                <a:solidFill>
                  <a:srgbClr val="FF0000"/>
                </a:solidFill>
                <a:latin typeface="Comic Sans MS" panose="030F0702030302020204" pitchFamily="66" charset="0"/>
              </a:rPr>
              <a:t>beş (5) yıl,</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Aylıktan veya ücretten kesme ve kademe ilerlemesinin durdurulması veya birden fazla ücretten kesme cezalarının uygulanmasından </a:t>
            </a:r>
            <a:r>
              <a:rPr lang="tr-TR" b="1" i="1" u="sng" dirty="0">
                <a:solidFill>
                  <a:srgbClr val="FF0000"/>
                </a:solidFill>
                <a:latin typeface="Comic Sans MS" panose="030F0702030302020204" pitchFamily="66" charset="0"/>
              </a:rPr>
              <a:t>itibaren on (10) yıl sonra,</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a:t>
            </a:r>
            <a:r>
              <a:rPr lang="tr-TR" dirty="0">
                <a:solidFill>
                  <a:srgbClr val="FF0000"/>
                </a:solidFill>
                <a:latin typeface="Comic Sans MS" panose="030F0702030302020204" pitchFamily="66" charset="0"/>
              </a:rPr>
              <a:t>Atamaya yetkili amire başvurularak </a:t>
            </a:r>
            <a:r>
              <a:rPr lang="tr-TR" dirty="0">
                <a:latin typeface="Comic Sans MS" panose="030F0702030302020204" pitchFamily="66" charset="0"/>
              </a:rPr>
              <a:t>verilmiş olan cezaların özlük dosyasından silinmesi talep edilebilir.</a:t>
            </a:r>
          </a:p>
          <a:p>
            <a:pPr marL="0" indent="0" algn="just">
              <a:buNone/>
            </a:pPr>
            <a:endParaRPr lang="tr-TR" dirty="0">
              <a:latin typeface="Comic Sans MS" panose="030F0702030302020204" pitchFamily="66" charset="0"/>
            </a:endParaRPr>
          </a:p>
          <a:p>
            <a:pPr marL="0" indent="0" algn="just">
              <a:buNone/>
            </a:pPr>
            <a:r>
              <a:rPr lang="tr-TR" dirty="0">
                <a:latin typeface="Comic Sans MS" panose="030F0702030302020204" pitchFamily="66" charset="0"/>
              </a:rPr>
              <a:t>	İlgilinin, bu süreler içerisindeki davranışları, isteğini haklı kılacak nitelikte görülürse, talep yerine getirilir </a:t>
            </a:r>
            <a:r>
              <a:rPr lang="tr-TR" dirty="0">
                <a:solidFill>
                  <a:srgbClr val="FF0000"/>
                </a:solidFill>
                <a:latin typeface="Comic Sans MS" panose="030F0702030302020204" pitchFamily="66" charset="0"/>
              </a:rPr>
              <a:t>(2547s.K.md.53/G-2).</a:t>
            </a:r>
          </a:p>
          <a:p>
            <a:endParaRPr lang="tr-TR" dirty="0"/>
          </a:p>
          <a:p>
            <a:pPr marL="0" lvl="0" indent="0" algn="just">
              <a:buNone/>
            </a:pPr>
            <a:endParaRPr lang="tr-TR" dirty="0">
              <a:latin typeface="Comic Sans MS" panose="030F0702030302020204" pitchFamily="66" charset="0"/>
            </a:endParaRPr>
          </a:p>
        </p:txBody>
      </p:sp>
    </p:spTree>
    <p:extLst>
      <p:ext uri="{BB962C8B-B14F-4D97-AF65-F5344CB8AC3E}">
        <p14:creationId xmlns:p14="http://schemas.microsoft.com/office/powerpoint/2010/main" val="1799319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C245A6-2CF4-4FE1-B090-2F5A3BF57126}"/>
              </a:ext>
            </a:extLst>
          </p:cNvPr>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DİSİPLİN AMİRLERİ KİMLERDİR?</a:t>
            </a:r>
            <a:endParaRPr lang="tr-TR" sz="2800" dirty="0"/>
          </a:p>
        </p:txBody>
      </p:sp>
      <p:sp>
        <p:nvSpPr>
          <p:cNvPr id="3" name="İçerik Yer Tutucusu 2">
            <a:extLst>
              <a:ext uri="{FF2B5EF4-FFF2-40B4-BE49-F238E27FC236}">
                <a16:creationId xmlns:a16="http://schemas.microsoft.com/office/drawing/2014/main" id="{5B8982A3-DA6F-467A-9AFD-3C7ACA0D50DB}"/>
              </a:ext>
            </a:extLst>
          </p:cNvPr>
          <p:cNvSpPr>
            <a:spLocks noGrp="1"/>
          </p:cNvSpPr>
          <p:nvPr>
            <p:ph idx="1"/>
          </p:nvPr>
        </p:nvSpPr>
        <p:spPr/>
        <p:txBody>
          <a:bodyPr>
            <a:normAutofit fontScale="85000" lnSpcReduction="20000"/>
          </a:bodyPr>
          <a:lstStyle/>
          <a:p>
            <a:pPr marL="0" indent="0">
              <a:buNone/>
            </a:pPr>
            <a:r>
              <a:rPr lang="tr-TR" dirty="0"/>
              <a:t>	</a:t>
            </a:r>
            <a:r>
              <a:rPr lang="tr-TR" dirty="0">
                <a:latin typeface="Comic Sans MS" panose="030F0702030302020204" pitchFamily="66" charset="0"/>
              </a:rPr>
              <a:t>-Yükseköğretim Kurulu Başkanı; Yükseköğretim üst kuruluşları, rektörler ve bağımsız vakıf meslek yüksekokulu müdürlerinin;</a:t>
            </a:r>
          </a:p>
          <a:p>
            <a:pPr marL="0" indent="0">
              <a:buNone/>
            </a:pPr>
            <a:r>
              <a:rPr lang="tr-TR" dirty="0">
                <a:latin typeface="Comic Sans MS" panose="030F0702030302020204" pitchFamily="66" charset="0"/>
              </a:rPr>
              <a:t> 	-Rektör, üniversitenin;</a:t>
            </a:r>
          </a:p>
          <a:p>
            <a:pPr marL="0" indent="0">
              <a:buNone/>
            </a:pPr>
            <a:endParaRPr lang="tr-TR" dirty="0">
              <a:latin typeface="Comic Sans MS" panose="030F0702030302020204" pitchFamily="66" charset="0"/>
            </a:endParaRPr>
          </a:p>
          <a:p>
            <a:pPr marL="0" indent="0">
              <a:buNone/>
            </a:pPr>
            <a:r>
              <a:rPr lang="tr-TR" dirty="0">
                <a:latin typeface="Comic Sans MS" panose="030F0702030302020204" pitchFamily="66" charset="0"/>
              </a:rPr>
              <a:t>	-Dekan, fakültenin;</a:t>
            </a:r>
          </a:p>
          <a:p>
            <a:pPr marL="0" indent="0">
              <a:buNone/>
            </a:pPr>
            <a:r>
              <a:rPr lang="tr-TR" dirty="0">
                <a:latin typeface="Comic Sans MS" panose="030F0702030302020204" pitchFamily="66" charset="0"/>
              </a:rPr>
              <a:t> </a:t>
            </a:r>
          </a:p>
          <a:p>
            <a:pPr marL="0" indent="0">
              <a:buNone/>
            </a:pPr>
            <a:r>
              <a:rPr lang="tr-TR" dirty="0">
                <a:latin typeface="Comic Sans MS" panose="030F0702030302020204" pitchFamily="66" charset="0"/>
              </a:rPr>
              <a:t>	-Enstitü ve yüksekokul müdürleri, enstitü ve yüksekokulların;</a:t>
            </a:r>
          </a:p>
          <a:p>
            <a:pPr marL="0" indent="0">
              <a:buNone/>
            </a:pPr>
            <a:r>
              <a:rPr lang="tr-TR" dirty="0">
                <a:latin typeface="Comic Sans MS" panose="030F0702030302020204" pitchFamily="66" charset="0"/>
              </a:rPr>
              <a:t> </a:t>
            </a:r>
          </a:p>
          <a:p>
            <a:pPr marL="0" indent="0">
              <a:buNone/>
            </a:pPr>
            <a:r>
              <a:rPr lang="tr-TR" dirty="0">
                <a:latin typeface="Comic Sans MS" panose="030F0702030302020204" pitchFamily="66" charset="0"/>
              </a:rPr>
              <a:t>	-Kadrosu bulunan uygulama araştırma merkezi Müdürleri, uygulama araştırma merkezinin,</a:t>
            </a:r>
          </a:p>
          <a:p>
            <a:pPr marL="0" indent="0">
              <a:buNone/>
            </a:pPr>
            <a:r>
              <a:rPr lang="tr-TR" dirty="0">
                <a:latin typeface="Comic Sans MS" panose="030F0702030302020204" pitchFamily="66" charset="0"/>
              </a:rPr>
              <a:t> </a:t>
            </a:r>
          </a:p>
          <a:p>
            <a:pPr marL="0" indent="0">
              <a:buNone/>
            </a:pPr>
            <a:r>
              <a:rPr lang="tr-TR" dirty="0">
                <a:latin typeface="Comic Sans MS" panose="030F0702030302020204" pitchFamily="66" charset="0"/>
              </a:rPr>
              <a:t>	-Bu birimlerin genel sekreter veya sekreterleri de kendine bağlı birim personelinin;</a:t>
            </a:r>
          </a:p>
          <a:p>
            <a:pPr marL="0" indent="0" algn="ctr">
              <a:buNone/>
            </a:pPr>
            <a:r>
              <a:rPr lang="tr-TR" dirty="0">
                <a:latin typeface="Comic Sans MS" panose="030F0702030302020204" pitchFamily="66" charset="0"/>
              </a:rPr>
              <a:t>disiplin amirleridir.</a:t>
            </a:r>
          </a:p>
          <a:p>
            <a:pPr marL="0" indent="0">
              <a:buNone/>
            </a:pPr>
            <a:endParaRPr lang="tr-TR" dirty="0"/>
          </a:p>
          <a:p>
            <a:endParaRPr lang="tr-TR" dirty="0"/>
          </a:p>
        </p:txBody>
      </p:sp>
    </p:spTree>
    <p:extLst>
      <p:ext uri="{BB962C8B-B14F-4D97-AF65-F5344CB8AC3E}">
        <p14:creationId xmlns:p14="http://schemas.microsoft.com/office/powerpoint/2010/main" val="1019041751"/>
      </p:ext>
    </p:extLst>
  </p:cSld>
  <p:clrMapOvr>
    <a:masterClrMapping/>
  </p:clrMapOvr>
  <p:transition spd="slow">
    <p:push dir="u"/>
  </p:transition>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1490</TotalTime>
  <Words>8740</Words>
  <Application>Microsoft Office PowerPoint</Application>
  <PresentationFormat>Geniş ekran</PresentationFormat>
  <Paragraphs>598</Paragraphs>
  <Slides>80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80</vt:i4>
      </vt:variant>
    </vt:vector>
  </HeadingPairs>
  <TitlesOfParts>
    <vt:vector size="86" baseType="lpstr">
      <vt:lpstr>Arial</vt:lpstr>
      <vt:lpstr>Century Gothic</vt:lpstr>
      <vt:lpstr>Comic Sans MS</vt:lpstr>
      <vt:lpstr>Tahoma</vt:lpstr>
      <vt:lpstr>Wingdings 3</vt:lpstr>
      <vt:lpstr>Duman</vt:lpstr>
      <vt:lpstr>ÇUKUROVA ÜNİVERSİTESİ Genel Sekreterlik </vt:lpstr>
      <vt:lpstr>DİSİPLİN SORUŞTURMASININ KAPSAMI</vt:lpstr>
      <vt:lpstr>DİSİPLİN SORUŞTURMASININ KAPSAMI</vt:lpstr>
      <vt:lpstr>DİSİPLİN SORUŞTURMASININ KAPSAMI</vt:lpstr>
      <vt:lpstr>DİSİPLİN SORUŞTURMASININ KAPSAMI</vt:lpstr>
      <vt:lpstr>DİSİPLİN SORUŞTURMASININ KAPSAMI</vt:lpstr>
      <vt:lpstr>DİSİPLİN SORUŞTURMASININ KAPSAMI</vt:lpstr>
      <vt:lpstr>DİSİPLİN AMİRLERİ KİMLERDİR?</vt:lpstr>
      <vt:lpstr>DİSİPLİN AMİRLERİ KİMLERDİR?</vt:lpstr>
      <vt:lpstr>DİSİPLİN AMİRLERİ KİMLERDİR?</vt:lpstr>
      <vt:lpstr>DİSİPLİN AMİRLERİ KİMLERDİR?</vt:lpstr>
      <vt:lpstr>DİSİPLİN AMİRLERİ KİMLERDİR?</vt:lpstr>
      <vt:lpstr>DİSİPLİN SORUŞTURMASINA BAŞLANILMASI</vt:lpstr>
      <vt:lpstr>DİSİPLİN SORUŞTURMASINA BAŞLANILMASI</vt:lpstr>
      <vt:lpstr>DİSİPLİN SORUŞTURMASINA BAŞLANILMASI</vt:lpstr>
      <vt:lpstr>İNCELEME</vt:lpstr>
      <vt:lpstr>SORUŞTURMAYA BAŞLANILMASINDA ZAMAN AŞIMI SÜRELERİ</vt:lpstr>
      <vt:lpstr>SORUŞTURMAYA BAŞLANILMASINDA ZAMAN AŞIMI SÜRELERİ</vt:lpstr>
      <vt:lpstr>SORUŞTURMAYA BAŞLANILMASINDA ZAMAN AŞIMI SÜRELERİ</vt:lpstr>
      <vt:lpstr>SORUŞTURMAYA BAŞLANILMASINDA ZAMAN AŞIMI SÜRELERİ</vt:lpstr>
      <vt:lpstr>SORUŞTURMAYA BAŞLANILMASINDA ZAMAN AŞIMI SÜRELERİ</vt:lpstr>
      <vt:lpstr>SORUŞTURMAYA BAŞLANILMASINDA ZAMAN AŞIMI SÜRELERİ</vt:lpstr>
      <vt:lpstr>SORUŞTURMACI TAYİN EDİLMESİ</vt:lpstr>
      <vt:lpstr>SORUŞTURMACI TAYİN EDİLMESİ</vt:lpstr>
      <vt:lpstr>SORUŞTURMACI TAYİN EDİLMESİ</vt:lpstr>
      <vt:lpstr>SORUŞTURMACI TAYİN EDİLMESİ</vt:lpstr>
      <vt:lpstr>SORUŞTURMACI TAYİN EDİLMESİ</vt:lpstr>
      <vt:lpstr>SORUŞTURMACININ DİKKAT ETMESİ GEREKEN HUSUSLAR</vt:lpstr>
      <vt:lpstr>SORUŞTURMACININ DİKKAT ETMESİ GEREKEN HUSUSLAR</vt:lpstr>
      <vt:lpstr>SORUŞTURMACININ DİKKAT ETMESİ GEREKEN HUSUSLAR</vt:lpstr>
      <vt:lpstr>SORUŞTURMANIN AŞAMALARI</vt:lpstr>
      <vt:lpstr>SORUŞTURMANIN AŞAMALARI</vt:lpstr>
      <vt:lpstr>PowerPoint Sunusu</vt:lpstr>
      <vt:lpstr>SORUŞTURMANIN AŞAMALARI</vt:lpstr>
      <vt:lpstr>SORUŞTURMANIN AŞAMALARI</vt:lpstr>
      <vt:lpstr>PowerPoint Sunusu</vt:lpstr>
      <vt:lpstr>SORUŞTURMANIN AŞAMALARI</vt:lpstr>
      <vt:lpstr>SORUŞTURMANIN AŞAMALARI</vt:lpstr>
      <vt:lpstr>SORUŞTURMANIN AŞAMALARI</vt:lpstr>
      <vt:lpstr>SORUŞTURMANIN AŞAMALARI</vt:lpstr>
      <vt:lpstr>SORUŞTURMANIN AŞAMALARI</vt:lpstr>
      <vt:lpstr>SORUŞTURMANIN AŞAMALARI</vt:lpstr>
      <vt:lpstr>SORUŞTURMANIN AŞAMALARI</vt:lpstr>
      <vt:lpstr>PowerPoint Sunusu</vt:lpstr>
      <vt:lpstr>GÖREVDEN UZAKLAŞTIRMA</vt:lpstr>
      <vt:lpstr>GÖREVDEN UZAKLAŞTIRMA</vt:lpstr>
      <vt:lpstr>GÖREVDEN UZAKLAŞTIRMA</vt:lpstr>
      <vt:lpstr>GÖREVDEN UZAKLAŞTIRMA</vt:lpstr>
      <vt:lpstr>SORUŞTURMANIN TAMAMLANMASI SÜREÇLERİ</vt:lpstr>
      <vt:lpstr>SORUŞTURMANIN TAMAMLANMASI SÜREÇLERİ</vt:lpstr>
      <vt:lpstr>PowerPoint Sunusu</vt:lpstr>
      <vt:lpstr>SORUŞTURMANIN TAMAMLANMASI SÜREÇLERİ</vt:lpstr>
      <vt:lpstr>PowerPoint Sunusu</vt:lpstr>
      <vt:lpstr>SORUŞTURMANIN TAMAMLANMASI SÜREÇLERİ</vt:lpstr>
      <vt:lpstr>PowerPoint Sunusu</vt:lpstr>
      <vt:lpstr>SORUŞTURMANIN TAMAMLANMASI SÜREÇLERİ</vt:lpstr>
      <vt:lpstr>DİSİPLİN KURULLARI</vt:lpstr>
      <vt:lpstr>DİSİPLİN KURULLARI</vt:lpstr>
      <vt:lpstr>DİSİPLİN KURULLARI</vt:lpstr>
      <vt:lpstr>DİSİPLİN CEZALARI</vt:lpstr>
      <vt:lpstr>DİSİPLİN CEZALARI</vt:lpstr>
      <vt:lpstr>DİSİPLİN CEZALARI</vt:lpstr>
      <vt:lpstr>DİSİPLİN CEZALARI</vt:lpstr>
      <vt:lpstr>DİSİPLİN CEZALARI</vt:lpstr>
      <vt:lpstr>DİSİPLİN CEZALARI</vt:lpstr>
      <vt:lpstr>DİSİPLİN CEZALARI</vt:lpstr>
      <vt:lpstr>DİSİPLİN CEZALARI</vt:lpstr>
      <vt:lpstr>DİSİPLİN CEZALARI</vt:lpstr>
      <vt:lpstr>DİSİPLİN CEZALARI</vt:lpstr>
      <vt:lpstr>DİSİPLİN CEZALARI</vt:lpstr>
      <vt:lpstr>DİSİPLİN CEZALARI</vt:lpstr>
      <vt:lpstr>DİSİPLİN CEZALARI</vt:lpstr>
      <vt:lpstr>DİSİPLİN CEZASI VERİLMESİNDE UYULACAK TEMEL İLKELER</vt:lpstr>
      <vt:lpstr>DİSİPLİN CEZASI VERİLMESİNDE UYULACAK TEMEL İLKELER</vt:lpstr>
      <vt:lpstr>DİSİPLİN CEZASI VERİLMESİNDE UYULACAK TEMEL İLKELER</vt:lpstr>
      <vt:lpstr>DİSİPLİN CEZASI VERİLMESİNDE UYULACAK TEMEL İLKELER</vt:lpstr>
      <vt:lpstr>DİSİPLİN CEZASI VERİLMESİNDE UYULACAK TEMEL İLKELER</vt:lpstr>
      <vt:lpstr>DİSİPLİN CEZASINA İTİRAZ</vt:lpstr>
      <vt:lpstr>DİSİPLİN CEZASINA İTİRAZ</vt:lpstr>
      <vt:lpstr>DİSİPLİN CEZASININ ÖZLÜK DOSYASINDA SAKLANMASI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DİSİPLİN SORUŞTURMASININ KAPSAMI</dc:title>
  <dc:creator>Süleyman Hilmi ÇAĞLAR</dc:creator>
  <cp:lastModifiedBy>Süleyman Hilmi ÇAĞLAR</cp:lastModifiedBy>
  <cp:revision>79</cp:revision>
  <dcterms:created xsi:type="dcterms:W3CDTF">2025-03-20T11:53:18Z</dcterms:created>
  <dcterms:modified xsi:type="dcterms:W3CDTF">2025-04-16T11:18:53Z</dcterms:modified>
</cp:coreProperties>
</file>